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19"/>
  </p:notesMasterIdLst>
  <p:sldIdLst>
    <p:sldId id="261" r:id="rId2"/>
    <p:sldId id="264" r:id="rId3"/>
    <p:sldId id="275" r:id="rId4"/>
    <p:sldId id="273" r:id="rId5"/>
    <p:sldId id="260" r:id="rId6"/>
    <p:sldId id="271" r:id="rId7"/>
    <p:sldId id="262" r:id="rId8"/>
    <p:sldId id="265" r:id="rId9"/>
    <p:sldId id="266" r:id="rId10"/>
    <p:sldId id="263" r:id="rId11"/>
    <p:sldId id="267" r:id="rId12"/>
    <p:sldId id="268" r:id="rId13"/>
    <p:sldId id="269" r:id="rId14"/>
    <p:sldId id="270" r:id="rId15"/>
    <p:sldId id="259" r:id="rId16"/>
    <p:sldId id="256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64" autoAdjust="0"/>
    <p:restoredTop sz="94638" autoAdjust="0"/>
  </p:normalViewPr>
  <p:slideViewPr>
    <p:cSldViewPr>
      <p:cViewPr>
        <p:scale>
          <a:sx n="61" d="100"/>
          <a:sy n="61" d="100"/>
        </p:scale>
        <p:origin x="-168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DBCAE7-D7CD-4DA1-9991-1A89D920AE8F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0BB77-E946-4E14-AF3C-E96BFA5856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126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06F0-73EA-4FEA-879D-0EE5A814A68E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65003-A318-492E-8661-EEECB184BD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114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06F0-73EA-4FEA-879D-0EE5A814A68E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65003-A318-492E-8661-EEECB184BD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083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06F0-73EA-4FEA-879D-0EE5A814A68E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65003-A318-492E-8661-EEECB184BD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6183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06F0-73EA-4FEA-879D-0EE5A814A68E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65003-A318-492E-8661-EEECB184BD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853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06F0-73EA-4FEA-879D-0EE5A814A68E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65003-A318-492E-8661-EEECB184BD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248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06F0-73EA-4FEA-879D-0EE5A814A68E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65003-A318-492E-8661-EEECB184BD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015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06F0-73EA-4FEA-879D-0EE5A814A68E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65003-A318-492E-8661-EEECB184BD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448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06F0-73EA-4FEA-879D-0EE5A814A68E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65003-A318-492E-8661-EEECB184BD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796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06F0-73EA-4FEA-879D-0EE5A814A68E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65003-A318-492E-8661-EEECB184BD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18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06F0-73EA-4FEA-879D-0EE5A814A68E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65003-A318-492E-8661-EEECB184BD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292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F06F0-73EA-4FEA-879D-0EE5A814A68E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65003-A318-492E-8661-EEECB184BD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907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AF06F0-73EA-4FEA-879D-0EE5A814A68E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665003-A318-492E-8661-EEECB184BD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273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ПК\Desktop\фон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76672"/>
            <a:ext cx="7488832" cy="597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85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ПК\Desktop\фон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38848" y="376892"/>
            <a:ext cx="34067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 err="1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И.Левитан</a:t>
            </a:r>
            <a:r>
              <a:rPr lang="ru-RU" sz="2800" b="1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«Март»</a:t>
            </a:r>
            <a:endParaRPr lang="ru-RU" dirty="0">
              <a:latin typeface="+mj-lt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786" y="900112"/>
            <a:ext cx="7328669" cy="5625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90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ПК\Desktop\фон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957392"/>
          </a:xfrm>
          <a:prstGeom prst="rect">
            <a:avLst/>
          </a:prstGeom>
          <a:noFill/>
          <a:ln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395536" y="4869160"/>
            <a:ext cx="8748464" cy="18002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b="1" dirty="0" err="1" smtClean="0">
                <a:solidFill>
                  <a:schemeClr val="tx1"/>
                </a:solidFill>
              </a:rPr>
              <a:t>Вмартекурицаизлужицынапь</a:t>
            </a:r>
            <a:r>
              <a:rPr lang="ru-RU" sz="4400" b="1" dirty="0" err="1">
                <a:solidFill>
                  <a:schemeClr val="tx1"/>
                </a:solidFill>
              </a:rPr>
              <a:t>ё</a:t>
            </a:r>
            <a:r>
              <a:rPr lang="ru-RU" sz="4400" b="1" dirty="0" err="1" smtClean="0">
                <a:solidFill>
                  <a:schemeClr val="tx1"/>
                </a:solidFill>
              </a:rPr>
              <a:t>тся</a:t>
            </a:r>
            <a:r>
              <a:rPr lang="ru-RU" sz="4400" b="1" dirty="0">
                <a:solidFill>
                  <a:schemeClr val="tx1"/>
                </a:solidFill>
              </a:rPr>
              <a:t>.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ПК\Desktop\куры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524690"/>
            <a:ext cx="7272808" cy="4339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059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ПК\Desktop\фон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2796" cy="6957392"/>
          </a:xfrm>
          <a:prstGeom prst="rect">
            <a:avLst/>
          </a:prstGeom>
          <a:noFill/>
          <a:ln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1187624" y="4869160"/>
            <a:ext cx="7272808" cy="18002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b="1" u="sng" dirty="0" smtClean="0">
                <a:solidFill>
                  <a:schemeClr val="tx1"/>
                </a:solidFill>
              </a:rPr>
              <a:t>В </a:t>
            </a:r>
            <a:r>
              <a:rPr lang="ru-RU" sz="4400" b="1" u="sng" dirty="0">
                <a:solidFill>
                  <a:schemeClr val="tx1"/>
                </a:solidFill>
              </a:rPr>
              <a:t>м</a:t>
            </a:r>
            <a:r>
              <a:rPr lang="ru-RU" sz="4400" b="1" dirty="0">
                <a:solidFill>
                  <a:schemeClr val="tx1"/>
                </a:solidFill>
              </a:rPr>
              <a:t>арт</a:t>
            </a:r>
            <a:r>
              <a:rPr lang="ru-RU" sz="4400" b="1" u="sng" dirty="0">
                <a:solidFill>
                  <a:schemeClr val="tx1"/>
                </a:solidFill>
              </a:rPr>
              <a:t>е</a:t>
            </a:r>
            <a:r>
              <a:rPr lang="ru-RU" sz="4400" b="1" dirty="0">
                <a:solidFill>
                  <a:schemeClr val="tx1"/>
                </a:solidFill>
              </a:rPr>
              <a:t> кур</a:t>
            </a:r>
            <a:r>
              <a:rPr lang="ru-RU" sz="4400" b="1" u="sng" dirty="0">
                <a:solidFill>
                  <a:schemeClr val="tx1"/>
                </a:solidFill>
              </a:rPr>
              <a:t>и</a:t>
            </a:r>
            <a:r>
              <a:rPr lang="ru-RU" sz="4400" b="1" dirty="0">
                <a:solidFill>
                  <a:schemeClr val="tx1"/>
                </a:solidFill>
              </a:rPr>
              <a:t>ца </a:t>
            </a:r>
            <a:r>
              <a:rPr lang="ru-RU" sz="4400" b="1" u="sng" dirty="0" smtClean="0">
                <a:solidFill>
                  <a:schemeClr val="tx1"/>
                </a:solidFill>
              </a:rPr>
              <a:t>из л</a:t>
            </a:r>
            <a:r>
              <a:rPr lang="ru-RU" sz="4400" b="1" dirty="0" smtClean="0">
                <a:solidFill>
                  <a:schemeClr val="tx1"/>
                </a:solidFill>
              </a:rPr>
              <a:t>уж</a:t>
            </a:r>
            <a:r>
              <a:rPr lang="ru-RU" sz="4400" b="1" u="sng" dirty="0" smtClean="0">
                <a:solidFill>
                  <a:schemeClr val="tx1"/>
                </a:solidFill>
              </a:rPr>
              <a:t>и</a:t>
            </a:r>
            <a:r>
              <a:rPr lang="ru-RU" sz="4400" b="1" dirty="0" smtClean="0">
                <a:solidFill>
                  <a:schemeClr val="tx1"/>
                </a:solidFill>
              </a:rPr>
              <a:t>цы </a:t>
            </a:r>
            <a:r>
              <a:rPr lang="ru-RU" sz="4400" b="1" u="sng" dirty="0" smtClean="0">
                <a:solidFill>
                  <a:schemeClr val="tx1"/>
                </a:solidFill>
              </a:rPr>
              <a:t>на</a:t>
            </a:r>
            <a:r>
              <a:rPr lang="ru-RU" sz="4400" b="1" dirty="0" smtClean="0">
                <a:solidFill>
                  <a:schemeClr val="tx1"/>
                </a:solidFill>
              </a:rPr>
              <a:t>п</a:t>
            </a:r>
            <a:r>
              <a:rPr lang="ru-RU" sz="4400" b="1" u="sng" dirty="0" smtClean="0">
                <a:solidFill>
                  <a:schemeClr val="tx1"/>
                </a:solidFill>
              </a:rPr>
              <a:t>ь</a:t>
            </a:r>
            <a:r>
              <a:rPr lang="ru-RU" sz="4400" b="1" dirty="0">
                <a:solidFill>
                  <a:schemeClr val="tx1"/>
                </a:solidFill>
              </a:rPr>
              <a:t>ё</a:t>
            </a:r>
            <a:r>
              <a:rPr lang="ru-RU" sz="4400" b="1" dirty="0" smtClean="0">
                <a:solidFill>
                  <a:schemeClr val="tx1"/>
                </a:solidFill>
              </a:rPr>
              <a:t>тс</a:t>
            </a:r>
            <a:r>
              <a:rPr lang="ru-RU" sz="4400" b="1" u="sng" dirty="0" smtClean="0">
                <a:solidFill>
                  <a:schemeClr val="tx1"/>
                </a:solidFill>
              </a:rPr>
              <a:t>я</a:t>
            </a:r>
            <a:r>
              <a:rPr lang="ru-RU" sz="4400" b="1" u="sng" dirty="0">
                <a:solidFill>
                  <a:schemeClr val="tx1"/>
                </a:solidFill>
              </a:rPr>
              <a:t>.</a:t>
            </a:r>
            <a:endParaRPr lang="ru-RU" sz="4400" u="sng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ПК\Desktop\куры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524690"/>
            <a:ext cx="7272808" cy="4339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592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ПК\Desktop\фон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361040" cy="6957392"/>
          </a:xfrm>
          <a:prstGeom prst="rect">
            <a:avLst/>
          </a:prstGeom>
          <a:noFill/>
          <a:ln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490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ПК\Desktop\фон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1504" cy="6957392"/>
          </a:xfrm>
          <a:prstGeom prst="rect">
            <a:avLst/>
          </a:prstGeom>
          <a:noFill/>
          <a:ln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1187624" y="4869160"/>
            <a:ext cx="7272808" cy="18002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b="1" u="sng" dirty="0" smtClean="0">
                <a:solidFill>
                  <a:schemeClr val="tx1"/>
                </a:solidFill>
              </a:rPr>
              <a:t>В </a:t>
            </a:r>
            <a:r>
              <a:rPr lang="ru-RU" sz="4400" b="1" u="sng" dirty="0">
                <a:solidFill>
                  <a:schemeClr val="tx1"/>
                </a:solidFill>
              </a:rPr>
              <a:t>м</a:t>
            </a:r>
            <a:r>
              <a:rPr lang="ru-RU" sz="4400" b="1" dirty="0">
                <a:solidFill>
                  <a:schemeClr val="tx1"/>
                </a:solidFill>
              </a:rPr>
              <a:t>арт</a:t>
            </a:r>
            <a:r>
              <a:rPr lang="ru-RU" sz="4400" b="1" u="sng" dirty="0">
                <a:solidFill>
                  <a:schemeClr val="tx1"/>
                </a:solidFill>
              </a:rPr>
              <a:t>е</a:t>
            </a:r>
            <a:r>
              <a:rPr lang="ru-RU" sz="4400" b="1" dirty="0">
                <a:solidFill>
                  <a:schemeClr val="tx1"/>
                </a:solidFill>
              </a:rPr>
              <a:t> кур</a:t>
            </a:r>
            <a:r>
              <a:rPr lang="ru-RU" sz="4400" b="1" u="sng" dirty="0">
                <a:solidFill>
                  <a:schemeClr val="tx1"/>
                </a:solidFill>
              </a:rPr>
              <a:t>и</a:t>
            </a:r>
            <a:r>
              <a:rPr lang="ru-RU" sz="4400" b="1" dirty="0">
                <a:solidFill>
                  <a:schemeClr val="tx1"/>
                </a:solidFill>
              </a:rPr>
              <a:t>ца </a:t>
            </a:r>
            <a:r>
              <a:rPr lang="ru-RU" sz="4400" b="1" u="sng" dirty="0" smtClean="0">
                <a:solidFill>
                  <a:schemeClr val="tx1"/>
                </a:solidFill>
              </a:rPr>
              <a:t>из л</a:t>
            </a:r>
            <a:r>
              <a:rPr lang="ru-RU" sz="4400" b="1" dirty="0" smtClean="0">
                <a:solidFill>
                  <a:schemeClr val="tx1"/>
                </a:solidFill>
              </a:rPr>
              <a:t>уж</a:t>
            </a:r>
            <a:r>
              <a:rPr lang="ru-RU" sz="4400" b="1" u="sng" dirty="0" smtClean="0">
                <a:solidFill>
                  <a:schemeClr val="tx1"/>
                </a:solidFill>
              </a:rPr>
              <a:t>и</a:t>
            </a:r>
            <a:r>
              <a:rPr lang="ru-RU" sz="4400" b="1" dirty="0" smtClean="0">
                <a:solidFill>
                  <a:schemeClr val="tx1"/>
                </a:solidFill>
              </a:rPr>
              <a:t>цы </a:t>
            </a:r>
            <a:r>
              <a:rPr lang="ru-RU" sz="4400" b="1" u="sng" dirty="0" smtClean="0">
                <a:solidFill>
                  <a:schemeClr val="tx1"/>
                </a:solidFill>
              </a:rPr>
              <a:t>на</a:t>
            </a:r>
            <a:r>
              <a:rPr lang="ru-RU" sz="4400" b="1" dirty="0" smtClean="0">
                <a:solidFill>
                  <a:schemeClr val="tx1"/>
                </a:solidFill>
              </a:rPr>
              <a:t>п</a:t>
            </a:r>
            <a:r>
              <a:rPr lang="ru-RU" sz="4400" b="1" u="sng" dirty="0" smtClean="0">
                <a:solidFill>
                  <a:schemeClr val="tx1"/>
                </a:solidFill>
              </a:rPr>
              <a:t>ь</a:t>
            </a:r>
            <a:r>
              <a:rPr lang="ru-RU" sz="4400" b="1" dirty="0">
                <a:solidFill>
                  <a:schemeClr val="tx1"/>
                </a:solidFill>
              </a:rPr>
              <a:t>ё</a:t>
            </a:r>
            <a:r>
              <a:rPr lang="ru-RU" sz="4400" b="1" dirty="0" smtClean="0">
                <a:solidFill>
                  <a:schemeClr val="tx1"/>
                </a:solidFill>
              </a:rPr>
              <a:t>тс</a:t>
            </a:r>
            <a:r>
              <a:rPr lang="ru-RU" sz="4400" b="1" u="sng" dirty="0" smtClean="0">
                <a:solidFill>
                  <a:schemeClr val="tx1"/>
                </a:solidFill>
              </a:rPr>
              <a:t>я.</a:t>
            </a:r>
            <a:endParaRPr lang="ru-RU" sz="4400" u="sng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ПК\Desktop\куры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524690"/>
            <a:ext cx="7272808" cy="4339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073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ПК\Desktop\фон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55776" y="376892"/>
            <a:ext cx="56325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И.Левитан</a:t>
            </a:r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«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Весна.Большая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 вода»</a:t>
            </a:r>
            <a:endParaRPr lang="ru-RU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7" name="Picture 5" descr="http://vsesochineniya.ru/wp-content/uploads/2016/03/kartina-levitana-vesna-bolshaya-vod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00112"/>
            <a:ext cx="7330568" cy="5625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733994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ПК\Desktop\фон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900112"/>
            <a:ext cx="7344816" cy="562523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339536" y="376892"/>
            <a:ext cx="53290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err="1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И.Левитан</a:t>
            </a:r>
            <a:r>
              <a:rPr lang="ru-RU" sz="2800" b="1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«Цветущие яблони»</a:t>
            </a:r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22607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ПК\Desktop\фон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957392"/>
          </a:xfrm>
          <a:prstGeom prst="rect">
            <a:avLst/>
          </a:prstGeom>
          <a:noFill/>
          <a:ln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К\Desktop\спасибо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30234"/>
            <a:ext cx="9252520" cy="6888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234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ПК\Desktop\фон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02177" y="390926"/>
            <a:ext cx="40427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Что это?</a:t>
            </a:r>
            <a:endParaRPr lang="ru-RU" sz="4800" b="1" dirty="0">
              <a:latin typeface="+mj-lt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718781" y="1819672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за</a:t>
            </a:r>
            <a:endParaRPr lang="ru-RU" sz="40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348076" y="2734072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от</a:t>
            </a:r>
            <a:endParaRPr lang="ru-RU" sz="40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827001" y="4170885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во</a:t>
            </a:r>
            <a:endParaRPr lang="ru-RU" sz="40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436096" y="5301208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у</a:t>
            </a:r>
            <a:endParaRPr lang="ru-RU" sz="40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995936" y="3583094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о</a:t>
            </a:r>
            <a:endParaRPr lang="ru-RU" sz="40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763688" y="1502027"/>
            <a:ext cx="914400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по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098577" y="3256485"/>
            <a:ext cx="914400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на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641377" y="4844008"/>
            <a:ext cx="914400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в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105249" y="5432667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до</a:t>
            </a:r>
            <a:endParaRPr lang="ru-RU" sz="40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410669" y="1489347"/>
            <a:ext cx="1217959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про</a:t>
            </a:r>
            <a:endParaRPr lang="ru-RU" sz="40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787610" y="3769277"/>
            <a:ext cx="1126521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под</a:t>
            </a:r>
            <a:endParaRPr lang="ru-RU" sz="40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012977" y="5301208"/>
            <a:ext cx="1224135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над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779912" y="1959227"/>
            <a:ext cx="914400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с</a:t>
            </a:r>
            <a:endParaRPr lang="ru-RU" sz="4000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696127" y="1819672"/>
            <a:ext cx="914400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за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325422" y="2734072"/>
            <a:ext cx="914400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от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804347" y="4170885"/>
            <a:ext cx="914400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во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413442" y="5301208"/>
            <a:ext cx="914400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у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973282" y="3583094"/>
            <a:ext cx="914400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о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7082595" y="5432667"/>
            <a:ext cx="914400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до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7388015" y="1489347"/>
            <a:ext cx="1217959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про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5764956" y="3769277"/>
            <a:ext cx="1126521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под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757258" y="1959227"/>
            <a:ext cx="914400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с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6" name="Picture 5" descr="C:\Users\КуксоваНВ\Desktop\0_10ffe0_af63a67f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4307" y="1502027"/>
            <a:ext cx="2045744" cy="2058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5" descr="C:\Users\КуксоваНВ\Desktop\0_10ffe0_af63a67f_ori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8102" y="1502027"/>
            <a:ext cx="1603375" cy="161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5" descr="C:\Users\КуксоваНВ\Desktop\0_10ffe0_af63a67f_ori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186" y="3583094"/>
            <a:ext cx="2196314" cy="2210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5" descr="C:\Users\КуксоваНВ\Desktop\0_10ffe0_af63a67f_ori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377" y="2750214"/>
            <a:ext cx="1859763" cy="1871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5" descr="C:\Users\КуксоваНВ\Desktop\0_10ffe0_af63a67f_ori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6656" y="1178895"/>
            <a:ext cx="2174484" cy="2188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5" descr="C:\Users\КуксоваНВ\Desktop\0_10ffe0_af63a67f_orig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820" y="2894245"/>
            <a:ext cx="2277442" cy="2292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5" descr="C:\Users\КуксоваНВ\Desktop\0_10ffe0_af63a67f_orig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1002" y="683968"/>
            <a:ext cx="2534208" cy="2550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5" descr="C:\Users\КуксоваНВ\Desktop\0_10ffe0_af63a67f_orig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8982" y="3115721"/>
            <a:ext cx="2159094" cy="2172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5" descr="C:\Users\КуксоваНВ\Desktop\0_10ffe0_af63a67f_ori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3588" y="2425530"/>
            <a:ext cx="1603375" cy="161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5" descr="C:\Users\КуксоваНВ\Desktop\0_10ffe0_af63a67f_orig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865" y="4251325"/>
            <a:ext cx="2113424" cy="212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5" descr="C:\Users\КуксоваНВ\Desktop\0_10ffe0_af63a67f_orig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0172" y="4806315"/>
            <a:ext cx="1961828" cy="1974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5" descr="C:\Users\КуксоваНВ\Desktop\0_10ffe0_af63a67f_orig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575" y="4688318"/>
            <a:ext cx="2277442" cy="2292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5" descr="C:\Users\КуксоваНВ\Desktop\0_10ffe0_af63a67f_orig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854" y="5085285"/>
            <a:ext cx="1835764" cy="1847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5" descr="C:\Users\КуксоваНВ\Desktop\0_10ffe0_af63a67f_ori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598" y="-169479"/>
            <a:ext cx="2174484" cy="2188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5" descr="C:\Users\КуксоваНВ\Desktop\0_10ffe0_af63a67f_ori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933" y="3191158"/>
            <a:ext cx="2174484" cy="2188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5" descr="C:\Users\КуксоваНВ\Desktop\0_10ffe0_af63a67f_ori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9504" y="215269"/>
            <a:ext cx="2174484" cy="2188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5" descr="C:\Users\КуксоваНВ\Desktop\0_10ffe0_af63a67f_ori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9931" y="84656"/>
            <a:ext cx="2174484" cy="2188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5" descr="C:\Users\КуксоваНВ\Desktop\0_10ffe0_af63a67f_ori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5148" y="-143537"/>
            <a:ext cx="2174484" cy="2188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5" descr="C:\Users\КуксоваНВ\Desktop\0_10ffe0_af63a67f_ori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566" y="1655975"/>
            <a:ext cx="2174484" cy="2188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5" descr="C:\Users\КуксоваНВ\Desktop\0_10ffe0_af63a67f_ori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8" y="4828360"/>
            <a:ext cx="2174484" cy="2188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5" descr="C:\Users\КуксоваНВ\Desktop\0_10ffe0_af63a67f_ori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4305" y="-188417"/>
            <a:ext cx="2174484" cy="2188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0178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ПК\Desktop\фон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02177" y="390926"/>
            <a:ext cx="40427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Что это?</a:t>
            </a:r>
            <a:endParaRPr lang="ru-RU" sz="4800" b="1" dirty="0">
              <a:latin typeface="+mj-lt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718781" y="1819672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за</a:t>
            </a:r>
            <a:endParaRPr lang="ru-RU" sz="40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348076" y="2734072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от</a:t>
            </a:r>
            <a:endParaRPr lang="ru-RU" sz="40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827001" y="4170885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во</a:t>
            </a:r>
            <a:endParaRPr lang="ru-RU" sz="40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436096" y="5301208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у</a:t>
            </a:r>
            <a:endParaRPr lang="ru-RU" sz="40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995936" y="3583094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о</a:t>
            </a:r>
            <a:endParaRPr lang="ru-RU" sz="40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763688" y="1502027"/>
            <a:ext cx="914400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по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098577" y="3256485"/>
            <a:ext cx="914400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на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641377" y="4844008"/>
            <a:ext cx="914400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в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105249" y="5432667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до</a:t>
            </a:r>
            <a:endParaRPr lang="ru-RU" sz="40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410669" y="1489347"/>
            <a:ext cx="1217959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про</a:t>
            </a:r>
            <a:endParaRPr lang="ru-RU" sz="40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787610" y="3769277"/>
            <a:ext cx="1126521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под</a:t>
            </a:r>
            <a:endParaRPr lang="ru-RU" sz="40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012977" y="5301208"/>
            <a:ext cx="1224135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над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779912" y="1959227"/>
            <a:ext cx="914400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с</a:t>
            </a:r>
            <a:endParaRPr lang="ru-RU" sz="4000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696127" y="1819672"/>
            <a:ext cx="914400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за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325422" y="2734072"/>
            <a:ext cx="914400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от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804347" y="4170885"/>
            <a:ext cx="914400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во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413442" y="5301208"/>
            <a:ext cx="914400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у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973282" y="3583094"/>
            <a:ext cx="914400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о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7082595" y="5432667"/>
            <a:ext cx="914400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до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7388015" y="1489347"/>
            <a:ext cx="1217959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про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5764956" y="3769277"/>
            <a:ext cx="1126521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под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757258" y="1959227"/>
            <a:ext cx="914400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с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646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ПК\Desktop\фон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144000" cy="6957392"/>
          </a:xfrm>
          <a:prstGeom prst="rect">
            <a:avLst/>
          </a:prstGeom>
          <a:noFill/>
          <a:ln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1475656" y="1412776"/>
            <a:ext cx="6552728" cy="138723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u="sng" dirty="0" smtClean="0">
                <a:solidFill>
                  <a:schemeClr val="tx1"/>
                </a:solidFill>
              </a:rPr>
              <a:t>Тема</a:t>
            </a:r>
            <a:r>
              <a:rPr lang="ru-RU" sz="3200" b="1" dirty="0" smtClean="0">
                <a:solidFill>
                  <a:schemeClr val="tx1"/>
                </a:solidFill>
              </a:rPr>
              <a:t>: «Различение приставок и предлогов»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75656" y="3933056"/>
            <a:ext cx="6552728" cy="172819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>
                <a:solidFill>
                  <a:schemeClr val="tx1"/>
                </a:solidFill>
              </a:rPr>
              <a:t>Цель: </a:t>
            </a:r>
            <a:r>
              <a:rPr lang="ru-RU" sz="2800" b="1" dirty="0" smtClean="0">
                <a:solidFill>
                  <a:schemeClr val="tx1"/>
                </a:solidFill>
              </a:rPr>
              <a:t>научиться различать приставки и предлоги , правильно их писать и употреблять в речи.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143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ПК\Desktop\фон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55776" y="244766"/>
            <a:ext cx="4392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Заполните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таблицу</a:t>
            </a:r>
            <a:endParaRPr lang="ru-RU" sz="3600" b="1" dirty="0">
              <a:latin typeface="+mj-lt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259632" y="1988840"/>
            <a:ext cx="2592288" cy="72008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Это</a:t>
            </a:r>
            <a:endParaRPr lang="ru-RU" sz="2000" b="1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259632" y="3043932"/>
            <a:ext cx="2592288" cy="72008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Служит</a:t>
            </a:r>
            <a:endParaRPr lang="ru-RU" sz="2000" b="1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259632" y="4221088"/>
            <a:ext cx="2592288" cy="72008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Пишется</a:t>
            </a:r>
            <a:endParaRPr lang="ru-RU" sz="2000" b="1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259632" y="5373216"/>
            <a:ext cx="2592288" cy="72008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Вставить вопрос или слово</a:t>
            </a:r>
            <a:endParaRPr lang="ru-RU" sz="20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140167" y="980728"/>
            <a:ext cx="1944001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Приставка</a:t>
            </a:r>
            <a:endParaRPr lang="ru-RU" sz="2000" b="1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372200" y="980728"/>
            <a:ext cx="1944001" cy="72008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Предлог</a:t>
            </a:r>
            <a:endParaRPr lang="ru-RU" sz="2000" b="1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133517" y="1988840"/>
            <a:ext cx="1944001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ч</a:t>
            </a:r>
            <a:r>
              <a:rPr lang="ru-RU" sz="2000" b="1" dirty="0" smtClean="0"/>
              <a:t>асть слова</a:t>
            </a:r>
            <a:endParaRPr lang="ru-RU" sz="2000" b="1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133517" y="3043932"/>
            <a:ext cx="1944001" cy="817116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для образования новых слов</a:t>
            </a:r>
            <a:endParaRPr lang="ru-RU" b="1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139952" y="4221088"/>
            <a:ext cx="1944001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слитно</a:t>
            </a:r>
            <a:endParaRPr lang="ru-RU" sz="2000" b="1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139952" y="5373216"/>
            <a:ext cx="1944001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нельзя</a:t>
            </a:r>
            <a:endParaRPr lang="ru-RU" sz="2000" b="1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372200" y="1986652"/>
            <a:ext cx="1944001" cy="72008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ч</a:t>
            </a:r>
            <a:r>
              <a:rPr lang="ru-RU" sz="2000" b="1" dirty="0" smtClean="0"/>
              <a:t>асть речи</a:t>
            </a:r>
            <a:endParaRPr lang="ru-RU" sz="2000" b="1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372200" y="3041744"/>
            <a:ext cx="1950436" cy="81930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для связи слов в предложении</a:t>
            </a:r>
            <a:endParaRPr lang="ru-RU" sz="2000" b="1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378635" y="4218900"/>
            <a:ext cx="1944001" cy="72008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раздельно</a:t>
            </a:r>
            <a:endParaRPr lang="ru-RU" sz="2000" b="1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378635" y="5371028"/>
            <a:ext cx="1944001" cy="72008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можно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47697552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ПК\Desktop\фон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957392"/>
          </a:xfrm>
          <a:prstGeom prst="rect">
            <a:avLst/>
          </a:prstGeom>
          <a:noFill/>
          <a:ln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1493420" y="519209"/>
            <a:ext cx="2232248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предлоги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500716" y="519209"/>
            <a:ext cx="2210544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приставки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87624" y="1772816"/>
            <a:ext cx="2880320" cy="93610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в      у       к     с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76056" y="1794520"/>
            <a:ext cx="3096344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в</a:t>
            </a:r>
            <a:r>
              <a:rPr lang="ru-RU" sz="2800" b="1" dirty="0" smtClean="0">
                <a:solidFill>
                  <a:schemeClr val="tx1"/>
                </a:solidFill>
              </a:rPr>
              <a:t>      у    с 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87624" y="3068960"/>
            <a:ext cx="2880320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tabLst>
                <a:tab pos="0" algn="l"/>
              </a:tabLst>
            </a:pPr>
            <a:r>
              <a:rPr lang="ru-RU" sz="2800" b="1" dirty="0">
                <a:solidFill>
                  <a:schemeClr val="tx1"/>
                </a:solidFill>
              </a:rPr>
              <a:t>о</a:t>
            </a:r>
            <a:r>
              <a:rPr lang="ru-RU" sz="2800" b="1" dirty="0" smtClean="0">
                <a:solidFill>
                  <a:schemeClr val="tx1"/>
                </a:solidFill>
              </a:rPr>
              <a:t>  об  от  до  под  по  около  про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76056" y="3068960"/>
            <a:ext cx="3096344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о  об  от  до  под  по  про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187624" y="4293096"/>
            <a:ext cx="2880320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за   на   над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187624" y="5564088"/>
            <a:ext cx="2880320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из   без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076056" y="4293096"/>
            <a:ext cx="3096344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з</a:t>
            </a:r>
            <a:r>
              <a:rPr lang="ru-RU" sz="2800" b="1" dirty="0" smtClean="0">
                <a:solidFill>
                  <a:schemeClr val="tx1"/>
                </a:solidFill>
              </a:rPr>
              <a:t>а  на   над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076056" y="5531229"/>
            <a:ext cx="3096344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из   без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21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ПК\Desktop\фон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271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1782336" y="404664"/>
            <a:ext cx="6390064" cy="115212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Как определить предлог это или приставка?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987824" y="1700808"/>
            <a:ext cx="3577312" cy="64807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Рассуждай так: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021930" y="2605528"/>
            <a:ext cx="3543205" cy="63411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определяю часть речи</a:t>
            </a: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187624" y="3565901"/>
            <a:ext cx="3096344" cy="93253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Если это глагол, то пишу слитно. Это приставка. </a:t>
            </a:r>
          </a:p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У глагола нет предлога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776480" y="3565902"/>
            <a:ext cx="3649320" cy="93253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Если это не глагол, то пробую вставить  дополнительное слово или вопрос.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987824" y="4653136"/>
            <a:ext cx="3613316" cy="86409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Если можно вставить слово или вопрос,  пишу раздельно. Это предлог.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220072" y="5699392"/>
            <a:ext cx="3577312" cy="89796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Если нельзя вставить слово или вопрос – это приставка. Пишу слитно.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4788024" y="1412776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776480" y="2348880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stCxn id="9" idx="2"/>
            <a:endCxn id="10" idx="0"/>
          </p:cNvCxnSpPr>
          <p:nvPr/>
        </p:nvCxnSpPr>
        <p:spPr>
          <a:xfrm flipH="1">
            <a:off x="2735796" y="3239640"/>
            <a:ext cx="2057737" cy="3262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stCxn id="9" idx="2"/>
          </p:cNvCxnSpPr>
          <p:nvPr/>
        </p:nvCxnSpPr>
        <p:spPr>
          <a:xfrm>
            <a:off x="4793533" y="3239640"/>
            <a:ext cx="1558122" cy="2948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4572000" y="4498433"/>
            <a:ext cx="2160240" cy="1547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6732240" y="4498433"/>
            <a:ext cx="864096" cy="12009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8274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ПК\Desktop\фон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1324254" y="4763926"/>
            <a:ext cx="2611526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bg1"/>
                </a:solidFill>
                <a:latin typeface="Times New Roman"/>
                <a:ea typeface="Times New Roman"/>
              </a:rPr>
              <a:t>(по)дороге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941405" y="3021496"/>
            <a:ext cx="2664296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bg1"/>
                </a:solidFill>
                <a:latin typeface="Times New Roman"/>
                <a:ea typeface="Times New Roman"/>
              </a:rPr>
              <a:t>(до)ехал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154219" y="1172569"/>
            <a:ext cx="2410452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002060"/>
                </a:solidFill>
                <a:latin typeface="Times New Roman"/>
                <a:ea typeface="Times New Roman"/>
              </a:rPr>
              <a:t>(с)летел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54200" y="1221904"/>
            <a:ext cx="2272021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002060"/>
                </a:solidFill>
                <a:latin typeface="Times New Roman"/>
                <a:ea typeface="Times New Roman"/>
              </a:rPr>
              <a:t>(с)дерева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862467" y="5533401"/>
            <a:ext cx="2592288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002060"/>
                </a:solidFill>
                <a:latin typeface="Times New Roman"/>
                <a:ea typeface="Times New Roman"/>
              </a:rPr>
              <a:t>(по)бежал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98346" y="3429000"/>
            <a:ext cx="2532650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bg1"/>
                </a:solidFill>
                <a:latin typeface="Times New Roman"/>
                <a:ea typeface="Times New Roman"/>
              </a:rPr>
              <a:t>(до)леса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324501" y="4777432"/>
            <a:ext cx="2611526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002060"/>
                </a:solidFill>
                <a:latin typeface="Times New Roman"/>
                <a:ea typeface="Times New Roman"/>
              </a:rPr>
              <a:t>(по)дороге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941652" y="3035002"/>
            <a:ext cx="2664296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002060"/>
                </a:solidFill>
                <a:latin typeface="Times New Roman"/>
                <a:ea typeface="Times New Roman"/>
              </a:rPr>
              <a:t>(до)ехал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298593" y="3442506"/>
            <a:ext cx="2532650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002060"/>
                </a:solidFill>
                <a:latin typeface="Times New Roman"/>
                <a:ea typeface="Times New Roman"/>
              </a:rPr>
              <a:t>(до)леса 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81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ПК\Desktop\фон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06374" y="376892"/>
            <a:ext cx="40511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4000" b="1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          </a:t>
            </a:r>
            <a:r>
              <a:rPr lang="ru-RU" sz="4400" b="1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Проверим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293235" y="4914661"/>
            <a:ext cx="2592288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по  дороге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349485" y="3271483"/>
            <a:ext cx="2592288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до  леса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349485" y="1579604"/>
            <a:ext cx="2592288" cy="102473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с  дерева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965109" y="4897741"/>
            <a:ext cx="2232248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побежал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976859" y="1647651"/>
            <a:ext cx="2232248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слетел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76859" y="3198820"/>
            <a:ext cx="2232248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доехал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477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4" grpId="0" animBg="1"/>
      <p:bldP spid="18" grpId="0" animBg="1"/>
      <p:bldP spid="19" grpId="0" animBg="1"/>
      <p:bldP spid="2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700</TotalTime>
  <Words>263</Words>
  <Application>Microsoft Office PowerPoint</Application>
  <PresentationFormat>Экран (4:3)</PresentationFormat>
  <Paragraphs>103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Арина Валерьевна Филимонова</cp:lastModifiedBy>
  <cp:revision>44</cp:revision>
  <dcterms:created xsi:type="dcterms:W3CDTF">2018-03-11T14:19:36Z</dcterms:created>
  <dcterms:modified xsi:type="dcterms:W3CDTF">2019-02-05T11:12:28Z</dcterms:modified>
</cp:coreProperties>
</file>