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1" r:id="rId5"/>
    <p:sldId id="275" r:id="rId6"/>
    <p:sldId id="258" r:id="rId7"/>
    <p:sldId id="259" r:id="rId8"/>
    <p:sldId id="260" r:id="rId9"/>
    <p:sldId id="261" r:id="rId10"/>
    <p:sldId id="264" r:id="rId11"/>
    <p:sldId id="265" r:id="rId12"/>
    <p:sldId id="263" r:id="rId13"/>
    <p:sldId id="269" r:id="rId14"/>
    <p:sldId id="266" r:id="rId15"/>
    <p:sldId id="267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368C86-D686-4857-9F4B-FFCF1AB49E60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56B4EA1C-647C-424A-B1AF-F22B5A222D7B}">
      <dgm:prSet phldrT="[Текст]"/>
      <dgm:spPr/>
      <dgm:t>
        <a:bodyPr/>
        <a:lstStyle/>
        <a:p>
          <a:r>
            <a:rPr lang="ru-RU" smtClean="0"/>
            <a:t>Заочный этап</a:t>
          </a:r>
          <a:endParaRPr lang="ru-RU" dirty="0"/>
        </a:p>
      </dgm:t>
    </dgm:pt>
    <dgm:pt modelId="{2A7438DF-1D8F-4B49-828A-E431C1AA1DED}" type="parTrans" cxnId="{A3FB5EDE-C138-4888-B4C4-6D5CE2959577}">
      <dgm:prSet/>
      <dgm:spPr/>
      <dgm:t>
        <a:bodyPr/>
        <a:lstStyle/>
        <a:p>
          <a:endParaRPr lang="ru-RU"/>
        </a:p>
      </dgm:t>
    </dgm:pt>
    <dgm:pt modelId="{CFBC766A-BCD5-4DC6-9AAC-74839ECFB9C0}" type="sibTrans" cxnId="{A3FB5EDE-C138-4888-B4C4-6D5CE2959577}">
      <dgm:prSet/>
      <dgm:spPr/>
      <dgm:t>
        <a:bodyPr/>
        <a:lstStyle/>
        <a:p>
          <a:endParaRPr lang="ru-RU"/>
        </a:p>
      </dgm:t>
    </dgm:pt>
    <dgm:pt modelId="{8C7E01FC-2374-4C29-96EF-678582ABFE70}">
      <dgm:prSet phldrT="[Текст]"/>
      <dgm:spPr/>
      <dgm:t>
        <a:bodyPr/>
        <a:lstStyle/>
        <a:p>
          <a:r>
            <a:rPr lang="ru-RU" smtClean="0"/>
            <a:t>Очный этап </a:t>
          </a:r>
          <a:endParaRPr lang="ru-RU" dirty="0"/>
        </a:p>
      </dgm:t>
    </dgm:pt>
    <dgm:pt modelId="{B906C16C-FF54-4861-8646-5F2ECD9A5199}" type="parTrans" cxnId="{BC53466F-D2B7-4891-ADC9-D769EFED53D4}">
      <dgm:prSet/>
      <dgm:spPr/>
      <dgm:t>
        <a:bodyPr/>
        <a:lstStyle/>
        <a:p>
          <a:endParaRPr lang="ru-RU"/>
        </a:p>
      </dgm:t>
    </dgm:pt>
    <dgm:pt modelId="{CA7E1B2E-825B-41F6-9AC0-C250D6A0805B}" type="sibTrans" cxnId="{BC53466F-D2B7-4891-ADC9-D769EFED53D4}">
      <dgm:prSet/>
      <dgm:spPr/>
      <dgm:t>
        <a:bodyPr/>
        <a:lstStyle/>
        <a:p>
          <a:endParaRPr lang="ru-RU"/>
        </a:p>
      </dgm:t>
    </dgm:pt>
    <dgm:pt modelId="{8AA18B4E-1A4E-4849-82FA-80430424F59B}">
      <dgm:prSet phldrT="[Текст]"/>
      <dgm:spPr/>
      <dgm:t>
        <a:bodyPr/>
        <a:lstStyle/>
        <a:p>
          <a:r>
            <a:rPr lang="ru-RU" smtClean="0"/>
            <a:t>Представление победителя на Всероссийский этап</a:t>
          </a:r>
          <a:endParaRPr lang="ru-RU" dirty="0"/>
        </a:p>
      </dgm:t>
    </dgm:pt>
    <dgm:pt modelId="{B8E87D7A-5D5C-4F05-829E-DE94FF1BAFBD}" type="parTrans" cxnId="{A9B7BD03-7F01-409B-BE35-0D72A8F9DDC3}">
      <dgm:prSet/>
      <dgm:spPr/>
      <dgm:t>
        <a:bodyPr/>
        <a:lstStyle/>
        <a:p>
          <a:endParaRPr lang="ru-RU"/>
        </a:p>
      </dgm:t>
    </dgm:pt>
    <dgm:pt modelId="{480B822D-0C9B-474F-8471-9E2CD9253F56}" type="sibTrans" cxnId="{A9B7BD03-7F01-409B-BE35-0D72A8F9DDC3}">
      <dgm:prSet/>
      <dgm:spPr/>
      <dgm:t>
        <a:bodyPr/>
        <a:lstStyle/>
        <a:p>
          <a:endParaRPr lang="ru-RU"/>
        </a:p>
      </dgm:t>
    </dgm:pt>
    <dgm:pt modelId="{F04096E0-15F0-45F7-9C05-0878C7A6D95E}" type="pres">
      <dgm:prSet presAssocID="{75368C86-D686-4857-9F4B-FFCF1AB49E60}" presName="CompostProcess" presStyleCnt="0">
        <dgm:presLayoutVars>
          <dgm:dir/>
          <dgm:resizeHandles val="exact"/>
        </dgm:presLayoutVars>
      </dgm:prSet>
      <dgm:spPr/>
    </dgm:pt>
    <dgm:pt modelId="{16E74CCB-AEB0-4D12-8C7C-77054D2988C0}" type="pres">
      <dgm:prSet presAssocID="{75368C86-D686-4857-9F4B-FFCF1AB49E60}" presName="arrow" presStyleLbl="bgShp" presStyleIdx="0" presStyleCnt="1"/>
      <dgm:spPr/>
    </dgm:pt>
    <dgm:pt modelId="{42F4646C-40E2-431A-89EE-9D9087851C70}" type="pres">
      <dgm:prSet presAssocID="{75368C86-D686-4857-9F4B-FFCF1AB49E60}" presName="linearProcess" presStyleCnt="0"/>
      <dgm:spPr/>
    </dgm:pt>
    <dgm:pt modelId="{AB43B6FC-07D1-4286-92E9-B86C97E3FD61}" type="pres">
      <dgm:prSet presAssocID="{56B4EA1C-647C-424A-B1AF-F22B5A222D7B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4631A4-61B5-4FA8-9AB0-07F87FFD8C07}" type="pres">
      <dgm:prSet presAssocID="{CFBC766A-BCD5-4DC6-9AAC-74839ECFB9C0}" presName="sibTrans" presStyleCnt="0"/>
      <dgm:spPr/>
    </dgm:pt>
    <dgm:pt modelId="{FFF6D607-1039-4363-8930-40434F09D902}" type="pres">
      <dgm:prSet presAssocID="{8C7E01FC-2374-4C29-96EF-678582ABFE70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FC4766-C420-4915-8C7A-685219669FD1}" type="pres">
      <dgm:prSet presAssocID="{CA7E1B2E-825B-41F6-9AC0-C250D6A0805B}" presName="sibTrans" presStyleCnt="0"/>
      <dgm:spPr/>
    </dgm:pt>
    <dgm:pt modelId="{1407E242-52B3-4CA5-9069-5D4EB495C719}" type="pres">
      <dgm:prSet presAssocID="{8AA18B4E-1A4E-4849-82FA-80430424F59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53466F-D2B7-4891-ADC9-D769EFED53D4}" srcId="{75368C86-D686-4857-9F4B-FFCF1AB49E60}" destId="{8C7E01FC-2374-4C29-96EF-678582ABFE70}" srcOrd="1" destOrd="0" parTransId="{B906C16C-FF54-4861-8646-5F2ECD9A5199}" sibTransId="{CA7E1B2E-825B-41F6-9AC0-C250D6A0805B}"/>
    <dgm:cxn modelId="{A3FB5EDE-C138-4888-B4C4-6D5CE2959577}" srcId="{75368C86-D686-4857-9F4B-FFCF1AB49E60}" destId="{56B4EA1C-647C-424A-B1AF-F22B5A222D7B}" srcOrd="0" destOrd="0" parTransId="{2A7438DF-1D8F-4B49-828A-E431C1AA1DED}" sibTransId="{CFBC766A-BCD5-4DC6-9AAC-74839ECFB9C0}"/>
    <dgm:cxn modelId="{5F7B99B7-3681-43AB-A30F-BCBFA4010599}" type="presOf" srcId="{56B4EA1C-647C-424A-B1AF-F22B5A222D7B}" destId="{AB43B6FC-07D1-4286-92E9-B86C97E3FD61}" srcOrd="0" destOrd="0" presId="urn:microsoft.com/office/officeart/2005/8/layout/hProcess9"/>
    <dgm:cxn modelId="{C383D739-2F66-4E57-B4CC-54628AD41C6D}" type="presOf" srcId="{75368C86-D686-4857-9F4B-FFCF1AB49E60}" destId="{F04096E0-15F0-45F7-9C05-0878C7A6D95E}" srcOrd="0" destOrd="0" presId="urn:microsoft.com/office/officeart/2005/8/layout/hProcess9"/>
    <dgm:cxn modelId="{C67D783E-0911-43FD-AB46-C5701DBCA6E3}" type="presOf" srcId="{8AA18B4E-1A4E-4849-82FA-80430424F59B}" destId="{1407E242-52B3-4CA5-9069-5D4EB495C719}" srcOrd="0" destOrd="0" presId="urn:microsoft.com/office/officeart/2005/8/layout/hProcess9"/>
    <dgm:cxn modelId="{B3747BEB-EB62-449E-A3BB-55C84F8D06CB}" type="presOf" srcId="{8C7E01FC-2374-4C29-96EF-678582ABFE70}" destId="{FFF6D607-1039-4363-8930-40434F09D902}" srcOrd="0" destOrd="0" presId="urn:microsoft.com/office/officeart/2005/8/layout/hProcess9"/>
    <dgm:cxn modelId="{A9B7BD03-7F01-409B-BE35-0D72A8F9DDC3}" srcId="{75368C86-D686-4857-9F4B-FFCF1AB49E60}" destId="{8AA18B4E-1A4E-4849-82FA-80430424F59B}" srcOrd="2" destOrd="0" parTransId="{B8E87D7A-5D5C-4F05-829E-DE94FF1BAFBD}" sibTransId="{480B822D-0C9B-474F-8471-9E2CD9253F56}"/>
    <dgm:cxn modelId="{293A6251-C4D9-4620-851B-C27F25E7004D}" type="presParOf" srcId="{F04096E0-15F0-45F7-9C05-0878C7A6D95E}" destId="{16E74CCB-AEB0-4D12-8C7C-77054D2988C0}" srcOrd="0" destOrd="0" presId="urn:microsoft.com/office/officeart/2005/8/layout/hProcess9"/>
    <dgm:cxn modelId="{3786CD9B-DD60-4AAC-8EFB-A3519DEF0722}" type="presParOf" srcId="{F04096E0-15F0-45F7-9C05-0878C7A6D95E}" destId="{42F4646C-40E2-431A-89EE-9D9087851C70}" srcOrd="1" destOrd="0" presId="urn:microsoft.com/office/officeart/2005/8/layout/hProcess9"/>
    <dgm:cxn modelId="{0D08832B-9719-410D-ACE5-305FE85EED3C}" type="presParOf" srcId="{42F4646C-40E2-431A-89EE-9D9087851C70}" destId="{AB43B6FC-07D1-4286-92E9-B86C97E3FD61}" srcOrd="0" destOrd="0" presId="urn:microsoft.com/office/officeart/2005/8/layout/hProcess9"/>
    <dgm:cxn modelId="{A8E922C3-5848-44A5-86B5-534DFF7E208E}" type="presParOf" srcId="{42F4646C-40E2-431A-89EE-9D9087851C70}" destId="{674631A4-61B5-4FA8-9AB0-07F87FFD8C07}" srcOrd="1" destOrd="0" presId="urn:microsoft.com/office/officeart/2005/8/layout/hProcess9"/>
    <dgm:cxn modelId="{55673A35-BCAD-429B-A011-F10CB9DAF512}" type="presParOf" srcId="{42F4646C-40E2-431A-89EE-9D9087851C70}" destId="{FFF6D607-1039-4363-8930-40434F09D902}" srcOrd="2" destOrd="0" presId="urn:microsoft.com/office/officeart/2005/8/layout/hProcess9"/>
    <dgm:cxn modelId="{21E1CF99-CA24-4D39-9264-A378CD1570E4}" type="presParOf" srcId="{42F4646C-40E2-431A-89EE-9D9087851C70}" destId="{53FC4766-C420-4915-8C7A-685219669FD1}" srcOrd="3" destOrd="0" presId="urn:microsoft.com/office/officeart/2005/8/layout/hProcess9"/>
    <dgm:cxn modelId="{36A0EFC7-4986-4B6D-899E-AD559C235436}" type="presParOf" srcId="{42F4646C-40E2-431A-89EE-9D9087851C70}" destId="{1407E242-52B3-4CA5-9069-5D4EB495C71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8A1FA0-4E07-431A-925A-3D3F2B025E5D}" type="doc">
      <dgm:prSet loTypeId="urn:microsoft.com/office/officeart/2005/8/layout/chevron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0C9D6F8-CF6A-4AC3-9EFF-8B562AB7C395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8519D319-3B08-4DE9-96AD-2CD8E33120D0}" type="parTrans" cxnId="{C3029316-E94E-4302-B237-128447EE6D48}">
      <dgm:prSet/>
      <dgm:spPr/>
      <dgm:t>
        <a:bodyPr/>
        <a:lstStyle/>
        <a:p>
          <a:endParaRPr lang="ru-RU"/>
        </a:p>
      </dgm:t>
    </dgm:pt>
    <dgm:pt modelId="{355242BA-FADC-4050-BD45-85C9988F722A}" type="sibTrans" cxnId="{C3029316-E94E-4302-B237-128447EE6D48}">
      <dgm:prSet/>
      <dgm:spPr/>
      <dgm:t>
        <a:bodyPr/>
        <a:lstStyle/>
        <a:p>
          <a:endParaRPr lang="ru-RU"/>
        </a:p>
      </dgm:t>
    </dgm:pt>
    <dgm:pt modelId="{C457EC05-DA0E-4AC2-BA99-D6155A4C3542}">
      <dgm:prSet phldrT="[Текст]" custT="1"/>
      <dgm:spPr/>
      <dgm:t>
        <a:bodyPr/>
        <a:lstStyle/>
        <a:p>
          <a:r>
            <a:rPr lang="ru-RU" sz="2400" b="1" dirty="0" smtClean="0"/>
            <a:t>Методическое </a:t>
          </a:r>
          <a:r>
            <a:rPr lang="ru-RU" sz="2400" b="1" dirty="0" err="1" smtClean="0"/>
            <a:t>портфолио</a:t>
          </a:r>
          <a:r>
            <a:rPr lang="ru-RU" sz="2400" b="1" dirty="0" smtClean="0"/>
            <a:t> учителя-дефектолога</a:t>
          </a:r>
          <a:endParaRPr lang="ru-RU" sz="2400" dirty="0"/>
        </a:p>
      </dgm:t>
    </dgm:pt>
    <dgm:pt modelId="{B17170B9-AF59-4D41-A7ED-EEBE30A02250}" type="parTrans" cxnId="{5B171A31-9B24-4017-953B-6FDA5653C3CD}">
      <dgm:prSet/>
      <dgm:spPr/>
      <dgm:t>
        <a:bodyPr/>
        <a:lstStyle/>
        <a:p>
          <a:endParaRPr lang="ru-RU"/>
        </a:p>
      </dgm:t>
    </dgm:pt>
    <dgm:pt modelId="{83CE1853-0F88-40D4-94E4-70DB17136C2D}" type="sibTrans" cxnId="{5B171A31-9B24-4017-953B-6FDA5653C3CD}">
      <dgm:prSet/>
      <dgm:spPr/>
      <dgm:t>
        <a:bodyPr/>
        <a:lstStyle/>
        <a:p>
          <a:endParaRPr lang="ru-RU"/>
        </a:p>
      </dgm:t>
    </dgm:pt>
    <dgm:pt modelId="{8FAAFFA2-B39B-4F88-ACB4-B86A097C11A6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071F42AD-758E-4AB6-9566-5D493E3B8D99}" type="parTrans" cxnId="{6E3A67D1-3E05-4081-8F23-B0A4CA047D64}">
      <dgm:prSet/>
      <dgm:spPr/>
      <dgm:t>
        <a:bodyPr/>
        <a:lstStyle/>
        <a:p>
          <a:endParaRPr lang="ru-RU"/>
        </a:p>
      </dgm:t>
    </dgm:pt>
    <dgm:pt modelId="{125E8267-A03F-446B-BA01-991ADD5FA870}" type="sibTrans" cxnId="{6E3A67D1-3E05-4081-8F23-B0A4CA047D64}">
      <dgm:prSet/>
      <dgm:spPr/>
      <dgm:t>
        <a:bodyPr/>
        <a:lstStyle/>
        <a:p>
          <a:endParaRPr lang="ru-RU"/>
        </a:p>
      </dgm:t>
    </dgm:pt>
    <dgm:pt modelId="{8DA31B65-BD2E-4A3B-919F-F0A24E10533D}">
      <dgm:prSet phldrT="[Текст]" custT="1"/>
      <dgm:spPr/>
      <dgm:t>
        <a:bodyPr/>
        <a:lstStyle/>
        <a:p>
          <a:r>
            <a:rPr lang="ru-RU" sz="2400" b="1" dirty="0" smtClean="0"/>
            <a:t>Эссе «Дефектолог – профессия на века?! (прошлое, настоящее, будущее профессии)»</a:t>
          </a:r>
          <a:endParaRPr lang="ru-RU" sz="2400" dirty="0"/>
        </a:p>
      </dgm:t>
    </dgm:pt>
    <dgm:pt modelId="{384A44C2-F45C-481F-8042-E95EDAA95877}" type="parTrans" cxnId="{130A8C16-2935-4552-B8F6-E866956BBEBF}">
      <dgm:prSet/>
      <dgm:spPr/>
      <dgm:t>
        <a:bodyPr/>
        <a:lstStyle/>
        <a:p>
          <a:endParaRPr lang="ru-RU"/>
        </a:p>
      </dgm:t>
    </dgm:pt>
    <dgm:pt modelId="{EEDF56F8-F33B-4BF4-A782-EE8550F1B457}" type="sibTrans" cxnId="{130A8C16-2935-4552-B8F6-E866956BBEBF}">
      <dgm:prSet/>
      <dgm:spPr/>
      <dgm:t>
        <a:bodyPr/>
        <a:lstStyle/>
        <a:p>
          <a:endParaRPr lang="ru-RU"/>
        </a:p>
      </dgm:t>
    </dgm:pt>
    <dgm:pt modelId="{C9E5880E-C499-47F7-954A-C4B439E67502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3196E4E0-AA0A-4197-B9B4-0C766CEE587D}" type="parTrans" cxnId="{8C69127B-8BBF-49D8-B18F-68E195801F78}">
      <dgm:prSet/>
      <dgm:spPr/>
      <dgm:t>
        <a:bodyPr/>
        <a:lstStyle/>
        <a:p>
          <a:endParaRPr lang="ru-RU"/>
        </a:p>
      </dgm:t>
    </dgm:pt>
    <dgm:pt modelId="{02DE1BD1-7E64-4577-BFF8-DA0D58D7FC45}" type="sibTrans" cxnId="{8C69127B-8BBF-49D8-B18F-68E195801F78}">
      <dgm:prSet/>
      <dgm:spPr/>
      <dgm:t>
        <a:bodyPr/>
        <a:lstStyle/>
        <a:p>
          <a:endParaRPr lang="ru-RU"/>
        </a:p>
      </dgm:t>
    </dgm:pt>
    <dgm:pt modelId="{F20DF75D-B5BC-4311-943C-467F8BA97E05}">
      <dgm:prSet phldrT="[Текст]" custT="1"/>
      <dgm:spPr/>
      <dgm:t>
        <a:bodyPr/>
        <a:lstStyle/>
        <a:p>
          <a:r>
            <a:rPr lang="ru-RU" sz="2400" b="1" dirty="0" smtClean="0"/>
            <a:t>Творческая работа «Символ конкурса «Учитель-дефектолог России»</a:t>
          </a:r>
          <a:r>
            <a:rPr lang="ru-RU" sz="2400" dirty="0" smtClean="0"/>
            <a:t> </a:t>
          </a:r>
          <a:endParaRPr lang="ru-RU" sz="2400" dirty="0"/>
        </a:p>
      </dgm:t>
    </dgm:pt>
    <dgm:pt modelId="{A9BD3605-ACB9-4828-913C-8A1E24E7E4AA}" type="parTrans" cxnId="{1FCA646E-0528-4280-97BC-E1CD52336F29}">
      <dgm:prSet/>
      <dgm:spPr/>
      <dgm:t>
        <a:bodyPr/>
        <a:lstStyle/>
        <a:p>
          <a:endParaRPr lang="ru-RU"/>
        </a:p>
      </dgm:t>
    </dgm:pt>
    <dgm:pt modelId="{04E5D1EA-6ABD-4F0F-9401-678F2787E05E}" type="sibTrans" cxnId="{1FCA646E-0528-4280-97BC-E1CD52336F29}">
      <dgm:prSet/>
      <dgm:spPr/>
      <dgm:t>
        <a:bodyPr/>
        <a:lstStyle/>
        <a:p>
          <a:endParaRPr lang="ru-RU"/>
        </a:p>
      </dgm:t>
    </dgm:pt>
    <dgm:pt modelId="{F12EEFB6-4E28-4927-84CA-3FDC6BF007F9}" type="pres">
      <dgm:prSet presAssocID="{2E8A1FA0-4E07-431A-925A-3D3F2B025E5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F38651-3802-41D5-A198-F27111050192}" type="pres">
      <dgm:prSet presAssocID="{70C9D6F8-CF6A-4AC3-9EFF-8B562AB7C395}" presName="composite" presStyleCnt="0"/>
      <dgm:spPr/>
    </dgm:pt>
    <dgm:pt modelId="{9AFD367A-5643-4B93-933E-E2EE204568DD}" type="pres">
      <dgm:prSet presAssocID="{70C9D6F8-CF6A-4AC3-9EFF-8B562AB7C39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94993B-F257-4FE5-9FF1-4B23BD05A8BE}" type="pres">
      <dgm:prSet presAssocID="{70C9D6F8-CF6A-4AC3-9EFF-8B562AB7C39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AD4CBA-4ECE-4D8C-8465-5922606E7F39}" type="pres">
      <dgm:prSet presAssocID="{355242BA-FADC-4050-BD45-85C9988F722A}" presName="sp" presStyleCnt="0"/>
      <dgm:spPr/>
    </dgm:pt>
    <dgm:pt modelId="{48E826A9-3D5E-4C02-8D4D-AA8E4AEE7C6A}" type="pres">
      <dgm:prSet presAssocID="{8FAAFFA2-B39B-4F88-ACB4-B86A097C11A6}" presName="composite" presStyleCnt="0"/>
      <dgm:spPr/>
    </dgm:pt>
    <dgm:pt modelId="{8796866F-C6D2-46BF-9D38-393960BF36CC}" type="pres">
      <dgm:prSet presAssocID="{8FAAFFA2-B39B-4F88-ACB4-B86A097C11A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BA6C7-ADAE-4295-A4A3-70A2DB903861}" type="pres">
      <dgm:prSet presAssocID="{8FAAFFA2-B39B-4F88-ACB4-B86A097C11A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9B6322-AD08-4BDB-AEF0-A12D95A79EB9}" type="pres">
      <dgm:prSet presAssocID="{125E8267-A03F-446B-BA01-991ADD5FA870}" presName="sp" presStyleCnt="0"/>
      <dgm:spPr/>
    </dgm:pt>
    <dgm:pt modelId="{418D6323-8854-4F0F-B70A-283CD398F6EB}" type="pres">
      <dgm:prSet presAssocID="{C9E5880E-C499-47F7-954A-C4B439E67502}" presName="composite" presStyleCnt="0"/>
      <dgm:spPr/>
    </dgm:pt>
    <dgm:pt modelId="{A1C92E01-AF73-43A2-B5B8-71C2B0507D54}" type="pres">
      <dgm:prSet presAssocID="{C9E5880E-C499-47F7-954A-C4B439E6750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F812C7-1EDD-4263-A6EC-81F2AAF8E183}" type="pres">
      <dgm:prSet presAssocID="{C9E5880E-C499-47F7-954A-C4B439E6750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BB3144F-874E-453F-A28D-E694A007E72F}" type="presOf" srcId="{C457EC05-DA0E-4AC2-BA99-D6155A4C3542}" destId="{D994993B-F257-4FE5-9FF1-4B23BD05A8BE}" srcOrd="0" destOrd="0" presId="urn:microsoft.com/office/officeart/2005/8/layout/chevron2"/>
    <dgm:cxn modelId="{8C69127B-8BBF-49D8-B18F-68E195801F78}" srcId="{2E8A1FA0-4E07-431A-925A-3D3F2B025E5D}" destId="{C9E5880E-C499-47F7-954A-C4B439E67502}" srcOrd="2" destOrd="0" parTransId="{3196E4E0-AA0A-4197-B9B4-0C766CEE587D}" sibTransId="{02DE1BD1-7E64-4577-BFF8-DA0D58D7FC45}"/>
    <dgm:cxn modelId="{1FCA646E-0528-4280-97BC-E1CD52336F29}" srcId="{C9E5880E-C499-47F7-954A-C4B439E67502}" destId="{F20DF75D-B5BC-4311-943C-467F8BA97E05}" srcOrd="0" destOrd="0" parTransId="{A9BD3605-ACB9-4828-913C-8A1E24E7E4AA}" sibTransId="{04E5D1EA-6ABD-4F0F-9401-678F2787E05E}"/>
    <dgm:cxn modelId="{085960C5-65F6-4187-AA22-F77F043DF9E4}" type="presOf" srcId="{70C9D6F8-CF6A-4AC3-9EFF-8B562AB7C395}" destId="{9AFD367A-5643-4B93-933E-E2EE204568DD}" srcOrd="0" destOrd="0" presId="urn:microsoft.com/office/officeart/2005/8/layout/chevron2"/>
    <dgm:cxn modelId="{6E3A67D1-3E05-4081-8F23-B0A4CA047D64}" srcId="{2E8A1FA0-4E07-431A-925A-3D3F2B025E5D}" destId="{8FAAFFA2-B39B-4F88-ACB4-B86A097C11A6}" srcOrd="1" destOrd="0" parTransId="{071F42AD-758E-4AB6-9566-5D493E3B8D99}" sibTransId="{125E8267-A03F-446B-BA01-991ADD5FA870}"/>
    <dgm:cxn modelId="{5B171A31-9B24-4017-953B-6FDA5653C3CD}" srcId="{70C9D6F8-CF6A-4AC3-9EFF-8B562AB7C395}" destId="{C457EC05-DA0E-4AC2-BA99-D6155A4C3542}" srcOrd="0" destOrd="0" parTransId="{B17170B9-AF59-4D41-A7ED-EEBE30A02250}" sibTransId="{83CE1853-0F88-40D4-94E4-70DB17136C2D}"/>
    <dgm:cxn modelId="{130A8C16-2935-4552-B8F6-E866956BBEBF}" srcId="{8FAAFFA2-B39B-4F88-ACB4-B86A097C11A6}" destId="{8DA31B65-BD2E-4A3B-919F-F0A24E10533D}" srcOrd="0" destOrd="0" parTransId="{384A44C2-F45C-481F-8042-E95EDAA95877}" sibTransId="{EEDF56F8-F33B-4BF4-A782-EE8550F1B457}"/>
    <dgm:cxn modelId="{F9CC3FA8-5665-4E15-874C-22DDE41DB8FF}" type="presOf" srcId="{8FAAFFA2-B39B-4F88-ACB4-B86A097C11A6}" destId="{8796866F-C6D2-46BF-9D38-393960BF36CC}" srcOrd="0" destOrd="0" presId="urn:microsoft.com/office/officeart/2005/8/layout/chevron2"/>
    <dgm:cxn modelId="{F89E8A85-EBB7-41AB-B64A-34DE28CDC45D}" type="presOf" srcId="{2E8A1FA0-4E07-431A-925A-3D3F2B025E5D}" destId="{F12EEFB6-4E28-4927-84CA-3FDC6BF007F9}" srcOrd="0" destOrd="0" presId="urn:microsoft.com/office/officeart/2005/8/layout/chevron2"/>
    <dgm:cxn modelId="{C135080A-4085-4A15-8361-D73929D5FA7C}" type="presOf" srcId="{F20DF75D-B5BC-4311-943C-467F8BA97E05}" destId="{67F812C7-1EDD-4263-A6EC-81F2AAF8E183}" srcOrd="0" destOrd="0" presId="urn:microsoft.com/office/officeart/2005/8/layout/chevron2"/>
    <dgm:cxn modelId="{C3029316-E94E-4302-B237-128447EE6D48}" srcId="{2E8A1FA0-4E07-431A-925A-3D3F2B025E5D}" destId="{70C9D6F8-CF6A-4AC3-9EFF-8B562AB7C395}" srcOrd="0" destOrd="0" parTransId="{8519D319-3B08-4DE9-96AD-2CD8E33120D0}" sibTransId="{355242BA-FADC-4050-BD45-85C9988F722A}"/>
    <dgm:cxn modelId="{3C742E76-FDD2-4D14-88FA-7AC2A810E7D6}" type="presOf" srcId="{8DA31B65-BD2E-4A3B-919F-F0A24E10533D}" destId="{2B6BA6C7-ADAE-4295-A4A3-70A2DB903861}" srcOrd="0" destOrd="0" presId="urn:microsoft.com/office/officeart/2005/8/layout/chevron2"/>
    <dgm:cxn modelId="{754E3041-19BC-40AA-B3CF-0E15144AAA38}" type="presOf" srcId="{C9E5880E-C499-47F7-954A-C4B439E67502}" destId="{A1C92E01-AF73-43A2-B5B8-71C2B0507D54}" srcOrd="0" destOrd="0" presId="urn:microsoft.com/office/officeart/2005/8/layout/chevron2"/>
    <dgm:cxn modelId="{2F924467-8417-4EF5-8C92-60EEB200197E}" type="presParOf" srcId="{F12EEFB6-4E28-4927-84CA-3FDC6BF007F9}" destId="{5CF38651-3802-41D5-A198-F27111050192}" srcOrd="0" destOrd="0" presId="urn:microsoft.com/office/officeart/2005/8/layout/chevron2"/>
    <dgm:cxn modelId="{B5CA3EB8-AF63-4A77-B2B2-F213212D12CE}" type="presParOf" srcId="{5CF38651-3802-41D5-A198-F27111050192}" destId="{9AFD367A-5643-4B93-933E-E2EE204568DD}" srcOrd="0" destOrd="0" presId="urn:microsoft.com/office/officeart/2005/8/layout/chevron2"/>
    <dgm:cxn modelId="{559F1E75-3911-4014-BD16-C6133144FB97}" type="presParOf" srcId="{5CF38651-3802-41D5-A198-F27111050192}" destId="{D994993B-F257-4FE5-9FF1-4B23BD05A8BE}" srcOrd="1" destOrd="0" presId="urn:microsoft.com/office/officeart/2005/8/layout/chevron2"/>
    <dgm:cxn modelId="{BF224A27-72D1-452A-9965-D8423A8E1085}" type="presParOf" srcId="{F12EEFB6-4E28-4927-84CA-3FDC6BF007F9}" destId="{D9AD4CBA-4ECE-4D8C-8465-5922606E7F39}" srcOrd="1" destOrd="0" presId="urn:microsoft.com/office/officeart/2005/8/layout/chevron2"/>
    <dgm:cxn modelId="{215C9CAA-24B3-440A-8106-95CDC2BA6591}" type="presParOf" srcId="{F12EEFB6-4E28-4927-84CA-3FDC6BF007F9}" destId="{48E826A9-3D5E-4C02-8D4D-AA8E4AEE7C6A}" srcOrd="2" destOrd="0" presId="urn:microsoft.com/office/officeart/2005/8/layout/chevron2"/>
    <dgm:cxn modelId="{58F02362-434E-4F90-B438-8B99A4E55198}" type="presParOf" srcId="{48E826A9-3D5E-4C02-8D4D-AA8E4AEE7C6A}" destId="{8796866F-C6D2-46BF-9D38-393960BF36CC}" srcOrd="0" destOrd="0" presId="urn:microsoft.com/office/officeart/2005/8/layout/chevron2"/>
    <dgm:cxn modelId="{CD33C40D-2419-4247-9D82-8E830709C684}" type="presParOf" srcId="{48E826A9-3D5E-4C02-8D4D-AA8E4AEE7C6A}" destId="{2B6BA6C7-ADAE-4295-A4A3-70A2DB903861}" srcOrd="1" destOrd="0" presId="urn:microsoft.com/office/officeart/2005/8/layout/chevron2"/>
    <dgm:cxn modelId="{00C20092-09D9-4D4D-807C-763E74168465}" type="presParOf" srcId="{F12EEFB6-4E28-4927-84CA-3FDC6BF007F9}" destId="{029B6322-AD08-4BDB-AEF0-A12D95A79EB9}" srcOrd="3" destOrd="0" presId="urn:microsoft.com/office/officeart/2005/8/layout/chevron2"/>
    <dgm:cxn modelId="{51781F19-F250-4316-BC11-3AD97D400C66}" type="presParOf" srcId="{F12EEFB6-4E28-4927-84CA-3FDC6BF007F9}" destId="{418D6323-8854-4F0F-B70A-283CD398F6EB}" srcOrd="4" destOrd="0" presId="urn:microsoft.com/office/officeart/2005/8/layout/chevron2"/>
    <dgm:cxn modelId="{5E142BFB-5E83-4AE2-BF5F-1E6DAD096DE9}" type="presParOf" srcId="{418D6323-8854-4F0F-B70A-283CD398F6EB}" destId="{A1C92E01-AF73-43A2-B5B8-71C2B0507D54}" srcOrd="0" destOrd="0" presId="urn:microsoft.com/office/officeart/2005/8/layout/chevron2"/>
    <dgm:cxn modelId="{B15C93A8-D16A-4252-9AA6-0BF93B76F419}" type="presParOf" srcId="{418D6323-8854-4F0F-B70A-283CD398F6EB}" destId="{67F812C7-1EDD-4263-A6EC-81F2AAF8E18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20272F-0A24-43AD-BB38-550E7074ECA4}" type="doc">
      <dgm:prSet loTypeId="urn:microsoft.com/office/officeart/2005/8/layout/arrow2" loCatId="process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29D8976-1847-4769-9A64-696723B41FFA}">
      <dgm:prSet phldrT="[Текст]" custT="1"/>
      <dgm:spPr/>
      <dgm:t>
        <a:bodyPr/>
        <a:lstStyle/>
        <a:p>
          <a:r>
            <a:rPr lang="ru-RU" sz="1800" b="1" dirty="0" smtClean="0"/>
            <a:t>Мастер-класс</a:t>
          </a:r>
          <a:r>
            <a:rPr lang="ru-RU" sz="1800" dirty="0" smtClean="0"/>
            <a:t> </a:t>
          </a:r>
          <a:endParaRPr lang="ru-RU" sz="1800" dirty="0"/>
        </a:p>
      </dgm:t>
    </dgm:pt>
    <dgm:pt modelId="{46F22446-115C-4D45-922E-CA1F7E0B6E3A}" type="parTrans" cxnId="{01BB6D02-16F9-4825-A34F-271D77BA28B9}">
      <dgm:prSet/>
      <dgm:spPr/>
      <dgm:t>
        <a:bodyPr/>
        <a:lstStyle/>
        <a:p>
          <a:endParaRPr lang="ru-RU"/>
        </a:p>
      </dgm:t>
    </dgm:pt>
    <dgm:pt modelId="{E4840027-28C8-4BE9-AE3B-73B97B24FA0B}" type="sibTrans" cxnId="{01BB6D02-16F9-4825-A34F-271D77BA28B9}">
      <dgm:prSet/>
      <dgm:spPr/>
      <dgm:t>
        <a:bodyPr/>
        <a:lstStyle/>
        <a:p>
          <a:endParaRPr lang="ru-RU"/>
        </a:p>
      </dgm:t>
    </dgm:pt>
    <dgm:pt modelId="{F609EB03-7AC3-41F6-B570-85411A958FDF}">
      <dgm:prSet phldrT="[Текст]" custT="1"/>
      <dgm:spPr/>
      <dgm:t>
        <a:bodyPr/>
        <a:lstStyle/>
        <a:p>
          <a:r>
            <a:rPr lang="ru-RU" sz="1800" b="1" dirty="0" smtClean="0"/>
            <a:t>Учебное (коррекционное) занятие / урок </a:t>
          </a:r>
          <a:br>
            <a:rPr lang="ru-RU" sz="1800" b="1" dirty="0" smtClean="0"/>
          </a:br>
          <a:r>
            <a:rPr lang="ru-RU" sz="1800" b="1" dirty="0" smtClean="0"/>
            <a:t>с обучающимися с ОВЗ</a:t>
          </a:r>
          <a:endParaRPr lang="ru-RU" sz="1800" dirty="0"/>
        </a:p>
      </dgm:t>
    </dgm:pt>
    <dgm:pt modelId="{CDDCA7E0-7E0F-4B1C-A8C7-4553FB40FF9C}" type="parTrans" cxnId="{004FD976-AF22-4055-88CB-856E467FFF33}">
      <dgm:prSet/>
      <dgm:spPr/>
      <dgm:t>
        <a:bodyPr/>
        <a:lstStyle/>
        <a:p>
          <a:endParaRPr lang="ru-RU"/>
        </a:p>
      </dgm:t>
    </dgm:pt>
    <dgm:pt modelId="{7F602497-423A-43BE-9632-6BCD084E10AC}" type="sibTrans" cxnId="{004FD976-AF22-4055-88CB-856E467FFF33}">
      <dgm:prSet/>
      <dgm:spPr/>
      <dgm:t>
        <a:bodyPr/>
        <a:lstStyle/>
        <a:p>
          <a:endParaRPr lang="ru-RU"/>
        </a:p>
      </dgm:t>
    </dgm:pt>
    <dgm:pt modelId="{DF581278-BE84-4EBF-9D20-D78EF16CE3B2}">
      <dgm:prSet phldrT="[Текст]" custT="1"/>
      <dgm:spPr/>
      <dgm:t>
        <a:bodyPr/>
        <a:lstStyle/>
        <a:p>
          <a:r>
            <a:rPr lang="ru-RU" sz="1800" b="1" dirty="0" smtClean="0"/>
            <a:t>Круглый стол «Дефектологическая наука </a:t>
          </a:r>
          <a:br>
            <a:rPr lang="ru-RU" sz="1800" b="1" dirty="0" smtClean="0"/>
          </a:br>
          <a:r>
            <a:rPr lang="ru-RU" sz="1800" b="1" dirty="0" smtClean="0"/>
            <a:t>и практика в России: ответы на вызовы времени»</a:t>
          </a:r>
          <a:endParaRPr lang="ru-RU" sz="1800" dirty="0"/>
        </a:p>
      </dgm:t>
    </dgm:pt>
    <dgm:pt modelId="{20668A2F-D3EC-47BD-9CEE-302638CC8F80}" type="parTrans" cxnId="{55670AB8-BB66-4D26-A4B6-1D31EC82B7DD}">
      <dgm:prSet/>
      <dgm:spPr/>
      <dgm:t>
        <a:bodyPr/>
        <a:lstStyle/>
        <a:p>
          <a:endParaRPr lang="ru-RU"/>
        </a:p>
      </dgm:t>
    </dgm:pt>
    <dgm:pt modelId="{FC76ACB5-E29E-49D7-96FE-D508E3D06075}" type="sibTrans" cxnId="{55670AB8-BB66-4D26-A4B6-1D31EC82B7DD}">
      <dgm:prSet/>
      <dgm:spPr/>
      <dgm:t>
        <a:bodyPr/>
        <a:lstStyle/>
        <a:p>
          <a:endParaRPr lang="ru-RU"/>
        </a:p>
      </dgm:t>
    </dgm:pt>
    <dgm:pt modelId="{43E4E778-79A4-4333-BBF5-192DC9F3A29D}" type="pres">
      <dgm:prSet presAssocID="{CE20272F-0A24-43AD-BB38-550E7074ECA4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9E1BBE-D6FE-4CB3-93ED-3D218653BCFE}" type="pres">
      <dgm:prSet presAssocID="{CE20272F-0A24-43AD-BB38-550E7074ECA4}" presName="arrow" presStyleLbl="bgShp" presStyleIdx="0" presStyleCnt="1"/>
      <dgm:spPr/>
    </dgm:pt>
    <dgm:pt modelId="{2B20F8F5-4081-4BAD-813D-DDC09B1260D5}" type="pres">
      <dgm:prSet presAssocID="{CE20272F-0A24-43AD-BB38-550E7074ECA4}" presName="arrowDiagram3" presStyleCnt="0"/>
      <dgm:spPr/>
    </dgm:pt>
    <dgm:pt modelId="{C9A5D8B3-A595-4A35-A50A-A481EFEB25F0}" type="pres">
      <dgm:prSet presAssocID="{629D8976-1847-4769-9A64-696723B41FFA}" presName="bullet3a" presStyleLbl="node1" presStyleIdx="0" presStyleCnt="3"/>
      <dgm:spPr/>
    </dgm:pt>
    <dgm:pt modelId="{527B6C8A-FBBA-41CB-85D1-82F8712003CD}" type="pres">
      <dgm:prSet presAssocID="{629D8976-1847-4769-9A64-696723B41FFA}" presName="textBox3a" presStyleLbl="revTx" presStyleIdx="0" presStyleCnt="3" custScaleX="179376" custScaleY="793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2FF2B9-093C-452F-9E19-8299052FF180}" type="pres">
      <dgm:prSet presAssocID="{F609EB03-7AC3-41F6-B570-85411A958FDF}" presName="bullet3b" presStyleLbl="node1" presStyleIdx="1" presStyleCnt="3" custLinFactX="-62251" custLinFactNeighborX="-100000" custLinFactNeighborY="65615"/>
      <dgm:spPr/>
    </dgm:pt>
    <dgm:pt modelId="{1785E196-84CB-4238-B0DF-BBD8205063A6}" type="pres">
      <dgm:prSet presAssocID="{F609EB03-7AC3-41F6-B570-85411A958FDF}" presName="textBox3b" presStyleLbl="revTx" presStyleIdx="1" presStyleCnt="3" custScaleX="174731" custScaleY="541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79E8C5-A43D-4074-BADB-EA760A550AA2}" type="pres">
      <dgm:prSet presAssocID="{DF581278-BE84-4EBF-9D20-D78EF16CE3B2}" presName="bullet3c" presStyleLbl="node1" presStyleIdx="2" presStyleCnt="3" custLinFactNeighborX="31886" custLinFactNeighborY="-10639"/>
      <dgm:spPr/>
    </dgm:pt>
    <dgm:pt modelId="{4E432D8C-8550-4CF2-B15C-9D1F7994D0EB}" type="pres">
      <dgm:prSet presAssocID="{DF581278-BE84-4EBF-9D20-D78EF16CE3B2}" presName="textBox3c" presStyleLbl="revTx" presStyleIdx="2" presStyleCnt="3" custScaleX="190927" custScaleY="902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E78347-62AF-4E43-B0C8-77D0DC8F373F}" type="presOf" srcId="{F609EB03-7AC3-41F6-B570-85411A958FDF}" destId="{1785E196-84CB-4238-B0DF-BBD8205063A6}" srcOrd="0" destOrd="0" presId="urn:microsoft.com/office/officeart/2005/8/layout/arrow2"/>
    <dgm:cxn modelId="{3178BFDE-5028-4E63-9C04-7C7CF7BB63C7}" type="presOf" srcId="{CE20272F-0A24-43AD-BB38-550E7074ECA4}" destId="{43E4E778-79A4-4333-BBF5-192DC9F3A29D}" srcOrd="0" destOrd="0" presId="urn:microsoft.com/office/officeart/2005/8/layout/arrow2"/>
    <dgm:cxn modelId="{004FD976-AF22-4055-88CB-856E467FFF33}" srcId="{CE20272F-0A24-43AD-BB38-550E7074ECA4}" destId="{F609EB03-7AC3-41F6-B570-85411A958FDF}" srcOrd="1" destOrd="0" parTransId="{CDDCA7E0-7E0F-4B1C-A8C7-4553FB40FF9C}" sibTransId="{7F602497-423A-43BE-9632-6BCD084E10AC}"/>
    <dgm:cxn modelId="{B593382F-3CB4-4E4D-9F27-3CBB2C4E6C45}" type="presOf" srcId="{629D8976-1847-4769-9A64-696723B41FFA}" destId="{527B6C8A-FBBA-41CB-85D1-82F8712003CD}" srcOrd="0" destOrd="0" presId="urn:microsoft.com/office/officeart/2005/8/layout/arrow2"/>
    <dgm:cxn modelId="{55670AB8-BB66-4D26-A4B6-1D31EC82B7DD}" srcId="{CE20272F-0A24-43AD-BB38-550E7074ECA4}" destId="{DF581278-BE84-4EBF-9D20-D78EF16CE3B2}" srcOrd="2" destOrd="0" parTransId="{20668A2F-D3EC-47BD-9CEE-302638CC8F80}" sibTransId="{FC76ACB5-E29E-49D7-96FE-D508E3D06075}"/>
    <dgm:cxn modelId="{27F442DE-29CD-4A8A-84C7-302F4DC56C05}" type="presOf" srcId="{DF581278-BE84-4EBF-9D20-D78EF16CE3B2}" destId="{4E432D8C-8550-4CF2-B15C-9D1F7994D0EB}" srcOrd="0" destOrd="0" presId="urn:microsoft.com/office/officeart/2005/8/layout/arrow2"/>
    <dgm:cxn modelId="{01BB6D02-16F9-4825-A34F-271D77BA28B9}" srcId="{CE20272F-0A24-43AD-BB38-550E7074ECA4}" destId="{629D8976-1847-4769-9A64-696723B41FFA}" srcOrd="0" destOrd="0" parTransId="{46F22446-115C-4D45-922E-CA1F7E0B6E3A}" sibTransId="{E4840027-28C8-4BE9-AE3B-73B97B24FA0B}"/>
    <dgm:cxn modelId="{2DDB9BEB-8BF5-4FFB-8193-D95A37509F3E}" type="presParOf" srcId="{43E4E778-79A4-4333-BBF5-192DC9F3A29D}" destId="{789E1BBE-D6FE-4CB3-93ED-3D218653BCFE}" srcOrd="0" destOrd="0" presId="urn:microsoft.com/office/officeart/2005/8/layout/arrow2"/>
    <dgm:cxn modelId="{750A7E4D-809A-4605-BDDE-CFBCD8C9B83B}" type="presParOf" srcId="{43E4E778-79A4-4333-BBF5-192DC9F3A29D}" destId="{2B20F8F5-4081-4BAD-813D-DDC09B1260D5}" srcOrd="1" destOrd="0" presId="urn:microsoft.com/office/officeart/2005/8/layout/arrow2"/>
    <dgm:cxn modelId="{68039E81-E113-4CC9-9E9A-8BDC03A2CAF7}" type="presParOf" srcId="{2B20F8F5-4081-4BAD-813D-DDC09B1260D5}" destId="{C9A5D8B3-A595-4A35-A50A-A481EFEB25F0}" srcOrd="0" destOrd="0" presId="urn:microsoft.com/office/officeart/2005/8/layout/arrow2"/>
    <dgm:cxn modelId="{7DBF2342-9E11-40BA-BDC8-520A81FA3DCC}" type="presParOf" srcId="{2B20F8F5-4081-4BAD-813D-DDC09B1260D5}" destId="{527B6C8A-FBBA-41CB-85D1-82F8712003CD}" srcOrd="1" destOrd="0" presId="urn:microsoft.com/office/officeart/2005/8/layout/arrow2"/>
    <dgm:cxn modelId="{DBFBDF43-0275-4190-A756-94B3F48E925F}" type="presParOf" srcId="{2B20F8F5-4081-4BAD-813D-DDC09B1260D5}" destId="{C92FF2B9-093C-452F-9E19-8299052FF180}" srcOrd="2" destOrd="0" presId="urn:microsoft.com/office/officeart/2005/8/layout/arrow2"/>
    <dgm:cxn modelId="{6388142F-22F9-4B6A-BA5F-1D7EA4B52292}" type="presParOf" srcId="{2B20F8F5-4081-4BAD-813D-DDC09B1260D5}" destId="{1785E196-84CB-4238-B0DF-BBD8205063A6}" srcOrd="3" destOrd="0" presId="urn:microsoft.com/office/officeart/2005/8/layout/arrow2"/>
    <dgm:cxn modelId="{E52990A9-FE4A-4103-83A7-38427B901C48}" type="presParOf" srcId="{2B20F8F5-4081-4BAD-813D-DDC09B1260D5}" destId="{3B79E8C5-A43D-4074-BADB-EA760A550AA2}" srcOrd="4" destOrd="0" presId="urn:microsoft.com/office/officeart/2005/8/layout/arrow2"/>
    <dgm:cxn modelId="{E2B3E2C3-F6E4-407A-BA84-241569C5D0AE}" type="presParOf" srcId="{2B20F8F5-4081-4BAD-813D-DDC09B1260D5}" destId="{4E432D8C-8550-4CF2-B15C-9D1F7994D0EB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6E74CCB-AEB0-4D12-8C7C-77054D2988C0}">
      <dsp:nvSpPr>
        <dsp:cNvPr id="0" name=""/>
        <dsp:cNvSpPr/>
      </dsp:nvSpPr>
      <dsp:spPr>
        <a:xfrm>
          <a:off x="617219" y="0"/>
          <a:ext cx="6995160" cy="4678363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43B6FC-07D1-4286-92E9-B86C97E3FD61}">
      <dsp:nvSpPr>
        <dsp:cNvPr id="0" name=""/>
        <dsp:cNvSpPr/>
      </dsp:nvSpPr>
      <dsp:spPr>
        <a:xfrm>
          <a:off x="8840" y="1403508"/>
          <a:ext cx="2648902" cy="18713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Заочный этап</a:t>
          </a:r>
          <a:endParaRPr lang="ru-RU" sz="2600" kern="1200" dirty="0"/>
        </a:p>
      </dsp:txBody>
      <dsp:txXfrm>
        <a:off x="8840" y="1403508"/>
        <a:ext cx="2648902" cy="1871345"/>
      </dsp:txXfrm>
    </dsp:sp>
    <dsp:sp modelId="{FFF6D607-1039-4363-8930-40434F09D902}">
      <dsp:nvSpPr>
        <dsp:cNvPr id="0" name=""/>
        <dsp:cNvSpPr/>
      </dsp:nvSpPr>
      <dsp:spPr>
        <a:xfrm>
          <a:off x="2790348" y="1403508"/>
          <a:ext cx="2648902" cy="1871345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Очный этап </a:t>
          </a:r>
          <a:endParaRPr lang="ru-RU" sz="2600" kern="1200" dirty="0"/>
        </a:p>
      </dsp:txBody>
      <dsp:txXfrm>
        <a:off x="2790348" y="1403508"/>
        <a:ext cx="2648902" cy="1871345"/>
      </dsp:txXfrm>
    </dsp:sp>
    <dsp:sp modelId="{1407E242-52B3-4CA5-9069-5D4EB495C719}">
      <dsp:nvSpPr>
        <dsp:cNvPr id="0" name=""/>
        <dsp:cNvSpPr/>
      </dsp:nvSpPr>
      <dsp:spPr>
        <a:xfrm>
          <a:off x="5571857" y="1403508"/>
          <a:ext cx="2648902" cy="1871345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Представление победителя на Всероссийский этап</a:t>
          </a:r>
          <a:endParaRPr lang="ru-RU" sz="2600" kern="1200" dirty="0"/>
        </a:p>
      </dsp:txBody>
      <dsp:txXfrm>
        <a:off x="5571857" y="1403508"/>
        <a:ext cx="2648902" cy="187134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FD367A-5643-4B93-933E-E2EE204568DD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1</a:t>
          </a:r>
          <a:endParaRPr lang="ru-RU" sz="3200" kern="1200" dirty="0"/>
        </a:p>
      </dsp:txBody>
      <dsp:txXfrm rot="5400000">
        <a:off x="-245635" y="246082"/>
        <a:ext cx="1637567" cy="1146297"/>
      </dsp:txXfrm>
    </dsp:sp>
    <dsp:sp modelId="{D994993B-F257-4FE5-9FF1-4B23BD05A8BE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/>
            <a:t>Методическое </a:t>
          </a:r>
          <a:r>
            <a:rPr lang="ru-RU" sz="2400" b="1" kern="1200" dirty="0" err="1" smtClean="0"/>
            <a:t>портфолио</a:t>
          </a:r>
          <a:r>
            <a:rPr lang="ru-RU" sz="2400" b="1" kern="1200" dirty="0" smtClean="0"/>
            <a:t> учителя-дефектолога</a:t>
          </a:r>
          <a:endParaRPr lang="ru-RU" sz="2400" kern="1200" dirty="0"/>
        </a:p>
      </dsp:txBody>
      <dsp:txXfrm rot="5400000">
        <a:off x="4155739" y="-3008994"/>
        <a:ext cx="1064418" cy="7083302"/>
      </dsp:txXfrm>
    </dsp:sp>
    <dsp:sp modelId="{8796866F-C6D2-46BF-9D38-393960BF36CC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rnd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2</a:t>
          </a:r>
          <a:endParaRPr lang="ru-RU" sz="3200" kern="1200" dirty="0"/>
        </a:p>
      </dsp:txBody>
      <dsp:txXfrm rot="5400000">
        <a:off x="-245635" y="1689832"/>
        <a:ext cx="1637567" cy="1146297"/>
      </dsp:txXfrm>
    </dsp:sp>
    <dsp:sp modelId="{2B6BA6C7-ADAE-4295-A4A3-70A2DB903861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/>
            <a:t>Эссе «Дефектолог – профессия на века?! (прошлое, настоящее, будущее профессии)»</a:t>
          </a:r>
          <a:endParaRPr lang="ru-RU" sz="2400" kern="1200" dirty="0"/>
        </a:p>
      </dsp:txBody>
      <dsp:txXfrm rot="5400000">
        <a:off x="4155739" y="-1565244"/>
        <a:ext cx="1064418" cy="7083302"/>
      </dsp:txXfrm>
    </dsp:sp>
    <dsp:sp modelId="{A1C92E01-AF73-43A2-B5B8-71C2B0507D54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rnd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3</a:t>
          </a:r>
          <a:endParaRPr lang="ru-RU" sz="3200" kern="1200" dirty="0"/>
        </a:p>
      </dsp:txBody>
      <dsp:txXfrm rot="5400000">
        <a:off x="-245635" y="3133582"/>
        <a:ext cx="1637567" cy="1146297"/>
      </dsp:txXfrm>
    </dsp:sp>
    <dsp:sp modelId="{67F812C7-1EDD-4263-A6EC-81F2AAF8E183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/>
            <a:t>Творческая работа «Символ конкурса «Учитель-дефектолог России»</a:t>
          </a:r>
          <a:r>
            <a:rPr lang="ru-RU" sz="2400" kern="1200" dirty="0" smtClean="0"/>
            <a:t> </a:t>
          </a:r>
          <a:endParaRPr lang="ru-RU" sz="2400" kern="1200" dirty="0"/>
        </a:p>
      </dsp:txBody>
      <dsp:txXfrm rot="5400000">
        <a:off x="4155739" y="-121494"/>
        <a:ext cx="1064418" cy="708330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9E1BBE-D6FE-4CB3-93ED-3D218653BCFE}">
      <dsp:nvSpPr>
        <dsp:cNvPr id="0" name=""/>
        <dsp:cNvSpPr/>
      </dsp:nvSpPr>
      <dsp:spPr>
        <a:xfrm>
          <a:off x="281941" y="0"/>
          <a:ext cx="7559040" cy="4724399"/>
        </a:xfrm>
        <a:prstGeom prst="swooshArrow">
          <a:avLst>
            <a:gd name="adj1" fmla="val 25000"/>
            <a:gd name="adj2" fmla="val 25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9A5D8B3-A595-4A35-A50A-A481EFEB25F0}">
      <dsp:nvSpPr>
        <dsp:cNvPr id="0" name=""/>
        <dsp:cNvSpPr/>
      </dsp:nvSpPr>
      <dsp:spPr>
        <a:xfrm>
          <a:off x="1241939" y="3260780"/>
          <a:ext cx="196535" cy="19653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7B6C8A-FBBA-41CB-85D1-82F8712003CD}">
      <dsp:nvSpPr>
        <dsp:cNvPr id="0" name=""/>
        <dsp:cNvSpPr/>
      </dsp:nvSpPr>
      <dsp:spPr>
        <a:xfrm>
          <a:off x="641200" y="3499802"/>
          <a:ext cx="3159271" cy="1083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140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Мастер-класс</a:t>
          </a:r>
          <a:r>
            <a:rPr lang="ru-RU" sz="1800" kern="1200" dirty="0" smtClean="0"/>
            <a:t> </a:t>
          </a:r>
          <a:endParaRPr lang="ru-RU" sz="1800" kern="1200" dirty="0"/>
        </a:p>
      </dsp:txBody>
      <dsp:txXfrm>
        <a:off x="641200" y="3499802"/>
        <a:ext cx="3159271" cy="1083843"/>
      </dsp:txXfrm>
    </dsp:sp>
    <dsp:sp modelId="{C92FF2B9-093C-452F-9E19-8299052FF180}">
      <dsp:nvSpPr>
        <dsp:cNvPr id="0" name=""/>
        <dsp:cNvSpPr/>
      </dsp:nvSpPr>
      <dsp:spPr>
        <a:xfrm>
          <a:off x="2400302" y="2209802"/>
          <a:ext cx="355274" cy="355274"/>
        </a:xfrm>
        <a:prstGeom prst="ellipse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85E196-84CB-4238-B0DF-BBD8205063A6}">
      <dsp:nvSpPr>
        <dsp:cNvPr id="0" name=""/>
        <dsp:cNvSpPr/>
      </dsp:nvSpPr>
      <dsp:spPr>
        <a:xfrm>
          <a:off x="2476503" y="2743207"/>
          <a:ext cx="3169916" cy="13923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8253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Учебное (коррекционное) занятие / урок </a:t>
          </a:r>
          <a:br>
            <a:rPr lang="ru-RU" sz="1800" b="1" kern="1200" dirty="0" smtClean="0"/>
          </a:br>
          <a:r>
            <a:rPr lang="ru-RU" sz="1800" b="1" kern="1200" dirty="0" smtClean="0"/>
            <a:t>с обучающимися с ОВЗ</a:t>
          </a:r>
          <a:endParaRPr lang="ru-RU" sz="1800" kern="1200" dirty="0"/>
        </a:p>
      </dsp:txBody>
      <dsp:txXfrm>
        <a:off x="2476503" y="2743207"/>
        <a:ext cx="3169916" cy="1392311"/>
      </dsp:txXfrm>
    </dsp:sp>
    <dsp:sp modelId="{3B79E8C5-A43D-4074-BADB-EA760A550AA2}">
      <dsp:nvSpPr>
        <dsp:cNvPr id="0" name=""/>
        <dsp:cNvSpPr/>
      </dsp:nvSpPr>
      <dsp:spPr>
        <a:xfrm>
          <a:off x="5219702" y="1142999"/>
          <a:ext cx="491337" cy="491337"/>
        </a:xfrm>
        <a:prstGeom prst="ellips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432D8C-8550-4CF2-B15C-9D1F7994D0EB}">
      <dsp:nvSpPr>
        <dsp:cNvPr id="0" name=""/>
        <dsp:cNvSpPr/>
      </dsp:nvSpPr>
      <dsp:spPr>
        <a:xfrm>
          <a:off x="4483918" y="1600206"/>
          <a:ext cx="3463739" cy="2964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350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Круглый стол «Дефектологическая наука </a:t>
          </a:r>
          <a:br>
            <a:rPr lang="ru-RU" sz="1800" b="1" kern="1200" dirty="0" smtClean="0"/>
          </a:br>
          <a:r>
            <a:rPr lang="ru-RU" sz="1800" b="1" kern="1200" dirty="0" smtClean="0"/>
            <a:t>и практика в России: ответы на вызовы времени»</a:t>
          </a:r>
          <a:endParaRPr lang="ru-RU" sz="1800" kern="1200" dirty="0"/>
        </a:p>
      </dsp:txBody>
      <dsp:txXfrm>
        <a:off x="4483918" y="1600206"/>
        <a:ext cx="3463739" cy="2964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konk-uchit-def-polozh%20(1).doc" TargetMode="External"/><Relationship Id="rId2" Type="http://schemas.openxmlformats.org/officeDocument/2006/relationships/hyperlink" Target="konk-uchit-def-Prikaz2019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&#1075;&#1088;&#1072;&#1092;&#1080;&#1082;%20&#1082;&#1086;&#1085;&#1082;&#1091;&#1088;&#1089;&#1085;&#1099;&#1093;%20&#1084;&#1077;&#1088;&#1086;&#1087;&#1088;&#1080;&#1103;&#1090;&#1080;&#1081;.doc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05400" y="5638800"/>
            <a:ext cx="3657600" cy="609600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Ярославская область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iro.yar.ru/fileadmin/_processed_/d/3/csm_2019-konk-uch-defektolog_ae30631be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762000"/>
            <a:ext cx="8229600" cy="4800600"/>
          </a:xfrm>
          <a:prstGeom prst="rect">
            <a:avLst/>
          </a:prstGeom>
          <a:noFill/>
          <a:ln cap="rnd">
            <a:solidFill>
              <a:schemeClr val="accent1">
                <a:lumMod val="75000"/>
              </a:schemeClr>
            </a:solidFill>
            <a:prstDash val="sysDash"/>
            <a:beve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Эссе «Дефектолог – профессия на века?! (прошлое, настоящее, будущее профессии)»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предусматривает написание участниками Конкурса авторского эссе, объемом не более 2 страниц печатного текста, шрифт </a:t>
            </a:r>
            <a:r>
              <a:rPr lang="en-US" dirty="0" smtClean="0"/>
              <a:t>Times New Roman</a:t>
            </a:r>
            <a:r>
              <a:rPr lang="ru-RU" dirty="0" smtClean="0"/>
              <a:t>, 12</a:t>
            </a:r>
            <a:r>
              <a:rPr lang="en-US" dirty="0" smtClean="0"/>
              <a:t>pt</a:t>
            </a:r>
            <a:r>
              <a:rPr lang="ru-RU" dirty="0" smtClean="0"/>
              <a:t>, 1,5 интервал.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Цель эссе: раскрытие представлений участника Конкурса о перспективах развития профессии дефектолога, своего понимания миссии педагога-дефектолога </a:t>
            </a:r>
            <a:br>
              <a:rPr lang="ru-RU" dirty="0" smtClean="0"/>
            </a:br>
            <a:r>
              <a:rPr lang="ru-RU" dirty="0" smtClean="0"/>
              <a:t>в современном мире, смысла профессиональной деятельности, демонстрация видения современных проблем и возможных путей их решения средствами образования, социализации и реабилитации обучающихся с ОВЗ и инвалидностью.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Творческая работа «Символ конкурса «Учитель-дефектолог России»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изображение предлагаемого участником символа Конкурса в цветной модели 3-</a:t>
            </a:r>
            <a:r>
              <a:rPr lang="en-US" dirty="0" smtClean="0"/>
              <a:t>D</a:t>
            </a:r>
            <a:r>
              <a:rPr lang="ru-RU" dirty="0" smtClean="0"/>
              <a:t> форматом А-5;</a:t>
            </a:r>
          </a:p>
          <a:p>
            <a:r>
              <a:rPr lang="ru-RU" dirty="0" smtClean="0"/>
              <a:t>история / легенда, связанную с символом Конкурса объемом не более </a:t>
            </a:r>
            <a:br>
              <a:rPr lang="ru-RU" dirty="0" smtClean="0"/>
            </a:br>
            <a:r>
              <a:rPr lang="ru-RU" dirty="0" smtClean="0"/>
              <a:t>1 страницы печатного текста, шрифт </a:t>
            </a:r>
            <a:r>
              <a:rPr lang="en-US" dirty="0" smtClean="0"/>
              <a:t>Times New Roman</a:t>
            </a:r>
            <a:r>
              <a:rPr lang="ru-RU" dirty="0" smtClean="0"/>
              <a:t>, 12</a:t>
            </a:r>
            <a:r>
              <a:rPr lang="en-US" dirty="0" smtClean="0"/>
              <a:t>pt</a:t>
            </a:r>
            <a:r>
              <a:rPr lang="ru-RU" dirty="0" smtClean="0"/>
              <a:t>, 1,5 интервал.</a:t>
            </a:r>
          </a:p>
          <a:p>
            <a:r>
              <a:rPr lang="ru-RU" dirty="0" smtClean="0"/>
              <a:t>Цель: демонстрация творческих способностей участников Конкурса, выработка оригинального концепта символики Всероссийского конкурса профессионального мастерства «Учитель-дефектолог России», зарождение традиций Конкурса.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Жюри оценивает поступившие для участия в заочной части регионального этапа Конкурса заявки и материалы. Четверо участников, набравших наибольшее количество баллов в общем рейтинге по результатам заочной части регионального этапа Конкурса, объявляются лауреатами Конкурса и выходят в Финал (очный этап).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Мастер-класс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Проводится индивидуально каждым участником Конкурса по выбранной им теме, с привлечением в качестве участников других конкурсантов (при необходимости).</a:t>
            </a:r>
          </a:p>
          <a:p>
            <a:r>
              <a:rPr lang="ru-RU" dirty="0" smtClean="0"/>
              <a:t>Формат конкурсного испытания: публичная индивидуальная демонстрация способов трансляции на сцене образовательных коррекционно-развивающих технологий (методов, эффективных приёмов и др.). </a:t>
            </a:r>
          </a:p>
          <a:p>
            <a:r>
              <a:rPr lang="ru-RU" dirty="0" smtClean="0"/>
              <a:t>Регламент: выступление конкурсанта – до 20 мин., вопросы жюри и ответы участника – до 5 мин.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Учебное (коррекционное) занятие / урок </a:t>
            </a:r>
            <a:br>
              <a:rPr lang="ru-RU" sz="2400" b="1" dirty="0" smtClean="0"/>
            </a:br>
            <a:r>
              <a:rPr lang="ru-RU" sz="2400" b="1" dirty="0" smtClean="0"/>
              <a:t>с обучающимися с ОВЗ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Проводится участником Конкурса  в дошкольной образовательной организации или общеобразовательной организации, обучающей детей с ОВЗ и инвалидностью, с учетом его специализации.</a:t>
            </a:r>
          </a:p>
          <a:p>
            <a:r>
              <a:rPr lang="ru-RU" dirty="0" smtClean="0"/>
              <a:t>Формат конкурсного испытания: учебное (коррекционное) занятие (регламент – 25 минут)/ урок по предмету (регламент – 45 минут);  самоанализ учебного (коррекционного) занятия / урока и вопросы жюри – 10 минут.</a:t>
            </a:r>
          </a:p>
          <a:p>
            <a:r>
              <a:rPr lang="ru-RU" dirty="0" smtClean="0"/>
              <a:t>Конкурсное испытание</a:t>
            </a:r>
            <a:r>
              <a:rPr lang="ru-RU" b="1" dirty="0" smtClean="0"/>
              <a:t> </a:t>
            </a:r>
            <a:r>
              <a:rPr lang="ru-RU" dirty="0" smtClean="0"/>
              <a:t>проводится в образовательных организациях, утверждённых оргкомитетом в качестве площадок проведения Конкурса. </a:t>
            </a:r>
          </a:p>
          <a:p>
            <a:r>
              <a:rPr lang="ru-RU" dirty="0" smtClean="0"/>
              <a:t>Темы учебных (коррекционных) занятий / уроков определяются </a:t>
            </a:r>
            <a:br>
              <a:rPr lang="ru-RU" dirty="0" smtClean="0"/>
            </a:br>
            <a:r>
              <a:rPr lang="ru-RU" dirty="0" smtClean="0"/>
              <a:t>в соответствии с календарно-тематическим планированием по соответствующим предметам и с учётом их фактического выполнения в группах/классах.</a:t>
            </a:r>
          </a:p>
          <a:p>
            <a:r>
              <a:rPr lang="ru-RU" dirty="0" smtClean="0"/>
              <a:t>Темы обнародуются на сайте ИРО на странице Конкурса за день до начала конкурсных испытаний.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«Круглый стол «Дефектологическая наука </a:t>
            </a:r>
            <a:br>
              <a:rPr lang="ru-RU" sz="2400" b="1" dirty="0" smtClean="0"/>
            </a:br>
            <a:r>
              <a:rPr lang="ru-RU" sz="2400" b="1" dirty="0" smtClean="0"/>
              <a:t>и практика в России: ответы на вызовы времени»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Проводится с участием всех финалистов Конкурса, представителей Института развития образования, членов жюри. Регламент круглого стола – не более 1,5 часов.</a:t>
            </a:r>
          </a:p>
          <a:p>
            <a:r>
              <a:rPr lang="ru-RU" dirty="0" smtClean="0"/>
              <a:t>Вопросы для обсуждения на круглом столе: </a:t>
            </a:r>
            <a:r>
              <a:rPr lang="x-none" smtClean="0"/>
              <a:t>актуальные вопросы и проблемы обучения детей с ОВЗ</a:t>
            </a:r>
            <a:r>
              <a:rPr lang="ru-RU" dirty="0" smtClean="0"/>
              <a:t>, </a:t>
            </a:r>
            <a:r>
              <a:rPr lang="x-none" smtClean="0"/>
              <a:t>вопросы повышения квалификации учителей-дефектологов</a:t>
            </a:r>
            <a:r>
              <a:rPr lang="ru-RU" dirty="0" smtClean="0"/>
              <a:t>, </a:t>
            </a:r>
            <a:r>
              <a:rPr lang="x-none" smtClean="0"/>
              <a:t>актуальные проблем</a:t>
            </a:r>
            <a:r>
              <a:rPr lang="ru-RU" dirty="0" err="1" smtClean="0"/>
              <a:t>ы</a:t>
            </a:r>
            <a:r>
              <a:rPr lang="x-none" smtClean="0"/>
              <a:t> социализации, диагностики, реабилитации детей с ОВЗ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 инвалидностью</a:t>
            </a:r>
            <a:r>
              <a:rPr lang="x-none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8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Мы –команда!</a:t>
            </a:r>
            <a:endParaRPr lang="ru-RU" sz="8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konk-uchit-def-Prikaz2019.PDF</a:t>
            </a:r>
            <a:endParaRPr lang="ru-RU" dirty="0" smtClean="0"/>
          </a:p>
          <a:p>
            <a:r>
              <a:rPr lang="en-US" dirty="0" err="1" smtClean="0">
                <a:hlinkClick r:id="rId3" action="ppaction://hlinkfile"/>
              </a:rPr>
              <a:t>konk</a:t>
            </a:r>
            <a:r>
              <a:rPr lang="en-US" dirty="0" smtClean="0">
                <a:hlinkClick r:id="rId3" action="ppaction://hlinkfile"/>
              </a:rPr>
              <a:t>-</a:t>
            </a:r>
            <a:r>
              <a:rPr lang="en-US" dirty="0" err="1" smtClean="0">
                <a:hlinkClick r:id="rId3" action="ppaction://hlinkfile"/>
              </a:rPr>
              <a:t>uchit</a:t>
            </a:r>
            <a:r>
              <a:rPr lang="en-US" dirty="0" smtClean="0">
                <a:hlinkClick r:id="rId3" action="ppaction://hlinkfile"/>
              </a:rPr>
              <a:t>-def-</a:t>
            </a:r>
            <a:r>
              <a:rPr lang="en-US" dirty="0" err="1" smtClean="0">
                <a:hlinkClick r:id="rId3" action="ppaction://hlinkfile"/>
              </a:rPr>
              <a:t>polozh</a:t>
            </a:r>
            <a:r>
              <a:rPr lang="en-US" dirty="0" smtClean="0">
                <a:hlinkClick r:id="rId3" action="ppaction://hlinkfile"/>
              </a:rPr>
              <a:t> (1).doc</a:t>
            </a:r>
            <a:endParaRPr lang="ru-RU" dirty="0" smtClean="0"/>
          </a:p>
          <a:p>
            <a:r>
              <a:rPr lang="ru-RU" dirty="0" smtClean="0">
                <a:hlinkClick r:id="rId4" action="ppaction://hlinkfile"/>
              </a:rPr>
              <a:t>график конкурсных мероприятий.</a:t>
            </a:r>
            <a:r>
              <a:rPr lang="en-US" dirty="0" smtClean="0">
                <a:hlinkClick r:id="rId4" action="ppaction://hlinkfile"/>
              </a:rPr>
              <a:t>doc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ru-RU" sz="1600" b="1" u="sng" dirty="0" smtClean="0"/>
              <a:t>Учредителем Конкурса является Департамент образования Ярославской области. </a:t>
            </a:r>
          </a:p>
          <a:p>
            <a:pPr lvl="1">
              <a:buNone/>
            </a:pPr>
            <a:endParaRPr lang="ru-RU" sz="1600" dirty="0" smtClean="0"/>
          </a:p>
          <a:p>
            <a:r>
              <a:rPr lang="ru-RU" sz="1600" dirty="0" smtClean="0"/>
              <a:t>Конкурс направлен на карьерный, профессиональный и личностный рост учителей-дефектологов, поддержку инновационных разработок и технологий </a:t>
            </a:r>
            <a:br>
              <a:rPr lang="ru-RU" sz="1600" dirty="0" smtClean="0"/>
            </a:br>
            <a:r>
              <a:rPr lang="ru-RU" sz="1600" dirty="0" smtClean="0"/>
              <a:t>в организации образовательного процесса обучающихся с ограниченными возможностями здоровья (далее – ОВЗ) и инвалидностью, утверждение приоритетов образования в </a:t>
            </a:r>
            <a:r>
              <a:rPr lang="ru-RU" sz="1600" smtClean="0"/>
              <a:t>обществе.</a:t>
            </a:r>
            <a:endParaRPr lang="ru-RU" sz="1600" dirty="0" smtClean="0"/>
          </a:p>
          <a:p>
            <a:pPr>
              <a:buNone/>
            </a:pPr>
            <a:r>
              <a:rPr lang="ru-RU" sz="1600" b="1" u="sng" dirty="0" smtClean="0"/>
              <a:t>Задачи Конкурса:</a:t>
            </a:r>
          </a:p>
          <a:p>
            <a:r>
              <a:rPr lang="ru-RU" sz="1600" dirty="0" smtClean="0"/>
              <a:t> стимулирование роста профессионального мастерства учителей-дефектологов;</a:t>
            </a:r>
          </a:p>
          <a:p>
            <a:pPr>
              <a:buNone/>
            </a:pPr>
            <a:r>
              <a:rPr lang="ru-RU" sz="1600" dirty="0" smtClean="0"/>
              <a:t>         выявление и распространение передового педагогического опыта, связанного с коррекционно-развивающим сопровождением обучающихся с ОВЗ </a:t>
            </a:r>
            <a:br>
              <a:rPr lang="ru-RU" sz="1600" dirty="0" smtClean="0"/>
            </a:br>
            <a:r>
              <a:rPr lang="ru-RU" sz="1600" dirty="0" smtClean="0"/>
              <a:t>и инвалидностью;</a:t>
            </a:r>
          </a:p>
          <a:p>
            <a:r>
              <a:rPr lang="ru-RU" sz="1600" dirty="0" smtClean="0"/>
              <a:t>демонстрация возможностей инновационных педагогических технологий </a:t>
            </a:r>
            <a:br>
              <a:rPr lang="ru-RU" sz="1600" dirty="0" smtClean="0"/>
            </a:br>
            <a:r>
              <a:rPr lang="ru-RU" sz="1600" dirty="0" smtClean="0"/>
              <a:t>и новых форм работы с обучающимися с ОВЗ и инвалидностью;</a:t>
            </a:r>
          </a:p>
          <a:p>
            <a:r>
              <a:rPr lang="ru-RU" sz="1600" dirty="0" smtClean="0"/>
              <a:t>повышение творческой активности специалистов в области дефектологии, создание условий для их личностной и профессиональной самореализации;</a:t>
            </a:r>
          </a:p>
          <a:p>
            <a:r>
              <a:rPr lang="ru-RU" sz="1600" dirty="0" smtClean="0"/>
              <a:t>активизация инновационной работы, выявление и поддержка дефектологов-новаторов в процессе освоения современных программ, методик и технологий развития, обучения и воспитания обучающихся с ОВЗ и инвалидностью.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Участники Конкурса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 В Конкурсе принимают участие учителя-дефектологи (учитель-логопед, сурдопедагог, </a:t>
            </a:r>
            <a:r>
              <a:rPr lang="ru-RU" dirty="0" err="1" smtClean="0"/>
              <a:t>олигофренопедагог</a:t>
            </a:r>
            <a:r>
              <a:rPr lang="ru-RU" dirty="0" smtClean="0"/>
              <a:t>, тифлопедагог) дошкольных образовательных организаций, общеобразовательных организаций, центров психолого-педагогической, социальной и медицинской помощи региона</a:t>
            </a:r>
            <a:r>
              <a:rPr lang="ru-RU" dirty="0" smtClean="0"/>
              <a:t>, других организаций, </a:t>
            </a:r>
            <a:r>
              <a:rPr lang="ru-RU" dirty="0" smtClean="0"/>
              <a:t>работающие с обучающимися с ОВЗ – по представлению муниципальных </a:t>
            </a:r>
            <a:r>
              <a:rPr lang="ru-RU" dirty="0" smtClean="0"/>
              <a:t>районов, образовательных организаций </a:t>
            </a:r>
            <a:r>
              <a:rPr lang="ru-RU" dirty="0" smtClean="0"/>
              <a:t>Ярославской области.</a:t>
            </a:r>
          </a:p>
          <a:p>
            <a:r>
              <a:rPr lang="ru-RU" dirty="0" smtClean="0"/>
              <a:t>В очной части  Конкурса принимают участие учителя-дефектологи – победители заочного этапа Конкурса.</a:t>
            </a:r>
          </a:p>
          <a:p>
            <a:r>
              <a:rPr lang="ru-RU" dirty="0" smtClean="0"/>
              <a:t>Победитель </a:t>
            </a:r>
            <a:r>
              <a:rPr lang="x-none" smtClean="0"/>
              <a:t>Конкурс</a:t>
            </a:r>
            <a:r>
              <a:rPr lang="ru-RU" dirty="0" smtClean="0"/>
              <a:t>а</a:t>
            </a:r>
            <a:r>
              <a:rPr lang="x-none" smtClean="0"/>
              <a:t> </a:t>
            </a:r>
            <a:r>
              <a:rPr lang="ru-RU" dirty="0" smtClean="0"/>
              <a:t>направляется для участия в федеральном этапе Конкурса </a:t>
            </a:r>
            <a:r>
              <a:rPr lang="x-none" smtClean="0"/>
              <a:t>«Учитель-дефектолог России </a:t>
            </a:r>
            <a:r>
              <a:rPr lang="ru-RU" dirty="0" smtClean="0"/>
              <a:t>–</a:t>
            </a:r>
            <a:r>
              <a:rPr lang="x-none" smtClean="0"/>
              <a:t>201</a:t>
            </a:r>
            <a:r>
              <a:rPr lang="ru-RU" dirty="0" smtClean="0"/>
              <a:t>9</a:t>
            </a:r>
            <a:r>
              <a:rPr lang="x-none" smtClean="0"/>
              <a:t>»</a:t>
            </a:r>
            <a:r>
              <a:rPr lang="ru-RU" dirty="0" smtClean="0"/>
              <a:t>.</a:t>
            </a:r>
          </a:p>
          <a:p>
            <a:r>
              <a:rPr lang="x-none" smtClean="0"/>
              <a:t>Участие </a:t>
            </a:r>
            <a:r>
              <a:rPr lang="ru-RU" dirty="0" smtClean="0"/>
              <a:t>в </a:t>
            </a:r>
            <a:r>
              <a:rPr lang="x-none" smtClean="0"/>
              <a:t>Конкурсе является добровольным</a:t>
            </a:r>
            <a:r>
              <a:rPr lang="ru-RU" dirty="0" smtClean="0"/>
              <a:t> и бесплатным</a:t>
            </a:r>
            <a:r>
              <a:rPr lang="x-none" smtClean="0"/>
              <a:t>.</a:t>
            </a:r>
            <a:endParaRPr lang="ru-RU" dirty="0" smtClean="0"/>
          </a:p>
          <a:p>
            <a:r>
              <a:rPr lang="ru-RU" dirty="0" smtClean="0"/>
              <a:t>Лауреат Конкурса, набравший наибольшее количество баллов в общем рейтинге по результатам Финала Конкурса, объявляется победителем регионального этапа  Всероссийского конкурса профессионального мастерства «Учитель-дефектолог России –2019» 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Документы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Заявка от МР (образовательной организации)</a:t>
            </a:r>
          </a:p>
          <a:p>
            <a:r>
              <a:rPr lang="ru-RU" dirty="0" smtClean="0"/>
              <a:t>Личное заявление с согласием на обработку персональных данных</a:t>
            </a:r>
          </a:p>
          <a:p>
            <a:r>
              <a:rPr lang="ru-RU" dirty="0" smtClean="0"/>
              <a:t>Копия паспорта и трудовой книжки</a:t>
            </a:r>
          </a:p>
          <a:p>
            <a:r>
              <a:rPr lang="ru-RU" dirty="0" smtClean="0"/>
              <a:t>Контакты (телефон, адрес сайта или страницы на сайте ОО)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Конкурсные испытания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4678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Заочный этап Конкурса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Очный этап конкурса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2296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700" b="1" dirty="0" smtClean="0"/>
              <a:t>Методическое </a:t>
            </a:r>
            <a:r>
              <a:rPr lang="ru-RU" sz="2700" b="1" dirty="0" err="1" smtClean="0"/>
              <a:t>портфолио</a:t>
            </a:r>
            <a:r>
              <a:rPr lang="ru-RU" sz="2700" b="1" dirty="0" smtClean="0"/>
              <a:t> учителя-дефектолога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599"/>
          </a:xfrm>
        </p:spPr>
        <p:txBody>
          <a:bodyPr>
            <a:normAutofit fontScale="70000" lnSpcReduction="20000"/>
          </a:bodyPr>
          <a:lstStyle/>
          <a:p>
            <a:r>
              <a:rPr lang="x-none" smtClean="0"/>
              <a:t>описание существующей дефектологической практики в представляемой образовательной организации;</a:t>
            </a:r>
            <a:endParaRPr lang="ru-RU" dirty="0" smtClean="0"/>
          </a:p>
          <a:p>
            <a:r>
              <a:rPr lang="ru-RU" dirty="0" smtClean="0"/>
              <a:t>информация об </a:t>
            </a:r>
            <a:r>
              <a:rPr lang="x-none" smtClean="0"/>
              <a:t>опыте работы</a:t>
            </a:r>
            <a:r>
              <a:rPr lang="ru-RU" dirty="0" smtClean="0"/>
              <a:t> участника</a:t>
            </a:r>
            <a:r>
              <a:rPr lang="x-none" smtClean="0"/>
              <a:t> (наличие </a:t>
            </a:r>
            <a:r>
              <a:rPr lang="ru-RU" dirty="0" smtClean="0"/>
              <a:t>авторских </a:t>
            </a:r>
            <a:r>
              <a:rPr lang="x-none" smtClean="0"/>
              <a:t>образовательных программ, методик, статей по соответствующей тематике, проведение мастер-классов, семинаров, обучающих мероприятий, участие в конкурсах и т.д.); </a:t>
            </a:r>
            <a:endParaRPr lang="ru-RU" dirty="0" smtClean="0"/>
          </a:p>
          <a:p>
            <a:r>
              <a:rPr lang="ru-RU" dirty="0" smtClean="0"/>
              <a:t> результаты проектной деятельности (участие в разработке и реализации муниципальных, региональных, федеральных, международных программ и проектов </a:t>
            </a:r>
            <a:br>
              <a:rPr lang="ru-RU" dirty="0" smtClean="0"/>
            </a:br>
            <a:r>
              <a:rPr lang="ru-RU" dirty="0" smtClean="0"/>
              <a:t>(с указанием статуса участия); </a:t>
            </a:r>
          </a:p>
          <a:p>
            <a:r>
              <a:rPr lang="ru-RU" dirty="0" smtClean="0"/>
              <a:t>дополнительные материалы (персональный Интернет-сайт учителя-дефектолога, фотографии, </a:t>
            </a:r>
            <a:r>
              <a:rPr lang="ru-RU" dirty="0" err="1" smtClean="0"/>
              <a:t>скан-копии</a:t>
            </a:r>
            <a:r>
              <a:rPr lang="ru-RU" dirty="0" smtClean="0"/>
              <a:t> статей, опубликованных методических разработок и т.д.).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670</Words>
  <Application>Microsoft Office PowerPoint</Application>
  <PresentationFormat>Экран (4:3)</PresentationFormat>
  <Paragraphs>69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Слайд 1</vt:lpstr>
      <vt:lpstr>Слайд 2</vt:lpstr>
      <vt:lpstr>Слайд 3</vt:lpstr>
      <vt:lpstr>Участники Конкурса</vt:lpstr>
      <vt:lpstr>Документы</vt:lpstr>
      <vt:lpstr>Конкурсные испытания</vt:lpstr>
      <vt:lpstr>Заочный этап Конкурса</vt:lpstr>
      <vt:lpstr>Очный этап конкурса</vt:lpstr>
      <vt:lpstr> Методическое портфолио учителя-дефектолога </vt:lpstr>
      <vt:lpstr>Эссе «Дефектолог – профессия на века?! (прошлое, настоящее, будущее профессии)»</vt:lpstr>
      <vt:lpstr>Творческая работа «Символ конкурса «Учитель-дефектолог России»</vt:lpstr>
      <vt:lpstr>Слайд 12</vt:lpstr>
      <vt:lpstr>Мастер-класс</vt:lpstr>
      <vt:lpstr>Учебное (коррекционное) занятие / урок  с обучающимися с ОВЗ</vt:lpstr>
      <vt:lpstr>«Круглый стол «Дефектологическая наука  и практика в России: ответы на вызовы времени»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 G V</dc:creator>
  <cp:lastModifiedBy>O G V</cp:lastModifiedBy>
  <cp:revision>9</cp:revision>
  <dcterms:created xsi:type="dcterms:W3CDTF">2019-02-10T13:38:00Z</dcterms:created>
  <dcterms:modified xsi:type="dcterms:W3CDTF">2019-02-11T18:42:04Z</dcterms:modified>
</cp:coreProperties>
</file>