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8" r:id="rId3"/>
    <p:sldId id="279" r:id="rId4"/>
    <p:sldId id="280" r:id="rId5"/>
    <p:sldId id="281" r:id="rId6"/>
    <p:sldId id="282" r:id="rId7"/>
    <p:sldId id="258" r:id="rId8"/>
    <p:sldId id="275" r:id="rId9"/>
    <p:sldId id="283" r:id="rId10"/>
    <p:sldId id="284" r:id="rId11"/>
    <p:sldId id="277" r:id="rId12"/>
    <p:sldId id="260" r:id="rId13"/>
    <p:sldId id="269" r:id="rId14"/>
    <p:sldId id="286" r:id="rId15"/>
    <p:sldId id="287" r:id="rId16"/>
    <p:sldId id="289" r:id="rId17"/>
    <p:sldId id="290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8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68C86-D686-4857-9F4B-FFCF1AB49E60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56B4EA1C-647C-424A-B1AF-F22B5A222D7B}">
      <dgm:prSet phldrT="[Текст]"/>
      <dgm:spPr/>
      <dgm:t>
        <a:bodyPr/>
        <a:lstStyle/>
        <a:p>
          <a:r>
            <a:rPr lang="ru-RU" dirty="0" smtClean="0"/>
            <a:t>Заочный  тур</a:t>
          </a:r>
          <a:endParaRPr lang="ru-RU" dirty="0"/>
        </a:p>
      </dgm:t>
    </dgm:pt>
    <dgm:pt modelId="{2A7438DF-1D8F-4B49-828A-E431C1AA1DED}" type="parTrans" cxnId="{A3FB5EDE-C138-4888-B4C4-6D5CE2959577}">
      <dgm:prSet/>
      <dgm:spPr/>
      <dgm:t>
        <a:bodyPr/>
        <a:lstStyle/>
        <a:p>
          <a:endParaRPr lang="ru-RU"/>
        </a:p>
      </dgm:t>
    </dgm:pt>
    <dgm:pt modelId="{CFBC766A-BCD5-4DC6-9AAC-74839ECFB9C0}" type="sibTrans" cxnId="{A3FB5EDE-C138-4888-B4C4-6D5CE2959577}">
      <dgm:prSet/>
      <dgm:spPr/>
      <dgm:t>
        <a:bodyPr/>
        <a:lstStyle/>
        <a:p>
          <a:endParaRPr lang="ru-RU"/>
        </a:p>
      </dgm:t>
    </dgm:pt>
    <dgm:pt modelId="{8C7E01FC-2374-4C29-96EF-678582ABFE70}">
      <dgm:prSet phldrT="[Текст]"/>
      <dgm:spPr/>
      <dgm:t>
        <a:bodyPr/>
        <a:lstStyle/>
        <a:p>
          <a:r>
            <a:rPr lang="ru-RU" dirty="0" smtClean="0"/>
            <a:t>Очный тур</a:t>
          </a:r>
          <a:endParaRPr lang="ru-RU" dirty="0"/>
        </a:p>
      </dgm:t>
    </dgm:pt>
    <dgm:pt modelId="{B906C16C-FF54-4861-8646-5F2ECD9A5199}" type="parTrans" cxnId="{BC53466F-D2B7-4891-ADC9-D769EFED53D4}">
      <dgm:prSet/>
      <dgm:spPr/>
      <dgm:t>
        <a:bodyPr/>
        <a:lstStyle/>
        <a:p>
          <a:endParaRPr lang="ru-RU"/>
        </a:p>
      </dgm:t>
    </dgm:pt>
    <dgm:pt modelId="{CA7E1B2E-825B-41F6-9AC0-C250D6A0805B}" type="sibTrans" cxnId="{BC53466F-D2B7-4891-ADC9-D769EFED53D4}">
      <dgm:prSet/>
      <dgm:spPr/>
      <dgm:t>
        <a:bodyPr/>
        <a:lstStyle/>
        <a:p>
          <a:endParaRPr lang="ru-RU"/>
        </a:p>
      </dgm:t>
    </dgm:pt>
    <dgm:pt modelId="{8AA18B4E-1A4E-4849-82FA-80430424F59B}">
      <dgm:prSet phldrT="[Текст]"/>
      <dgm:spPr/>
      <dgm:t>
        <a:bodyPr/>
        <a:lstStyle/>
        <a:p>
          <a:r>
            <a:rPr lang="ru-RU" dirty="0" smtClean="0"/>
            <a:t>Представление победителя на Всероссийский этап</a:t>
          </a:r>
          <a:endParaRPr lang="ru-RU" dirty="0"/>
        </a:p>
      </dgm:t>
    </dgm:pt>
    <dgm:pt modelId="{B8E87D7A-5D5C-4F05-829E-DE94FF1BAFBD}" type="parTrans" cxnId="{A9B7BD03-7F01-409B-BE35-0D72A8F9DDC3}">
      <dgm:prSet/>
      <dgm:spPr/>
      <dgm:t>
        <a:bodyPr/>
        <a:lstStyle/>
        <a:p>
          <a:endParaRPr lang="ru-RU"/>
        </a:p>
      </dgm:t>
    </dgm:pt>
    <dgm:pt modelId="{480B822D-0C9B-474F-8471-9E2CD9253F56}" type="sibTrans" cxnId="{A9B7BD03-7F01-409B-BE35-0D72A8F9DDC3}">
      <dgm:prSet/>
      <dgm:spPr/>
      <dgm:t>
        <a:bodyPr/>
        <a:lstStyle/>
        <a:p>
          <a:endParaRPr lang="ru-RU"/>
        </a:p>
      </dgm:t>
    </dgm:pt>
    <dgm:pt modelId="{F04096E0-15F0-45F7-9C05-0878C7A6D95E}" type="pres">
      <dgm:prSet presAssocID="{75368C86-D686-4857-9F4B-FFCF1AB49E60}" presName="CompostProcess" presStyleCnt="0">
        <dgm:presLayoutVars>
          <dgm:dir/>
          <dgm:resizeHandles val="exact"/>
        </dgm:presLayoutVars>
      </dgm:prSet>
      <dgm:spPr/>
    </dgm:pt>
    <dgm:pt modelId="{16E74CCB-AEB0-4D12-8C7C-77054D2988C0}" type="pres">
      <dgm:prSet presAssocID="{75368C86-D686-4857-9F4B-FFCF1AB49E60}" presName="arrow" presStyleLbl="bgShp" presStyleIdx="0" presStyleCnt="1"/>
      <dgm:spPr/>
    </dgm:pt>
    <dgm:pt modelId="{42F4646C-40E2-431A-89EE-9D9087851C70}" type="pres">
      <dgm:prSet presAssocID="{75368C86-D686-4857-9F4B-FFCF1AB49E60}" presName="linearProcess" presStyleCnt="0"/>
      <dgm:spPr/>
    </dgm:pt>
    <dgm:pt modelId="{AB43B6FC-07D1-4286-92E9-B86C97E3FD61}" type="pres">
      <dgm:prSet presAssocID="{56B4EA1C-647C-424A-B1AF-F22B5A222D7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631A4-61B5-4FA8-9AB0-07F87FFD8C07}" type="pres">
      <dgm:prSet presAssocID="{CFBC766A-BCD5-4DC6-9AAC-74839ECFB9C0}" presName="sibTrans" presStyleCnt="0"/>
      <dgm:spPr/>
    </dgm:pt>
    <dgm:pt modelId="{FFF6D607-1039-4363-8930-40434F09D902}" type="pres">
      <dgm:prSet presAssocID="{8C7E01FC-2374-4C29-96EF-678582ABFE7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FC4766-C420-4915-8C7A-685219669FD1}" type="pres">
      <dgm:prSet presAssocID="{CA7E1B2E-825B-41F6-9AC0-C250D6A0805B}" presName="sibTrans" presStyleCnt="0"/>
      <dgm:spPr/>
    </dgm:pt>
    <dgm:pt modelId="{1407E242-52B3-4CA5-9069-5D4EB495C719}" type="pres">
      <dgm:prSet presAssocID="{8AA18B4E-1A4E-4849-82FA-80430424F59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53466F-D2B7-4891-ADC9-D769EFED53D4}" srcId="{75368C86-D686-4857-9F4B-FFCF1AB49E60}" destId="{8C7E01FC-2374-4C29-96EF-678582ABFE70}" srcOrd="1" destOrd="0" parTransId="{B906C16C-FF54-4861-8646-5F2ECD9A5199}" sibTransId="{CA7E1B2E-825B-41F6-9AC0-C250D6A0805B}"/>
    <dgm:cxn modelId="{A3FB5EDE-C138-4888-B4C4-6D5CE2959577}" srcId="{75368C86-D686-4857-9F4B-FFCF1AB49E60}" destId="{56B4EA1C-647C-424A-B1AF-F22B5A222D7B}" srcOrd="0" destOrd="0" parTransId="{2A7438DF-1D8F-4B49-828A-E431C1AA1DED}" sibTransId="{CFBC766A-BCD5-4DC6-9AAC-74839ECFB9C0}"/>
    <dgm:cxn modelId="{5F7B99B7-3681-43AB-A30F-BCBFA4010599}" type="presOf" srcId="{56B4EA1C-647C-424A-B1AF-F22B5A222D7B}" destId="{AB43B6FC-07D1-4286-92E9-B86C97E3FD61}" srcOrd="0" destOrd="0" presId="urn:microsoft.com/office/officeart/2005/8/layout/hProcess9"/>
    <dgm:cxn modelId="{C383D739-2F66-4E57-B4CC-54628AD41C6D}" type="presOf" srcId="{75368C86-D686-4857-9F4B-FFCF1AB49E60}" destId="{F04096E0-15F0-45F7-9C05-0878C7A6D95E}" srcOrd="0" destOrd="0" presId="urn:microsoft.com/office/officeart/2005/8/layout/hProcess9"/>
    <dgm:cxn modelId="{C67D783E-0911-43FD-AB46-C5701DBCA6E3}" type="presOf" srcId="{8AA18B4E-1A4E-4849-82FA-80430424F59B}" destId="{1407E242-52B3-4CA5-9069-5D4EB495C719}" srcOrd="0" destOrd="0" presId="urn:microsoft.com/office/officeart/2005/8/layout/hProcess9"/>
    <dgm:cxn modelId="{B3747BEB-EB62-449E-A3BB-55C84F8D06CB}" type="presOf" srcId="{8C7E01FC-2374-4C29-96EF-678582ABFE70}" destId="{FFF6D607-1039-4363-8930-40434F09D902}" srcOrd="0" destOrd="0" presId="urn:microsoft.com/office/officeart/2005/8/layout/hProcess9"/>
    <dgm:cxn modelId="{A9B7BD03-7F01-409B-BE35-0D72A8F9DDC3}" srcId="{75368C86-D686-4857-9F4B-FFCF1AB49E60}" destId="{8AA18B4E-1A4E-4849-82FA-80430424F59B}" srcOrd="2" destOrd="0" parTransId="{B8E87D7A-5D5C-4F05-829E-DE94FF1BAFBD}" sibTransId="{480B822D-0C9B-474F-8471-9E2CD9253F56}"/>
    <dgm:cxn modelId="{293A6251-C4D9-4620-851B-C27F25E7004D}" type="presParOf" srcId="{F04096E0-15F0-45F7-9C05-0878C7A6D95E}" destId="{16E74CCB-AEB0-4D12-8C7C-77054D2988C0}" srcOrd="0" destOrd="0" presId="urn:microsoft.com/office/officeart/2005/8/layout/hProcess9"/>
    <dgm:cxn modelId="{3786CD9B-DD60-4AAC-8EFB-A3519DEF0722}" type="presParOf" srcId="{F04096E0-15F0-45F7-9C05-0878C7A6D95E}" destId="{42F4646C-40E2-431A-89EE-9D9087851C70}" srcOrd="1" destOrd="0" presId="urn:microsoft.com/office/officeart/2005/8/layout/hProcess9"/>
    <dgm:cxn modelId="{0D08832B-9719-410D-ACE5-305FE85EED3C}" type="presParOf" srcId="{42F4646C-40E2-431A-89EE-9D9087851C70}" destId="{AB43B6FC-07D1-4286-92E9-B86C97E3FD61}" srcOrd="0" destOrd="0" presId="urn:microsoft.com/office/officeart/2005/8/layout/hProcess9"/>
    <dgm:cxn modelId="{A8E922C3-5848-44A5-86B5-534DFF7E208E}" type="presParOf" srcId="{42F4646C-40E2-431A-89EE-9D9087851C70}" destId="{674631A4-61B5-4FA8-9AB0-07F87FFD8C07}" srcOrd="1" destOrd="0" presId="urn:microsoft.com/office/officeart/2005/8/layout/hProcess9"/>
    <dgm:cxn modelId="{55673A35-BCAD-429B-A011-F10CB9DAF512}" type="presParOf" srcId="{42F4646C-40E2-431A-89EE-9D9087851C70}" destId="{FFF6D607-1039-4363-8930-40434F09D902}" srcOrd="2" destOrd="0" presId="urn:microsoft.com/office/officeart/2005/8/layout/hProcess9"/>
    <dgm:cxn modelId="{21E1CF99-CA24-4D39-9264-A378CD1570E4}" type="presParOf" srcId="{42F4646C-40E2-431A-89EE-9D9087851C70}" destId="{53FC4766-C420-4915-8C7A-685219669FD1}" srcOrd="3" destOrd="0" presId="urn:microsoft.com/office/officeart/2005/8/layout/hProcess9"/>
    <dgm:cxn modelId="{36A0EFC7-4986-4B6D-899E-AD559C235436}" type="presParOf" srcId="{42F4646C-40E2-431A-89EE-9D9087851C70}" destId="{1407E242-52B3-4CA5-9069-5D4EB495C71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20272F-0A24-43AD-BB38-550E7074ECA4}" type="doc">
      <dgm:prSet loTypeId="urn:microsoft.com/office/officeart/2005/8/layout/arrow2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29D8976-1847-4769-9A64-696723B41FFA}">
      <dgm:prSet phldrT="[Текст]" custT="1"/>
      <dgm:spPr/>
      <dgm:t>
        <a:bodyPr/>
        <a:lstStyle/>
        <a:p>
          <a:r>
            <a:rPr lang="ru-RU" sz="1800" b="1" dirty="0" smtClean="0"/>
            <a:t>Мастер-класс</a:t>
          </a:r>
          <a:r>
            <a:rPr lang="ru-RU" sz="1800" dirty="0" smtClean="0"/>
            <a:t> </a:t>
          </a:r>
          <a:endParaRPr lang="ru-RU" sz="1800" dirty="0"/>
        </a:p>
      </dgm:t>
    </dgm:pt>
    <dgm:pt modelId="{46F22446-115C-4D45-922E-CA1F7E0B6E3A}" type="parTrans" cxnId="{01BB6D02-16F9-4825-A34F-271D77BA28B9}">
      <dgm:prSet/>
      <dgm:spPr/>
      <dgm:t>
        <a:bodyPr/>
        <a:lstStyle/>
        <a:p>
          <a:endParaRPr lang="ru-RU"/>
        </a:p>
      </dgm:t>
    </dgm:pt>
    <dgm:pt modelId="{E4840027-28C8-4BE9-AE3B-73B97B24FA0B}" type="sibTrans" cxnId="{01BB6D02-16F9-4825-A34F-271D77BA28B9}">
      <dgm:prSet/>
      <dgm:spPr/>
      <dgm:t>
        <a:bodyPr/>
        <a:lstStyle/>
        <a:p>
          <a:endParaRPr lang="ru-RU"/>
        </a:p>
      </dgm:t>
    </dgm:pt>
    <dgm:pt modelId="{F609EB03-7AC3-41F6-B570-85411A958FDF}">
      <dgm:prSet phldrT="[Текст]" custT="1"/>
      <dgm:spPr/>
      <dgm:t>
        <a:bodyPr/>
        <a:lstStyle/>
        <a:p>
          <a:r>
            <a:rPr lang="ru-RU" sz="1800" b="1" dirty="0" smtClean="0"/>
            <a:t>Открытое групповое занятие/урок с обучающимися с ОВЗ</a:t>
          </a:r>
          <a:endParaRPr lang="ru-RU" sz="1800" b="1" dirty="0"/>
        </a:p>
      </dgm:t>
    </dgm:pt>
    <dgm:pt modelId="{CDDCA7E0-7E0F-4B1C-A8C7-4553FB40FF9C}" type="parTrans" cxnId="{004FD976-AF22-4055-88CB-856E467FFF33}">
      <dgm:prSet/>
      <dgm:spPr/>
      <dgm:t>
        <a:bodyPr/>
        <a:lstStyle/>
        <a:p>
          <a:endParaRPr lang="ru-RU"/>
        </a:p>
      </dgm:t>
    </dgm:pt>
    <dgm:pt modelId="{7F602497-423A-43BE-9632-6BCD084E10AC}" type="sibTrans" cxnId="{004FD976-AF22-4055-88CB-856E467FFF33}">
      <dgm:prSet/>
      <dgm:spPr/>
      <dgm:t>
        <a:bodyPr/>
        <a:lstStyle/>
        <a:p>
          <a:endParaRPr lang="ru-RU"/>
        </a:p>
      </dgm:t>
    </dgm:pt>
    <dgm:pt modelId="{DF581278-BE84-4EBF-9D20-D78EF16CE3B2}">
      <dgm:prSet phldrT="[Текст]" custT="1"/>
      <dgm:spPr/>
      <dgm:t>
        <a:bodyPr/>
        <a:lstStyle/>
        <a:p>
          <a:r>
            <a:rPr lang="ru-RU" sz="1800" b="1" dirty="0" smtClean="0"/>
            <a:t>Круглый стол «Дефектологическая наука </a:t>
          </a:r>
          <a:br>
            <a:rPr lang="ru-RU" sz="1800" b="1" dirty="0" smtClean="0"/>
          </a:br>
          <a:r>
            <a:rPr lang="ru-RU" sz="1800" b="1" dirty="0" smtClean="0"/>
            <a:t>и практика в России: ответы на вызовы времени»</a:t>
          </a:r>
          <a:endParaRPr lang="ru-RU" sz="1800" dirty="0"/>
        </a:p>
      </dgm:t>
    </dgm:pt>
    <dgm:pt modelId="{20668A2F-D3EC-47BD-9CEE-302638CC8F80}" type="parTrans" cxnId="{55670AB8-BB66-4D26-A4B6-1D31EC82B7DD}">
      <dgm:prSet/>
      <dgm:spPr/>
      <dgm:t>
        <a:bodyPr/>
        <a:lstStyle/>
        <a:p>
          <a:endParaRPr lang="ru-RU"/>
        </a:p>
      </dgm:t>
    </dgm:pt>
    <dgm:pt modelId="{FC76ACB5-E29E-49D7-96FE-D508E3D06075}" type="sibTrans" cxnId="{55670AB8-BB66-4D26-A4B6-1D31EC82B7DD}">
      <dgm:prSet/>
      <dgm:spPr/>
      <dgm:t>
        <a:bodyPr/>
        <a:lstStyle/>
        <a:p>
          <a:endParaRPr lang="ru-RU"/>
        </a:p>
      </dgm:t>
    </dgm:pt>
    <dgm:pt modelId="{43E4E778-79A4-4333-BBF5-192DC9F3A29D}" type="pres">
      <dgm:prSet presAssocID="{CE20272F-0A24-43AD-BB38-550E7074ECA4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9E1BBE-D6FE-4CB3-93ED-3D218653BCFE}" type="pres">
      <dgm:prSet presAssocID="{CE20272F-0A24-43AD-BB38-550E7074ECA4}" presName="arrow" presStyleLbl="bgShp" presStyleIdx="0" presStyleCnt="1"/>
      <dgm:spPr/>
    </dgm:pt>
    <dgm:pt modelId="{2B20F8F5-4081-4BAD-813D-DDC09B1260D5}" type="pres">
      <dgm:prSet presAssocID="{CE20272F-0A24-43AD-BB38-550E7074ECA4}" presName="arrowDiagram3" presStyleCnt="0"/>
      <dgm:spPr/>
    </dgm:pt>
    <dgm:pt modelId="{C9A5D8B3-A595-4A35-A50A-A481EFEB25F0}" type="pres">
      <dgm:prSet presAssocID="{629D8976-1847-4769-9A64-696723B41FFA}" presName="bullet3a" presStyleLbl="node1" presStyleIdx="0" presStyleCnt="3"/>
      <dgm:spPr/>
    </dgm:pt>
    <dgm:pt modelId="{527B6C8A-FBBA-41CB-85D1-82F8712003CD}" type="pres">
      <dgm:prSet presAssocID="{629D8976-1847-4769-9A64-696723B41FFA}" presName="textBox3a" presStyleLbl="revTx" presStyleIdx="0" presStyleCnt="3" custScaleX="179376" custScaleY="793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2FF2B9-093C-452F-9E19-8299052FF180}" type="pres">
      <dgm:prSet presAssocID="{F609EB03-7AC3-41F6-B570-85411A958FDF}" presName="bullet3b" presStyleLbl="node1" presStyleIdx="1" presStyleCnt="3" custLinFactX="-62251" custLinFactNeighborX="-100000" custLinFactNeighborY="65615"/>
      <dgm:spPr/>
    </dgm:pt>
    <dgm:pt modelId="{1785E196-84CB-4238-B0DF-BBD8205063A6}" type="pres">
      <dgm:prSet presAssocID="{F609EB03-7AC3-41F6-B570-85411A958FDF}" presName="textBox3b" presStyleLbl="revTx" presStyleIdx="1" presStyleCnt="3" custScaleX="174731" custScaleY="54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79E8C5-A43D-4074-BADB-EA760A550AA2}" type="pres">
      <dgm:prSet presAssocID="{DF581278-BE84-4EBF-9D20-D78EF16CE3B2}" presName="bullet3c" presStyleLbl="node1" presStyleIdx="2" presStyleCnt="3" custLinFactNeighborX="31886" custLinFactNeighborY="-10639"/>
      <dgm:spPr/>
    </dgm:pt>
    <dgm:pt modelId="{4E432D8C-8550-4CF2-B15C-9D1F7994D0EB}" type="pres">
      <dgm:prSet presAssocID="{DF581278-BE84-4EBF-9D20-D78EF16CE3B2}" presName="textBox3c" presStyleLbl="revTx" presStyleIdx="2" presStyleCnt="3" custScaleX="190927" custScaleY="90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E78347-62AF-4E43-B0C8-77D0DC8F373F}" type="presOf" srcId="{F609EB03-7AC3-41F6-B570-85411A958FDF}" destId="{1785E196-84CB-4238-B0DF-BBD8205063A6}" srcOrd="0" destOrd="0" presId="urn:microsoft.com/office/officeart/2005/8/layout/arrow2"/>
    <dgm:cxn modelId="{3178BFDE-5028-4E63-9C04-7C7CF7BB63C7}" type="presOf" srcId="{CE20272F-0A24-43AD-BB38-550E7074ECA4}" destId="{43E4E778-79A4-4333-BBF5-192DC9F3A29D}" srcOrd="0" destOrd="0" presId="urn:microsoft.com/office/officeart/2005/8/layout/arrow2"/>
    <dgm:cxn modelId="{004FD976-AF22-4055-88CB-856E467FFF33}" srcId="{CE20272F-0A24-43AD-BB38-550E7074ECA4}" destId="{F609EB03-7AC3-41F6-B570-85411A958FDF}" srcOrd="1" destOrd="0" parTransId="{CDDCA7E0-7E0F-4B1C-A8C7-4553FB40FF9C}" sibTransId="{7F602497-423A-43BE-9632-6BCD084E10AC}"/>
    <dgm:cxn modelId="{B593382F-3CB4-4E4D-9F27-3CBB2C4E6C45}" type="presOf" srcId="{629D8976-1847-4769-9A64-696723B41FFA}" destId="{527B6C8A-FBBA-41CB-85D1-82F8712003CD}" srcOrd="0" destOrd="0" presId="urn:microsoft.com/office/officeart/2005/8/layout/arrow2"/>
    <dgm:cxn modelId="{55670AB8-BB66-4D26-A4B6-1D31EC82B7DD}" srcId="{CE20272F-0A24-43AD-BB38-550E7074ECA4}" destId="{DF581278-BE84-4EBF-9D20-D78EF16CE3B2}" srcOrd="2" destOrd="0" parTransId="{20668A2F-D3EC-47BD-9CEE-302638CC8F80}" sibTransId="{FC76ACB5-E29E-49D7-96FE-D508E3D06075}"/>
    <dgm:cxn modelId="{27F442DE-29CD-4A8A-84C7-302F4DC56C05}" type="presOf" srcId="{DF581278-BE84-4EBF-9D20-D78EF16CE3B2}" destId="{4E432D8C-8550-4CF2-B15C-9D1F7994D0EB}" srcOrd="0" destOrd="0" presId="urn:microsoft.com/office/officeart/2005/8/layout/arrow2"/>
    <dgm:cxn modelId="{01BB6D02-16F9-4825-A34F-271D77BA28B9}" srcId="{CE20272F-0A24-43AD-BB38-550E7074ECA4}" destId="{629D8976-1847-4769-9A64-696723B41FFA}" srcOrd="0" destOrd="0" parTransId="{46F22446-115C-4D45-922E-CA1F7E0B6E3A}" sibTransId="{E4840027-28C8-4BE9-AE3B-73B97B24FA0B}"/>
    <dgm:cxn modelId="{2DDB9BEB-8BF5-4FFB-8193-D95A37509F3E}" type="presParOf" srcId="{43E4E778-79A4-4333-BBF5-192DC9F3A29D}" destId="{789E1BBE-D6FE-4CB3-93ED-3D218653BCFE}" srcOrd="0" destOrd="0" presId="urn:microsoft.com/office/officeart/2005/8/layout/arrow2"/>
    <dgm:cxn modelId="{750A7E4D-809A-4605-BDDE-CFBCD8C9B83B}" type="presParOf" srcId="{43E4E778-79A4-4333-BBF5-192DC9F3A29D}" destId="{2B20F8F5-4081-4BAD-813D-DDC09B1260D5}" srcOrd="1" destOrd="0" presId="urn:microsoft.com/office/officeart/2005/8/layout/arrow2"/>
    <dgm:cxn modelId="{68039E81-E113-4CC9-9E9A-8BDC03A2CAF7}" type="presParOf" srcId="{2B20F8F5-4081-4BAD-813D-DDC09B1260D5}" destId="{C9A5D8B3-A595-4A35-A50A-A481EFEB25F0}" srcOrd="0" destOrd="0" presId="urn:microsoft.com/office/officeart/2005/8/layout/arrow2"/>
    <dgm:cxn modelId="{7DBF2342-9E11-40BA-BDC8-520A81FA3DCC}" type="presParOf" srcId="{2B20F8F5-4081-4BAD-813D-DDC09B1260D5}" destId="{527B6C8A-FBBA-41CB-85D1-82F8712003CD}" srcOrd="1" destOrd="0" presId="urn:microsoft.com/office/officeart/2005/8/layout/arrow2"/>
    <dgm:cxn modelId="{DBFBDF43-0275-4190-A756-94B3F48E925F}" type="presParOf" srcId="{2B20F8F5-4081-4BAD-813D-DDC09B1260D5}" destId="{C92FF2B9-093C-452F-9E19-8299052FF180}" srcOrd="2" destOrd="0" presId="urn:microsoft.com/office/officeart/2005/8/layout/arrow2"/>
    <dgm:cxn modelId="{6388142F-22F9-4B6A-BA5F-1D7EA4B52292}" type="presParOf" srcId="{2B20F8F5-4081-4BAD-813D-DDC09B1260D5}" destId="{1785E196-84CB-4238-B0DF-BBD8205063A6}" srcOrd="3" destOrd="0" presId="urn:microsoft.com/office/officeart/2005/8/layout/arrow2"/>
    <dgm:cxn modelId="{E52990A9-FE4A-4103-83A7-38427B901C48}" type="presParOf" srcId="{2B20F8F5-4081-4BAD-813D-DDC09B1260D5}" destId="{3B79E8C5-A43D-4074-BADB-EA760A550AA2}" srcOrd="4" destOrd="0" presId="urn:microsoft.com/office/officeart/2005/8/layout/arrow2"/>
    <dgm:cxn modelId="{E2B3E2C3-F6E4-407A-BA84-241569C5D0AE}" type="presParOf" srcId="{2B20F8F5-4081-4BAD-813D-DDC09B1260D5}" destId="{4E432D8C-8550-4CF2-B15C-9D1F7994D0EB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E74CCB-AEB0-4D12-8C7C-77054D2988C0}">
      <dsp:nvSpPr>
        <dsp:cNvPr id="0" name=""/>
        <dsp:cNvSpPr/>
      </dsp:nvSpPr>
      <dsp:spPr>
        <a:xfrm>
          <a:off x="617219" y="0"/>
          <a:ext cx="6995160" cy="4678363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3B6FC-07D1-4286-92E9-B86C97E3FD61}">
      <dsp:nvSpPr>
        <dsp:cNvPr id="0" name=""/>
        <dsp:cNvSpPr/>
      </dsp:nvSpPr>
      <dsp:spPr>
        <a:xfrm>
          <a:off x="8840" y="1403508"/>
          <a:ext cx="2648902" cy="18713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Заочный  тур</a:t>
          </a:r>
          <a:endParaRPr lang="ru-RU" sz="2600" kern="1200" dirty="0"/>
        </a:p>
      </dsp:txBody>
      <dsp:txXfrm>
        <a:off x="8840" y="1403508"/>
        <a:ext cx="2648902" cy="1871345"/>
      </dsp:txXfrm>
    </dsp:sp>
    <dsp:sp modelId="{FFF6D607-1039-4363-8930-40434F09D902}">
      <dsp:nvSpPr>
        <dsp:cNvPr id="0" name=""/>
        <dsp:cNvSpPr/>
      </dsp:nvSpPr>
      <dsp:spPr>
        <a:xfrm>
          <a:off x="2790348" y="1403508"/>
          <a:ext cx="2648902" cy="187134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Очный тур</a:t>
          </a:r>
          <a:endParaRPr lang="ru-RU" sz="2600" kern="1200" dirty="0"/>
        </a:p>
      </dsp:txBody>
      <dsp:txXfrm>
        <a:off x="2790348" y="1403508"/>
        <a:ext cx="2648902" cy="1871345"/>
      </dsp:txXfrm>
    </dsp:sp>
    <dsp:sp modelId="{1407E242-52B3-4CA5-9069-5D4EB495C719}">
      <dsp:nvSpPr>
        <dsp:cNvPr id="0" name=""/>
        <dsp:cNvSpPr/>
      </dsp:nvSpPr>
      <dsp:spPr>
        <a:xfrm>
          <a:off x="5571857" y="1403508"/>
          <a:ext cx="2648902" cy="187134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Представление победителя на Всероссийский этап</a:t>
          </a:r>
          <a:endParaRPr lang="ru-RU" sz="2600" kern="1200" dirty="0"/>
        </a:p>
      </dsp:txBody>
      <dsp:txXfrm>
        <a:off x="5571857" y="1403508"/>
        <a:ext cx="2648902" cy="18713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9E1BBE-D6FE-4CB3-93ED-3D218653BCFE}">
      <dsp:nvSpPr>
        <dsp:cNvPr id="0" name=""/>
        <dsp:cNvSpPr/>
      </dsp:nvSpPr>
      <dsp:spPr>
        <a:xfrm>
          <a:off x="281941" y="0"/>
          <a:ext cx="7559040" cy="4724399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9A5D8B3-A595-4A35-A50A-A481EFEB25F0}">
      <dsp:nvSpPr>
        <dsp:cNvPr id="0" name=""/>
        <dsp:cNvSpPr/>
      </dsp:nvSpPr>
      <dsp:spPr>
        <a:xfrm>
          <a:off x="1241939" y="3260780"/>
          <a:ext cx="196535" cy="19653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7B6C8A-FBBA-41CB-85D1-82F8712003CD}">
      <dsp:nvSpPr>
        <dsp:cNvPr id="0" name=""/>
        <dsp:cNvSpPr/>
      </dsp:nvSpPr>
      <dsp:spPr>
        <a:xfrm>
          <a:off x="641200" y="3499802"/>
          <a:ext cx="3159271" cy="1083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14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Мастер-класс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641200" y="3499802"/>
        <a:ext cx="3159271" cy="1083843"/>
      </dsp:txXfrm>
    </dsp:sp>
    <dsp:sp modelId="{C92FF2B9-093C-452F-9E19-8299052FF180}">
      <dsp:nvSpPr>
        <dsp:cNvPr id="0" name=""/>
        <dsp:cNvSpPr/>
      </dsp:nvSpPr>
      <dsp:spPr>
        <a:xfrm>
          <a:off x="2400302" y="2209802"/>
          <a:ext cx="355274" cy="355274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785E196-84CB-4238-B0DF-BBD8205063A6}">
      <dsp:nvSpPr>
        <dsp:cNvPr id="0" name=""/>
        <dsp:cNvSpPr/>
      </dsp:nvSpPr>
      <dsp:spPr>
        <a:xfrm>
          <a:off x="2476503" y="2743207"/>
          <a:ext cx="3169916" cy="1392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8253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Открытое групповое занятие/урок с обучающимися с ОВЗ</a:t>
          </a:r>
          <a:endParaRPr lang="ru-RU" sz="1800" b="1" kern="1200" dirty="0"/>
        </a:p>
      </dsp:txBody>
      <dsp:txXfrm>
        <a:off x="2476503" y="2743207"/>
        <a:ext cx="3169916" cy="1392311"/>
      </dsp:txXfrm>
    </dsp:sp>
    <dsp:sp modelId="{3B79E8C5-A43D-4074-BADB-EA760A550AA2}">
      <dsp:nvSpPr>
        <dsp:cNvPr id="0" name=""/>
        <dsp:cNvSpPr/>
      </dsp:nvSpPr>
      <dsp:spPr>
        <a:xfrm>
          <a:off x="5219702" y="1142999"/>
          <a:ext cx="491337" cy="491337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432D8C-8550-4CF2-B15C-9D1F7994D0EB}">
      <dsp:nvSpPr>
        <dsp:cNvPr id="0" name=""/>
        <dsp:cNvSpPr/>
      </dsp:nvSpPr>
      <dsp:spPr>
        <a:xfrm>
          <a:off x="4483918" y="1600206"/>
          <a:ext cx="3463739" cy="2964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0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Круглый стол «Дефектологическая наука </a:t>
          </a:r>
          <a:br>
            <a:rPr lang="ru-RU" sz="1800" b="1" kern="1200" dirty="0" smtClean="0"/>
          </a:br>
          <a:r>
            <a:rPr lang="ru-RU" sz="1800" b="1" kern="1200" dirty="0" smtClean="0"/>
            <a:t>и практика в России: ответы на вызовы времени»</a:t>
          </a:r>
          <a:endParaRPr lang="ru-RU" sz="1800" kern="1200" dirty="0"/>
        </a:p>
      </dsp:txBody>
      <dsp:txXfrm>
        <a:off x="4483918" y="1600206"/>
        <a:ext cx="3463739" cy="296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troshko@iro.yar.ru" TargetMode="External"/><Relationship Id="rId2" Type="http://schemas.openxmlformats.org/officeDocument/2006/relationships/hyperlink" Target="mailto:imcn@iro.yar.r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Региональный этап Всероссийского конкурса профессионального мастерства</a:t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«Учитель-дефектолог России»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в 2020 году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343400" y="3886200"/>
            <a:ext cx="4191000" cy="17526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13 февраля – 14 апреля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2020 года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O G V\Desktop\Конкурс Дефектолог  2020\Конкурсные мероприятия\конкурс 2020 семинар инф-метод\csm_defektolog_242960a8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7338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Заявки и конкурсные материалы направляются электронной почтой </a:t>
            </a:r>
            <a:r>
              <a:rPr lang="ru-RU" dirty="0" err="1" smtClean="0">
                <a:hlinkClick r:id="rId2"/>
              </a:rPr>
              <a:t>imcn@iro.yar.ru</a:t>
            </a:r>
            <a:r>
              <a:rPr lang="ru-RU" dirty="0" smtClean="0"/>
              <a:t>  и/или  </a:t>
            </a:r>
            <a:r>
              <a:rPr lang="en-US" dirty="0" err="1" smtClean="0">
                <a:hlinkClick r:id="rId3"/>
              </a:rPr>
              <a:t>otroshko</a:t>
            </a:r>
            <a:r>
              <a:rPr lang="ru-RU" dirty="0" smtClean="0">
                <a:hlinkClick r:id="rId3"/>
              </a:rPr>
              <a:t>@</a:t>
            </a:r>
            <a:r>
              <a:rPr lang="en-US" dirty="0" err="1" smtClean="0">
                <a:hlinkClick r:id="rId3"/>
              </a:rPr>
              <a:t>iro</a:t>
            </a:r>
            <a:r>
              <a:rPr lang="ru-RU" dirty="0" smtClean="0">
                <a:hlinkClick r:id="rId3"/>
              </a:rPr>
              <a:t>.</a:t>
            </a:r>
            <a:r>
              <a:rPr lang="en-US" dirty="0" err="1" smtClean="0">
                <a:hlinkClick r:id="rId3"/>
              </a:rPr>
              <a:t>yar</a:t>
            </a:r>
            <a:r>
              <a:rPr lang="ru-RU" dirty="0" smtClean="0">
                <a:hlinkClick r:id="rId3"/>
              </a:rPr>
              <a:t>.</a:t>
            </a:r>
            <a:r>
              <a:rPr lang="en-US" dirty="0" err="1" smtClean="0">
                <a:hlinkClick r:id="rId3"/>
              </a:rPr>
              <a:t>ru</a:t>
            </a:r>
            <a:r>
              <a:rPr lang="ru-RU" u="sng" dirty="0" smtClean="0"/>
              <a:t> -</a:t>
            </a:r>
            <a:r>
              <a:rPr lang="ru-RU" dirty="0" smtClean="0"/>
              <a:t> ГАУ ДПО ЯО ИРО, кафедра инклюзивного образования. </a:t>
            </a:r>
          </a:p>
          <a:p>
            <a:r>
              <a:rPr lang="ru-RU" dirty="0" smtClean="0"/>
              <a:t>Материалы, подготовленные с нарушением требований к их оформлению или поступившие позднее установленного  </a:t>
            </a:r>
            <a:r>
              <a:rPr lang="ru-RU" dirty="0" smtClean="0"/>
              <a:t>срока </a:t>
            </a:r>
            <a:r>
              <a:rPr lang="ru-RU" dirty="0" smtClean="0"/>
              <a:t>не подлежат рассмотрению.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Заочный  тур 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Анализ и оценивание  членами жюри:</a:t>
            </a:r>
          </a:p>
          <a:p>
            <a:r>
              <a:rPr lang="ru-RU" dirty="0" smtClean="0"/>
              <a:t> профессиональных </a:t>
            </a:r>
            <a:r>
              <a:rPr lang="ru-RU" dirty="0" err="1" smtClean="0"/>
              <a:t>портфолио</a:t>
            </a:r>
            <a:r>
              <a:rPr lang="ru-RU" dirty="0" smtClean="0"/>
              <a:t> участников конкурса;</a:t>
            </a:r>
          </a:p>
          <a:p>
            <a:r>
              <a:rPr lang="ru-RU" dirty="0" smtClean="0"/>
              <a:t>видеороликов участников конкурса.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Очный  тур  конкурса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Мастер-класс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auto" hangingPunct="1"/>
            <a:r>
              <a:rPr lang="ru-RU" dirty="0" smtClean="0"/>
              <a:t>Конкурсное испытание   «Мастер-класс» проводится индивидуально каждым участником конкурса по выбранной им теме. </a:t>
            </a:r>
          </a:p>
          <a:p>
            <a:pPr fontAlgn="auto" hangingPunct="1"/>
            <a:r>
              <a:rPr lang="ru-RU" dirty="0" smtClean="0"/>
              <a:t>Формат конкурсного испытания: публичная индивидуальная демонстрация образовательных коррекционно-развивающих технологий (методов, приемов). </a:t>
            </a:r>
          </a:p>
          <a:p>
            <a:pPr fontAlgn="auto" hangingPunct="1"/>
            <a:r>
              <a:rPr lang="ru-RU" dirty="0" smtClean="0"/>
              <a:t>Регламент: выступление участника  - 20 минут, вопросы жюри и ответы на них конкурсанта – до 5 минут.</a:t>
            </a:r>
          </a:p>
          <a:p>
            <a:pPr fontAlgn="auto" hangingPunct="1"/>
            <a:r>
              <a:rPr lang="ru-RU" dirty="0" smtClean="0"/>
              <a:t>Оценивание конкурсного испытания проводится членами жюри на основе критериев, разработанных оргкомитетом Конкурса.</a:t>
            </a:r>
          </a:p>
          <a:p>
            <a:r>
              <a:rPr lang="ru-RU" dirty="0" smtClean="0"/>
              <a:t>Последовательность участников Конкурса при выполнении конкурсных испытаний определяется жеребьевкой.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Открытое групповое занятие/урок с обучающимися 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auto" hangingPunct="1"/>
            <a:r>
              <a:rPr lang="ru-RU" dirty="0" smtClean="0"/>
              <a:t>Конкурсное испытание «Открытое групповое занятие/урок с обучающимися с ОВЗ» проводится участником Конкурса с учетом его специализации в образовательной организации, утвержденной Организационным комитетом конкурса.</a:t>
            </a:r>
          </a:p>
          <a:p>
            <a:pPr fontAlgn="auto" hangingPunct="1"/>
            <a:r>
              <a:rPr lang="ru-RU" dirty="0" smtClean="0"/>
              <a:t>Формат конкурсного испытания: открытое групповое занятие/урок по предмету  с обучающимися с ОВЗ; самоанализ проведенного занятия/урока, ответы на вопросы членов жюри.</a:t>
            </a:r>
          </a:p>
          <a:p>
            <a:pPr fontAlgn="auto" hangingPunct="1"/>
            <a:r>
              <a:rPr lang="ru-RU" dirty="0" smtClean="0"/>
              <a:t>Регламент: проведение занятия: 25 минут, урока – 40 минут. Самоанализ и ответы на вопросы членов  жюри – до 10 минут.</a:t>
            </a:r>
          </a:p>
          <a:p>
            <a:pPr fontAlgn="auto" hangingPunct="1"/>
            <a:r>
              <a:rPr lang="ru-RU" dirty="0" smtClean="0"/>
              <a:t>Тема  занятия/урока определяется в соответствии с календарно-тематическим планированием и сообщается участнику за день до проведения занятия/урока.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Конкурсное испытание   «Круглый стол «Дефектологическая наука и практика в России: ответы на вызовы времени» проводится с участием членов жюри и всех финалистов конкурса.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Регламент </a:t>
            </a:r>
            <a:r>
              <a:rPr lang="ru-RU" dirty="0" smtClean="0"/>
              <a:t>«Круглого стола» – не более часа.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Подведение итогов конкурса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auto" hangingPunct="1"/>
            <a:r>
              <a:rPr lang="ru-RU" dirty="0" smtClean="0"/>
              <a:t>Жюри оценивает выполнение всех конкурсных испытаний в баллах в соответствии с критериями, утвержденными оргкомитетом. </a:t>
            </a:r>
          </a:p>
          <a:p>
            <a:pPr fontAlgn="auto" hangingPunct="1"/>
            <a:r>
              <a:rPr lang="ru-RU" dirty="0" smtClean="0"/>
              <a:t>По итогам конкурсных испытаний первого тура Конкурса формируется рейтинг участников Конкурса.</a:t>
            </a:r>
          </a:p>
          <a:p>
            <a:pPr fontAlgn="auto" hangingPunct="1"/>
            <a:r>
              <a:rPr lang="ru-RU" dirty="0" smtClean="0"/>
              <a:t>Первые три участника, набравшие наибольшее количество баллов в рейтинге по результатам первого тура Конкурса, объявляются финалистами и допускаются к участию во втором туре Конкурса.</a:t>
            </a:r>
          </a:p>
          <a:p>
            <a:pPr fontAlgn="auto" hangingPunct="1"/>
            <a:r>
              <a:rPr lang="ru-RU" dirty="0" smtClean="0"/>
              <a:t>При равенстве баллов, полученных по результатам первого тура Конкурса, вопрос о позиции участника в рейтинге решается жюри путем открытого голосования. При равенстве голосов членов жюри голос председательствующего на заседании является решающим. Итоги первого тура Конкурса утверждаются протоколом на заседании жюри.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определении победителя и лауреатов Конкурса учитывается сумма всех баллов, полученных по итогам первого и второго туров Конкурса. Участник второго тура Конкурса, набравший наибольшее количество баллов, объявляется победителем Конкурса, остальные два  финалиста становятся лауреатами Конкурса.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8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Мы –команда!</a:t>
            </a:r>
            <a:endParaRPr lang="ru-RU" sz="8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auto" hangingPunct="1"/>
            <a:r>
              <a:rPr lang="ru-RU" dirty="0" smtClean="0"/>
              <a:t>выявления талантливых и высокопрофессиональных учителей-дефектологов Ярославской области, их поддержки и поощрения;</a:t>
            </a:r>
          </a:p>
          <a:p>
            <a:pPr fontAlgn="auto" hangingPunct="1"/>
            <a:r>
              <a:rPr lang="ru-RU" dirty="0" smtClean="0"/>
              <a:t>распространения инновационного опыта работы лучших учителей-дефектологов Ярославской области;</a:t>
            </a:r>
          </a:p>
          <a:p>
            <a:pPr fontAlgn="auto" hangingPunct="1"/>
            <a:r>
              <a:rPr lang="ru-RU" dirty="0" smtClean="0"/>
              <a:t>формирования позитивного общественного мнения о деятельности учителей-дефектологов системы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Конкурса: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стимулирование роста профессионального мастерства учителей-дефектологов;</a:t>
            </a:r>
          </a:p>
          <a:p>
            <a:r>
              <a:rPr lang="ru-RU" dirty="0" smtClean="0"/>
              <a:t> выявление и распространение успешного педагогического опыта, связанного с коррекционно-развивающим сопровождением обучающихся с ОВЗ </a:t>
            </a:r>
            <a:br>
              <a:rPr lang="ru-RU" dirty="0" smtClean="0"/>
            </a:br>
            <a:r>
              <a:rPr lang="ru-RU" dirty="0" smtClean="0"/>
              <a:t>и инвалидностью;</a:t>
            </a:r>
          </a:p>
          <a:p>
            <a:r>
              <a:rPr lang="ru-RU" dirty="0" smtClean="0"/>
              <a:t>демонстрация возможностей инновационных педагогических технологий и новых форм работы с обучающимися с ОВЗ и инвалидностью;</a:t>
            </a:r>
          </a:p>
          <a:p>
            <a:r>
              <a:rPr lang="ru-RU" dirty="0" smtClean="0"/>
              <a:t>повышение творческой активности специалистов в области дефектологии, создание условий для их личностной и профессиональной самореализации;</a:t>
            </a:r>
          </a:p>
          <a:p>
            <a:r>
              <a:rPr lang="ru-RU" dirty="0" smtClean="0"/>
              <a:t>активизация инновационной работы, выявление и поддержка дефектологов-новаторов в процессе освоения современных программ, методик и технологий развития, обучения и воспитания обучающихся с ОВЗ и инвалидностью.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81000" y="381000"/>
            <a:ext cx="8458200" cy="6096000"/>
          </a:xfrm>
        </p:spPr>
        <p:txBody>
          <a:bodyPr>
            <a:normAutofit fontScale="62500" lnSpcReduction="20000"/>
          </a:bodyPr>
          <a:lstStyle/>
          <a:p>
            <a:pPr fontAlgn="auto" hangingPunct="1">
              <a:buNone/>
            </a:pPr>
            <a:endParaRPr lang="ru-RU" sz="3400" b="1" dirty="0" smtClean="0"/>
          </a:p>
          <a:p>
            <a:pPr algn="ctr" fontAlgn="auto" hangingPunct="1">
              <a:buNone/>
            </a:pPr>
            <a:r>
              <a:rPr lang="ru-RU" sz="3400" b="1" dirty="0" smtClean="0"/>
              <a:t>Организатором </a:t>
            </a:r>
            <a:r>
              <a:rPr lang="ru-RU" sz="3400" b="1" dirty="0" smtClean="0"/>
              <a:t>Конкурса </a:t>
            </a:r>
            <a:r>
              <a:rPr lang="ru-RU" sz="3400" dirty="0" smtClean="0"/>
              <a:t>является департамент образования Ярославской области.</a:t>
            </a:r>
          </a:p>
          <a:p>
            <a:pPr algn="ctr" fontAlgn="auto" hangingPunct="1">
              <a:buNone/>
            </a:pPr>
            <a:r>
              <a:rPr lang="ru-RU" sz="3400" dirty="0" smtClean="0"/>
              <a:t>Департамент </a:t>
            </a:r>
            <a:r>
              <a:rPr lang="ru-RU" sz="3400" dirty="0" smtClean="0"/>
              <a:t>образования утверждает :</a:t>
            </a:r>
            <a:endParaRPr lang="ru-RU" sz="3400" dirty="0" smtClean="0"/>
          </a:p>
          <a:p>
            <a:pPr algn="ctr" fontAlgn="auto" hangingPunct="1"/>
            <a:r>
              <a:rPr lang="ru-RU" sz="3400" dirty="0" smtClean="0"/>
              <a:t>составы </a:t>
            </a:r>
            <a:r>
              <a:rPr lang="ru-RU" sz="3400" dirty="0" smtClean="0"/>
              <a:t>организационного комитета Конкурса (далее – оргкомитет), жюри Конкурса (далее – жюри);</a:t>
            </a:r>
          </a:p>
          <a:p>
            <a:pPr algn="ctr" fontAlgn="auto" hangingPunct="1"/>
            <a:r>
              <a:rPr lang="ru-RU" sz="3400" dirty="0" smtClean="0"/>
              <a:t> место, сроки проведения конкурсных мероприятий Конкурса.</a:t>
            </a:r>
          </a:p>
          <a:p>
            <a:pPr algn="ctr" fontAlgn="auto" hangingPunct="1">
              <a:buNone/>
            </a:pPr>
            <a:endParaRPr lang="ru-RU" sz="3400" dirty="0" smtClean="0"/>
          </a:p>
          <a:p>
            <a:pPr algn="ctr" fontAlgn="auto" hangingPunct="1">
              <a:buNone/>
            </a:pPr>
            <a:r>
              <a:rPr lang="ru-RU" sz="3400" b="1" dirty="0" smtClean="0"/>
              <a:t>Оператором Конкурса </a:t>
            </a:r>
            <a:r>
              <a:rPr lang="ru-RU" sz="3400" dirty="0" smtClean="0"/>
              <a:t>является государственное автономное учреждение дополнительного профессионального образования Ярославской области «Институт развития образования».</a:t>
            </a:r>
          </a:p>
          <a:p>
            <a:pPr algn="ctr" fontAlgn="auto" hangingPunct="1">
              <a:buNone/>
            </a:pPr>
            <a:r>
              <a:rPr lang="ru-RU" sz="3400" dirty="0" smtClean="0"/>
              <a:t>Оператор обеспечивает:</a:t>
            </a:r>
          </a:p>
          <a:p>
            <a:pPr algn="ctr" fontAlgn="auto" hangingPunct="1"/>
            <a:r>
              <a:rPr lang="ru-RU" sz="3400" dirty="0" smtClean="0"/>
              <a:t>проведение </a:t>
            </a:r>
            <a:r>
              <a:rPr lang="ru-RU" sz="3400" dirty="0" smtClean="0"/>
              <a:t>процедуры открытия и закрытия Конкурса;</a:t>
            </a:r>
          </a:p>
          <a:p>
            <a:pPr algn="ctr" fontAlgn="auto" hangingPunct="1"/>
            <a:r>
              <a:rPr lang="ru-RU" sz="3400" dirty="0" smtClean="0"/>
              <a:t>организацию мероприятий, включая испытания участников Конкурса, и прочее;</a:t>
            </a:r>
          </a:p>
          <a:p>
            <a:pPr algn="ctr" fontAlgn="auto" hangingPunct="1"/>
            <a:r>
              <a:rPr lang="ru-RU" sz="3400" dirty="0" smtClean="0"/>
              <a:t>информационную поддержку, включая размещение информации о проведении Конкурса на сайте департамента образования Ярославской области.</a:t>
            </a:r>
          </a:p>
          <a:p>
            <a:pPr algn="ctr" fontAlgn="auto" hangingPunct="1">
              <a:buNone/>
            </a:pPr>
            <a:r>
              <a:rPr lang="ru-RU" sz="3400" dirty="0" smtClean="0"/>
              <a:t> </a:t>
            </a:r>
          </a:p>
          <a:p>
            <a:pPr fontAlgn="auto" hangingPunct="1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Конкурсе могут принимать участие учителя-дефектологи (учитель-логопед, логопед, </a:t>
            </a:r>
            <a:r>
              <a:rPr lang="ru-RU" dirty="0" smtClean="0"/>
              <a:t>учитель-сурдопедагог</a:t>
            </a:r>
            <a:r>
              <a:rPr lang="ru-RU" dirty="0" smtClean="0"/>
              <a:t>, </a:t>
            </a:r>
            <a:r>
              <a:rPr lang="ru-RU" dirty="0" err="1" smtClean="0"/>
              <a:t>учитель-олигофренопедагог</a:t>
            </a:r>
            <a:r>
              <a:rPr lang="ru-RU" dirty="0" smtClean="0"/>
              <a:t>, </a:t>
            </a:r>
            <a:r>
              <a:rPr lang="ru-RU" dirty="0" smtClean="0"/>
              <a:t>учитель-тифлопедагог</a:t>
            </a:r>
            <a:r>
              <a:rPr lang="ru-RU" dirty="0" smtClean="0"/>
              <a:t>, </a:t>
            </a:r>
            <a:r>
              <a:rPr lang="ru-RU" dirty="0" smtClean="0"/>
              <a:t>дефектолог</a:t>
            </a:r>
            <a:r>
              <a:rPr lang="ru-RU" dirty="0" smtClean="0"/>
              <a:t>) дошкольных образовательных организаций, общеобразовательных организаций, центров психолого-педагогической, социальной и медицинской помощи региона, профессиональных образовательных организаций, общественных организаций, работающих с обучающимися с ОВЗ.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auto" hangingPunct="1">
              <a:buNone/>
            </a:pPr>
            <a:r>
              <a:rPr lang="ru-RU" dirty="0" smtClean="0"/>
              <a:t>    Выдвижение кандидатов на участие в Конкурсе проводится:</a:t>
            </a:r>
          </a:p>
          <a:p>
            <a:pPr fontAlgn="auto" hangingPunct="1"/>
            <a:r>
              <a:rPr lang="ru-RU" dirty="0" smtClean="0"/>
              <a:t>органами местного самоуправления муниципальных образований области, осуществляющими управление в сфере образования, и /или соответствующими органами местной администрации, осуществляющими управление в сфере образования;</a:t>
            </a:r>
          </a:p>
          <a:p>
            <a:pPr fontAlgn="auto" hangingPunct="1"/>
            <a:r>
              <a:rPr lang="ru-RU" dirty="0" smtClean="0"/>
              <a:t>органами самоуправления образовательной организации (советом образовательной организации, попечительским советом, управляющим советом, родительским комитетом и другими);</a:t>
            </a:r>
          </a:p>
          <a:p>
            <a:pPr fontAlgn="auto" hangingPunct="1"/>
            <a:r>
              <a:rPr lang="ru-RU" dirty="0" smtClean="0"/>
              <a:t>педагогическим коллективом образовательной организации.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Конкурсные испытания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2296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Конкурсные материалы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auto" hangingPunct="1"/>
            <a:r>
              <a:rPr lang="ru-RU" sz="2400" dirty="0" smtClean="0"/>
              <a:t>заявка от образовательной организации (муниципального органа управления образованием) на участие в </a:t>
            </a:r>
            <a:r>
              <a:rPr lang="ru-RU" sz="2400" dirty="0" smtClean="0"/>
              <a:t>Конкурсе;</a:t>
            </a:r>
            <a:endParaRPr lang="ru-RU" sz="2400" dirty="0" smtClean="0"/>
          </a:p>
          <a:p>
            <a:pPr lvl="0" fontAlgn="auto" hangingPunct="1"/>
            <a:r>
              <a:rPr lang="ru-RU" sz="2400" dirty="0" smtClean="0"/>
              <a:t>личное заявление кандидата на участие в Конкурсе с согласием кандидата на обработку персональных </a:t>
            </a:r>
            <a:r>
              <a:rPr lang="ru-RU" sz="2400" dirty="0" smtClean="0"/>
              <a:t>данных;</a:t>
            </a:r>
            <a:endParaRPr lang="ru-RU" sz="2400" dirty="0" smtClean="0"/>
          </a:p>
          <a:p>
            <a:pPr lvl="0" fontAlgn="auto" hangingPunct="1"/>
            <a:r>
              <a:rPr lang="ru-RU" sz="2400" dirty="0" smtClean="0"/>
              <a:t>копия паспорта и трудовой книжки участника </a:t>
            </a:r>
            <a:r>
              <a:rPr lang="ru-RU" sz="2400" dirty="0" smtClean="0"/>
              <a:t>Конкурса;</a:t>
            </a:r>
            <a:endParaRPr lang="ru-RU" sz="2400" dirty="0" smtClean="0"/>
          </a:p>
          <a:p>
            <a:pPr lvl="0" fontAlgn="auto" hangingPunct="1"/>
            <a:r>
              <a:rPr lang="ru-RU" sz="2400" dirty="0" smtClean="0"/>
              <a:t>профессиональное </a:t>
            </a:r>
            <a:r>
              <a:rPr lang="ru-RU" sz="2400" dirty="0" err="1" smtClean="0"/>
              <a:t>портфолио</a:t>
            </a:r>
            <a:r>
              <a:rPr lang="ru-RU" sz="2400" dirty="0" smtClean="0"/>
              <a:t> </a:t>
            </a:r>
            <a:r>
              <a:rPr lang="ru-RU" sz="2400" dirty="0" smtClean="0"/>
              <a:t>участника Конкурса;</a:t>
            </a:r>
            <a:endParaRPr lang="ru-RU" sz="2400" dirty="0" smtClean="0"/>
          </a:p>
          <a:p>
            <a:pPr lvl="0" fontAlgn="auto" hangingPunct="1"/>
            <a:r>
              <a:rPr lang="ru-RU" sz="2400" dirty="0" smtClean="0"/>
              <a:t>видеоролик группового/подгруппового занятия/фрагмента урока участника, снятый любыми доступными средствами.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auto" hangingPunct="1"/>
            <a:r>
              <a:rPr lang="ru-RU" dirty="0" smtClean="0"/>
              <a:t>Требования к видеоролику: </a:t>
            </a:r>
          </a:p>
          <a:p>
            <a:pPr fontAlgn="auto" hangingPunct="1"/>
            <a:r>
              <a:rPr lang="ru-RU" dirty="0" smtClean="0"/>
              <a:t>материал должен быть размещен на ресурсе </a:t>
            </a:r>
            <a:r>
              <a:rPr lang="en-US" u="sng" dirty="0" smtClean="0">
                <a:hlinkClick r:id="rId2"/>
              </a:rPr>
              <a:t>www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youtube</a:t>
            </a:r>
            <a:r>
              <a:rPr lang="ru-RU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com</a:t>
            </a:r>
            <a:r>
              <a:rPr lang="ru-RU" dirty="0" smtClean="0"/>
              <a:t> (со звуком);</a:t>
            </a:r>
          </a:p>
          <a:p>
            <a:pPr fontAlgn="auto" hangingPunct="1"/>
            <a:r>
              <a:rPr lang="ru-RU" dirty="0" smtClean="0"/>
              <a:t> формат видео: </a:t>
            </a:r>
            <a:r>
              <a:rPr lang="en-US" dirty="0" smtClean="0"/>
              <a:t>MP 4</a:t>
            </a:r>
            <a:r>
              <a:rPr lang="ru-RU" dirty="0" smtClean="0"/>
              <a:t>;</a:t>
            </a:r>
          </a:p>
          <a:p>
            <a:pPr fontAlgn="auto" hangingPunct="1"/>
            <a:r>
              <a:rPr lang="ru-RU" dirty="0" smtClean="0"/>
              <a:t>минимальное разрешение видеоролика 1280х720 </a:t>
            </a:r>
            <a:r>
              <a:rPr lang="en-US" dirty="0" smtClean="0"/>
              <a:t>HD </a:t>
            </a:r>
            <a:r>
              <a:rPr lang="ru-RU" dirty="0" smtClean="0"/>
              <a:t>16:9;</a:t>
            </a:r>
          </a:p>
          <a:p>
            <a:pPr fontAlgn="auto" hangingPunct="1"/>
            <a:r>
              <a:rPr lang="ru-RU" dirty="0" smtClean="0"/>
              <a:t>продолжительность видеоролика – от 10 до 15 минут;</a:t>
            </a:r>
          </a:p>
          <a:p>
            <a:pPr fontAlgn="auto" hangingPunct="1"/>
            <a:r>
              <a:rPr lang="ru-RU" dirty="0" smtClean="0"/>
              <a:t>-видеоролик должен включать информационную заставку с ФИО, фотографией участника конкурса, полным название организации, которую он представляет, наименованием муниципального района или города Ярославской области;</a:t>
            </a:r>
          </a:p>
          <a:p>
            <a:pPr fontAlgn="auto" hangingPunct="1"/>
            <a:r>
              <a:rPr lang="ru-RU" dirty="0" smtClean="0"/>
              <a:t>использование при съёмке и  монтаже видеоролика специальных программ и инструментов – на усмотрение участника Конкурса;</a:t>
            </a:r>
          </a:p>
          <a:p>
            <a:pPr fontAlgn="auto" hangingPunct="1"/>
            <a:r>
              <a:rPr lang="ru-RU" dirty="0" smtClean="0"/>
              <a:t>содержание видеоролика: цель, задачи занятия и контингент обучающихся (до 2 минут); фрагмент группового/ подгруппового занятия/урока участника Конкурса;</a:t>
            </a:r>
          </a:p>
          <a:p>
            <a:pPr fontAlgn="auto" hangingPunct="1"/>
            <a:r>
              <a:rPr lang="ru-RU" dirty="0" smtClean="0"/>
              <a:t> на Конкурс не принимаются видеоролики, не соответствующие тематике Конкурса, имеющие рекламный характер, а также, оскорбляющие достоинства и чувства других людей.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915</Words>
  <Application>Microsoft Office PowerPoint</Application>
  <PresentationFormat>Экран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Региональный этап Всероссийского конкурса профессионального мастерства «Учитель-дефектолог России»  в 2020 году </vt:lpstr>
      <vt:lpstr>Цели:</vt:lpstr>
      <vt:lpstr>Задачи Конкурса: </vt:lpstr>
      <vt:lpstr>Слайд 4</vt:lpstr>
      <vt:lpstr>Слайд 5</vt:lpstr>
      <vt:lpstr>Слайд 6</vt:lpstr>
      <vt:lpstr>Конкурсные испытания</vt:lpstr>
      <vt:lpstr>Конкурсные материалы</vt:lpstr>
      <vt:lpstr>Слайд 9</vt:lpstr>
      <vt:lpstr>Слайд 10</vt:lpstr>
      <vt:lpstr>Заочный  тур  конкурса</vt:lpstr>
      <vt:lpstr>Очный  тур  конкурса</vt:lpstr>
      <vt:lpstr>Мастер-класс</vt:lpstr>
      <vt:lpstr>Открытое групповое занятие/урок с обучающимися с ОВЗ</vt:lpstr>
      <vt:lpstr>Слайд 15</vt:lpstr>
      <vt:lpstr>Подведение итогов конкурса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 G V</dc:creator>
  <cp:lastModifiedBy>O G V</cp:lastModifiedBy>
  <cp:revision>15</cp:revision>
  <dcterms:created xsi:type="dcterms:W3CDTF">2019-02-10T13:38:00Z</dcterms:created>
  <dcterms:modified xsi:type="dcterms:W3CDTF">2020-02-11T18:16:52Z</dcterms:modified>
</cp:coreProperties>
</file>