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  <p:sldId id="268" r:id="rId9"/>
    <p:sldId id="269" r:id="rId10"/>
    <p:sldId id="270" r:id="rId11"/>
    <p:sldId id="271" r:id="rId12"/>
    <p:sldId id="25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48"/>
    <a:srgbClr val="003A48"/>
    <a:srgbClr val="055E68"/>
    <a:srgbClr val="055EC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34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497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445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8846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630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965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457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827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409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286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419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053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7ED-EB1E-4B4D-BA15-160ABD6DA585}" type="datetimeFigureOut">
              <a:rPr lang="ru-RU" smtClean="0"/>
              <a:pPr/>
              <a:t>22.04.2020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41471-2104-4F44-89AA-8306231FA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3942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6256421" cy="6858000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85" y="3602038"/>
            <a:ext cx="4740442" cy="1655762"/>
          </a:xfrm>
        </p:spPr>
        <p:txBody>
          <a:bodyPr>
            <a:normAutofit fontScale="77500" lnSpcReduction="20000"/>
          </a:bodyPr>
          <a:lstStyle/>
          <a:p>
            <a:pPr algn="r"/>
            <a:endParaRPr lang="ru-RU" dirty="0" smtClean="0">
              <a:solidFill>
                <a:schemeClr val="bg1"/>
              </a:solidFill>
            </a:endParaRPr>
          </a:p>
          <a:p>
            <a:pPr algn="r"/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sz="3300" dirty="0" err="1" smtClean="0">
                <a:solidFill>
                  <a:schemeClr val="bg1"/>
                </a:solidFill>
              </a:rPr>
              <a:t>Разенкова</a:t>
            </a:r>
            <a:r>
              <a:rPr lang="ru-RU" sz="3300" dirty="0" smtClean="0">
                <a:solidFill>
                  <a:schemeClr val="bg1"/>
                </a:solidFill>
              </a:rPr>
              <a:t> Ю.А.</a:t>
            </a:r>
            <a:r>
              <a:rPr lang="ru-RU" dirty="0" smtClean="0">
                <a:solidFill>
                  <a:schemeClr val="bg1"/>
                </a:solidFill>
              </a:rPr>
              <a:t>, д.п.н., зав.лабораторией комплексных исследований в области ранней помощи ФГБНУ «ИКП РАО»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9308" y="553453"/>
            <a:ext cx="5740860" cy="295651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Организация </a:t>
            </a:r>
            <a:r>
              <a:rPr lang="ru-RU" sz="3200" dirty="0" smtClean="0">
                <a:solidFill>
                  <a:schemeClr val="bg1"/>
                </a:solidFill>
              </a:rPr>
              <a:t>и функционирование служб ранней помощи детям с ОВЗ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0491106" y="6072812"/>
            <a:ext cx="1700893" cy="52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Москва</a:t>
            </a:r>
            <a:endParaRPr lang="ru-RU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0491107" y="6441603"/>
            <a:ext cx="1700893" cy="4163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2000" dirty="0" smtClean="0">
                <a:solidFill>
                  <a:schemeClr val="bg1">
                    <a:lumMod val="50000"/>
                  </a:schemeClr>
                </a:solidFill>
              </a:rPr>
              <a:t>23.04.2020</a:t>
            </a:r>
            <a:endParaRPr lang="ru-RU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1142" y="1276977"/>
            <a:ext cx="1785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schemeClr val="bg1"/>
                </a:solidFill>
              </a:rPr>
              <a:t>МИНИСТЕРСТВО ПРОСВЕЩЕНИЯ </a:t>
            </a:r>
            <a:endParaRPr lang="en-US" sz="800" dirty="0" smtClean="0">
              <a:solidFill>
                <a:schemeClr val="bg1"/>
              </a:solidFill>
            </a:endParaRPr>
          </a:p>
          <a:p>
            <a:pPr algn="ctr"/>
            <a:r>
              <a:rPr lang="ru-RU" sz="800" dirty="0" smtClean="0">
                <a:solidFill>
                  <a:schemeClr val="bg1"/>
                </a:solidFill>
              </a:rPr>
              <a:t>РОССИЙСКОЙ ФЕДЕРАЦИИ</a:t>
            </a:r>
            <a:endParaRPr lang="ru-RU" sz="800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6569" y="212765"/>
            <a:ext cx="921390" cy="106207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09290" y="1573383"/>
            <a:ext cx="4767770" cy="3440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69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Двухкомпонентная модель ранней помощи – современная реалия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 smtClean="0"/>
              <a:t>I</a:t>
            </a:r>
            <a:r>
              <a:rPr lang="ru-RU" sz="2000" dirty="0" smtClean="0"/>
              <a:t> компонент – система ранней помощи ребенку с ОВЗ и его семье, представленная на региональном и муниципальном уровнях образования в различных организационных формах: службы ранней помощи, </a:t>
            </a:r>
            <a:r>
              <a:rPr lang="ru-RU" sz="2000" dirty="0" err="1" smtClean="0"/>
              <a:t>лекотеки</a:t>
            </a:r>
            <a:r>
              <a:rPr lang="ru-RU" sz="2000" dirty="0" smtClean="0"/>
              <a:t>, консультативные центры, группы кратковременного пребывания;</a:t>
            </a:r>
          </a:p>
          <a:p>
            <a:pPr>
              <a:defRPr/>
            </a:pPr>
            <a:r>
              <a:rPr lang="en-US" sz="2000" dirty="0" smtClean="0"/>
              <a:t>II </a:t>
            </a:r>
            <a:r>
              <a:rPr lang="ru-RU" sz="2000" dirty="0" smtClean="0"/>
              <a:t>компонент – система дошкольной интеграции ребенка с ОВЗ, подготовка его к школе.</a:t>
            </a:r>
          </a:p>
          <a:p>
            <a:pPr fontAlgn="base">
              <a:buNone/>
            </a:pPr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Трехкомпонентная модель ранней помощи – ближайшая перспектива</a:t>
            </a:r>
            <a:br>
              <a:rPr lang="ru-RU" sz="2800" dirty="0" smtClean="0">
                <a:solidFill>
                  <a:schemeClr val="bg1"/>
                </a:solidFill>
              </a:rPr>
            </a:b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000" dirty="0" smtClean="0"/>
              <a:t>I</a:t>
            </a:r>
            <a:r>
              <a:rPr lang="ru-RU" sz="2000" dirty="0" smtClean="0"/>
              <a:t> компонент – психологическое сопровождение беременности высокого риска рождения детей с пороками развития и генетическими нарушениями; сопровождение женщины и ее семьи в учреждениях родовспоможения;</a:t>
            </a:r>
          </a:p>
          <a:p>
            <a:pPr>
              <a:defRPr/>
            </a:pPr>
            <a:r>
              <a:rPr lang="en-US" sz="2000" dirty="0" smtClean="0"/>
              <a:t>II </a:t>
            </a:r>
            <a:r>
              <a:rPr lang="ru-RU" sz="2000" dirty="0" smtClean="0"/>
              <a:t>компонент - система ранней помощи ребенку с ОВЗ и его семье, представленная на региональном и муниципальном уровнях образования в различных организационных формах: службы ранней помощи, </a:t>
            </a:r>
            <a:r>
              <a:rPr lang="ru-RU" sz="2000" dirty="0" err="1" smtClean="0"/>
              <a:t>лекотеки</a:t>
            </a:r>
            <a:r>
              <a:rPr lang="ru-RU" sz="2000" dirty="0" smtClean="0"/>
              <a:t>, консультативные </a:t>
            </a:r>
            <a:r>
              <a:rPr lang="ru-RU" sz="2000" dirty="0" smtClean="0"/>
              <a:t>центры, </a:t>
            </a:r>
            <a:r>
              <a:rPr lang="ru-RU" sz="2000" dirty="0" smtClean="0"/>
              <a:t>группы кратковременного </a:t>
            </a:r>
            <a:r>
              <a:rPr lang="ru-RU" sz="2000" dirty="0" smtClean="0"/>
              <a:t>пребывания;</a:t>
            </a:r>
            <a:endParaRPr lang="ru-RU" sz="2000" dirty="0" smtClean="0"/>
          </a:p>
          <a:p>
            <a:pPr>
              <a:defRPr/>
            </a:pPr>
            <a:r>
              <a:rPr lang="en-US" sz="2000" dirty="0" smtClean="0"/>
              <a:t>III </a:t>
            </a:r>
            <a:r>
              <a:rPr lang="ru-RU" sz="2000" dirty="0" smtClean="0"/>
              <a:t>компонент – система дошкольной интеграции ребенка с ОВЗ, подготовка его к </a:t>
            </a:r>
            <a:r>
              <a:rPr lang="ru-RU" sz="2000" dirty="0" smtClean="0"/>
              <a:t>школе</a:t>
            </a:r>
            <a:endParaRPr lang="ru-RU" sz="2000" dirty="0" smtClean="0"/>
          </a:p>
          <a:p>
            <a:pPr fontAlgn="base">
              <a:buNone/>
            </a:pPr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4188" y="365125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внимание!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8022" y="2735179"/>
            <a:ext cx="12200021" cy="4122821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4188" y="5617395"/>
            <a:ext cx="10515600" cy="96295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119121, </a:t>
            </a:r>
            <a:r>
              <a:rPr lang="ru-RU" sz="2000" dirty="0" err="1" smtClean="0">
                <a:solidFill>
                  <a:schemeClr val="bg1"/>
                </a:solidFill>
              </a:rPr>
              <a:t>г.Москва</a:t>
            </a:r>
            <a:r>
              <a:rPr lang="ru-RU" sz="2000" dirty="0" smtClean="0">
                <a:solidFill>
                  <a:schemeClr val="bg1"/>
                </a:solidFill>
              </a:rPr>
              <a:t>, ул. Погодинская, д.8, корп.1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+7(499)245-0452</a:t>
            </a: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www.ikp-rao.ru</a:t>
            </a:r>
            <a:endParaRPr lang="ru-RU" sz="2000" dirty="0" smtClean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24885" y="4820049"/>
            <a:ext cx="1534206" cy="421907"/>
          </a:xfrm>
          <a:prstGeom prst="rect">
            <a:avLst/>
          </a:prstGeom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834188" y="1548063"/>
            <a:ext cx="10515600" cy="1613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000" dirty="0" err="1" smtClean="0"/>
              <a:t>Разенкова</a:t>
            </a:r>
            <a:r>
              <a:rPr lang="ru-RU" sz="2000" dirty="0" smtClean="0"/>
              <a:t> Юлия Анатольевна</a:t>
            </a:r>
            <a:r>
              <a:rPr lang="ru-RU" sz="2000" smtClean="0"/>
              <a:t>, </a:t>
            </a:r>
          </a:p>
          <a:p>
            <a:pPr marL="0" indent="0" algn="ctr">
              <a:buNone/>
            </a:pPr>
            <a:r>
              <a:rPr lang="ru-RU" sz="2000" smtClean="0"/>
              <a:t>д.п.н., </a:t>
            </a:r>
            <a:r>
              <a:rPr lang="ru-RU" sz="2000" dirty="0" smtClean="0"/>
              <a:t>зав.лабораторией комплексных исследований в области ранней помощи ФГБНУ «ИКП </a:t>
            </a:r>
            <a:r>
              <a:rPr lang="ru-RU" sz="2000" smtClean="0"/>
              <a:t>РАО» </a:t>
            </a:r>
            <a:endParaRPr lang="ru-RU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157536" y="4171522"/>
            <a:ext cx="1868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schemeClr val="bg1"/>
                </a:solidFill>
              </a:rPr>
              <a:t>МИНИСТЕРСТВО ПРОСВЕЩЕНИЯ РОССИЙСКОЙ ФЕДЕРАЦИИ</a:t>
            </a:r>
            <a:endParaRPr lang="ru-RU" sz="800" dirty="0">
              <a:solidFill>
                <a:schemeClr val="bg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65481" y="3135052"/>
            <a:ext cx="853014" cy="98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9529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Что сделано за </a:t>
            </a:r>
            <a:r>
              <a:rPr lang="ru-RU" sz="3200" b="1" dirty="0" smtClean="0">
                <a:solidFill>
                  <a:schemeClr val="bg1"/>
                </a:solidFill>
              </a:rPr>
              <a:t>последние 20 лет?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sz="2400" dirty="0" smtClean="0"/>
              <a:t>Внедрены ведомственные региональные модели РП в образовании (Самарской области, Республики Марий Эл, Омской области, Красноярском крае, Новосибирской области, Республике Саха (Якутия) – 1999 – 2019 гг. </a:t>
            </a:r>
            <a:r>
              <a:rPr lang="ru-RU" sz="2400" dirty="0" smtClean="0"/>
              <a:t>(проекты </a:t>
            </a:r>
            <a:r>
              <a:rPr lang="ru-RU" sz="2400" dirty="0" smtClean="0"/>
              <a:t>ФГБНУ «ИКП РАО)</a:t>
            </a:r>
          </a:p>
          <a:p>
            <a:pPr lvl="0"/>
            <a:r>
              <a:rPr lang="ru-RU" sz="2400" dirty="0" smtClean="0"/>
              <a:t>Накоплен опыт оказания ранней помощи в отдельных государственных и муниципальных организациях субъектов РФ, в том числе с участием Фонда поддержки детей, находящихся в трудной жизненной ситуации, других благотворительных организаций</a:t>
            </a:r>
          </a:p>
          <a:p>
            <a:pPr lvl="0"/>
            <a:r>
              <a:rPr lang="ru-RU" sz="2400" dirty="0" smtClean="0"/>
              <a:t>Создан начальный уровень ведомственных региональных моделей РП в здравоохранении (Республика Татарстан, Алтайский край и др.) при поддержке и участии Фонда поддержки детей, находящихся в трудной жизненной ситуации</a:t>
            </a:r>
          </a:p>
          <a:p>
            <a:pPr lvl="0"/>
            <a:r>
              <a:rPr lang="ru-RU" sz="2400" dirty="0" smtClean="0"/>
              <a:t>Создан начальный уровень ведомственных региональных моделей РП в системе социальной защиты </a:t>
            </a:r>
            <a:r>
              <a:rPr lang="ru-RU" sz="2400" dirty="0" smtClean="0"/>
              <a:t>регионов </a:t>
            </a:r>
            <a:r>
              <a:rPr lang="ru-RU" sz="2400" dirty="0" smtClean="0"/>
              <a:t>при участии Фонда поддержки детей, находящихся в трудной жизненной ситуации</a:t>
            </a:r>
          </a:p>
          <a:p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Что сделано за последние 20 лет?</a:t>
            </a:r>
            <a:r>
              <a:rPr lang="ru-RU" sz="3200" dirty="0" smtClean="0">
                <a:solidFill>
                  <a:schemeClr val="bg1"/>
                </a:solidFill>
              </a:rPr>
              <a:t/>
            </a:r>
            <a:br>
              <a:rPr lang="ru-RU" sz="3200" dirty="0" smtClean="0">
                <a:solidFill>
                  <a:schemeClr val="bg1"/>
                </a:solidFill>
              </a:rPr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sz="2000" dirty="0" smtClean="0"/>
              <a:t>Накоплен опыт оказания ранней помощи на базе СО НКО, родительских организаций, фондов и др. негосударственных учреждений</a:t>
            </a:r>
          </a:p>
          <a:p>
            <a:pPr lvl="0" algn="just"/>
            <a:r>
              <a:rPr lang="ru-RU" sz="2000" dirty="0" smtClean="0"/>
              <a:t>Накоплен опыт некоммерческими организациями в распространении своей </a:t>
            </a:r>
            <a:r>
              <a:rPr lang="ru-RU" sz="2000" dirty="0" smtClean="0"/>
              <a:t>практики </a:t>
            </a:r>
            <a:r>
              <a:rPr lang="ru-RU" sz="2000" dirty="0" smtClean="0"/>
              <a:t>в другие регионы страны</a:t>
            </a:r>
          </a:p>
          <a:p>
            <a:pPr lvl="0" algn="just"/>
            <a:r>
              <a:rPr lang="ru-RU" sz="2000" dirty="0" smtClean="0"/>
              <a:t>Получены результаты научных исследований в рамках отечественной школы психологии и специальной педагогики</a:t>
            </a:r>
          </a:p>
          <a:p>
            <a:pPr lvl="0" algn="just"/>
            <a:r>
              <a:rPr lang="ru-RU" sz="2000" dirty="0" smtClean="0"/>
              <a:t>Разработано научно-методическое обеспечение системы РП </a:t>
            </a:r>
          </a:p>
          <a:p>
            <a:pPr lvl="0" algn="just"/>
            <a:r>
              <a:rPr lang="ru-RU" sz="2000" dirty="0" smtClean="0"/>
              <a:t>Подготовлены программы переподготовки и повышения квалификации специалистов</a:t>
            </a:r>
          </a:p>
          <a:p>
            <a:pPr lvl="0"/>
            <a:r>
              <a:rPr lang="ru-RU" sz="2000" dirty="0" smtClean="0"/>
              <a:t>Получены результаты внедрения проекта АСИ и ИКП РАО в 15 субъектах РФ на базе образовательных ведомств и инфраструктуры образования (2015-2018 гг.). Проект признан АСИ одним из лучших социально-значимых проектов Агентства.</a:t>
            </a:r>
          </a:p>
          <a:p>
            <a:pPr lvl="0"/>
            <a:r>
              <a:rPr lang="ru-RU" sz="2000" dirty="0" smtClean="0"/>
              <a:t>Получены результаты внедрения системы ранней помощи сразу на базе трех ведомств в рамках Программы  «Доступная среда» (в Свердловской области и Пермском крае). Модели ранней помощи были созданы как инновационные в рамках апробации механизмов реализации Концепции развития ранней помощи в Российской Федерации на период до 2020 года (утверждена распоряжением Правительства Российской Федерации от 31.08 2016 № 1839-р) </a:t>
            </a:r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Как будет развиваться система ранней помощи в образовании?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ru-RU" dirty="0" smtClean="0"/>
              <a:t>Нормативно-правовая основа </a:t>
            </a:r>
            <a:r>
              <a:rPr lang="ru-RU" dirty="0" smtClean="0"/>
              <a:t>развития ранней помощи в </a:t>
            </a:r>
            <a:r>
              <a:rPr lang="ru-RU" dirty="0" smtClean="0"/>
              <a:t>образовании:</a:t>
            </a:r>
          </a:p>
          <a:p>
            <a:pPr indent="0" algn="just">
              <a:buNone/>
            </a:pPr>
            <a:r>
              <a:rPr lang="ru-RU" dirty="0" smtClean="0"/>
              <a:t>Федеральный </a:t>
            </a:r>
            <a:r>
              <a:rPr lang="ru-RU" dirty="0" smtClean="0"/>
              <a:t>закон «Об образовании в Российской Федерации» (от 29.12.2012 N 273-ФЗ), </a:t>
            </a:r>
            <a:endParaRPr lang="ru-RU" dirty="0" smtClean="0"/>
          </a:p>
          <a:p>
            <a:pPr indent="0" algn="just">
              <a:buNone/>
            </a:pPr>
            <a:r>
              <a:rPr lang="ru-RU" dirty="0" smtClean="0"/>
              <a:t>Государственная </a:t>
            </a:r>
            <a:r>
              <a:rPr lang="ru-RU" dirty="0" smtClean="0"/>
              <a:t>Программа Российской Федерации «Развитие образования», </a:t>
            </a:r>
            <a:r>
              <a:rPr lang="ru-RU" dirty="0" smtClean="0"/>
              <a:t>подпрограмма </a:t>
            </a:r>
            <a:r>
              <a:rPr lang="ru-RU" dirty="0" smtClean="0"/>
              <a:t>«Развитие дошкольного и общего образования», ведомственная целевая программа «Развитие современных механизмов и технологий дошкольного и общего образования».</a:t>
            </a:r>
            <a:endParaRPr lang="ru-RU" b="1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Как будет развиваться система ранней помощи в образовании?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lvl="0" indent="0" algn="just">
              <a:buNone/>
            </a:pPr>
            <a:r>
              <a:rPr lang="ru-RU" sz="2400" b="1" dirty="0" smtClean="0"/>
              <a:t>В рамках ведомственной целевой программы и ее мероприятия «Субсидии на реализацию проектов, обеспечивающих создание инфраструктуры центров (служб) помощи родителям дошкольного возраста, в том числе от 0 до 3-х лет, реализующих программы психолого-педагогической, диагностической, консультативной помощи родителям с детьми дошкольного возраста, в том числе от 0 до 3-х лет» </a:t>
            </a:r>
            <a:r>
              <a:rPr lang="ru-RU" sz="2400" b="1" dirty="0" smtClean="0"/>
              <a:t>предполагается </a:t>
            </a:r>
            <a:r>
              <a:rPr lang="ru-RU" sz="2400" b="1" dirty="0" smtClean="0"/>
              <a:t>отобрать перечень инновационных, </a:t>
            </a:r>
            <a:r>
              <a:rPr lang="ru-RU" sz="2400" b="1" dirty="0" err="1" smtClean="0"/>
              <a:t>пилотных</a:t>
            </a:r>
            <a:r>
              <a:rPr lang="ru-RU" sz="2400" b="1" dirty="0" smtClean="0"/>
              <a:t> проектов регионов, муниципалитетов, отдельных образовательных организаций, направленных на поддержку и сопровождение родителей с детьми в возрасте от 0 до 3-х лет</a:t>
            </a:r>
            <a:endParaRPr lang="ru-RU" sz="24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Цель работы службы (отдела) ранней помощи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оказание психолого-педагогической, диагностической и медико-социальной поддержки и сопровождение семьи, воспитывающей проблемного ребенка первых трех - четырех лет жизни, для содействия его оптимального развития и социализации в </a:t>
            </a:r>
            <a:r>
              <a:rPr lang="ru-RU" dirty="0" smtClean="0"/>
              <a:t>обществе</a:t>
            </a:r>
            <a:endParaRPr lang="ru-RU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Базовый круг задач, решаемый службой (отделом) ранней помощи: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2000" dirty="0" smtClean="0"/>
              <a:t>1. Информирование родительских, общественных и профессиональных организаций о работе службы ранней помощи, ее миссии, цели и задачах. Работа с ближайшим социумом по формированию позитивного отношения к ранней помощи и службе ранней помощи, к семьям с проблемными детьми и детьми-инвалидами</a:t>
            </a:r>
          </a:p>
          <a:p>
            <a:pPr algn="just">
              <a:defRPr/>
            </a:pPr>
            <a:r>
              <a:rPr lang="ru-RU" sz="2000" dirty="0" smtClean="0"/>
              <a:t>2. Выстраивание взаимодействия с учреждениями здравоохранения, социальной защиты, образования для обеспечения своевременного выявления детей, нуждающихся в психолого-педагогической и медико-социальной помощи</a:t>
            </a:r>
          </a:p>
          <a:p>
            <a:pPr algn="just">
              <a:defRPr/>
            </a:pPr>
            <a:r>
              <a:rPr lang="ru-RU" sz="2000" dirty="0" smtClean="0"/>
              <a:t>3. Планирование и организация процесса комплексной диагностики функционирования семьи и развития ребенка групп риска и ребенка с выявленными отклонениями в развитии</a:t>
            </a:r>
          </a:p>
          <a:p>
            <a:pPr algn="just">
              <a:defRPr/>
            </a:pPr>
            <a:r>
              <a:rPr lang="ru-RU" sz="2000" dirty="0" smtClean="0"/>
              <a:t>4. Планирование, организация и оказание комплексной помощи ребенку группы риска и ребенку с выявленными отклонениями в развитии</a:t>
            </a:r>
          </a:p>
          <a:p>
            <a:pPr algn="just">
              <a:defRPr/>
            </a:pPr>
            <a:r>
              <a:rPr lang="ru-RU" sz="2000" dirty="0" smtClean="0"/>
              <a:t>5. Планирование и организация процесса оказания информационно-просветительской, консультативно-методической и психологической помощи семье, сопровождение семьи на всем протяжении ее нахождения в </a:t>
            </a:r>
            <a:r>
              <a:rPr lang="ru-RU" sz="2000" dirty="0" smtClean="0"/>
              <a:t>службе</a:t>
            </a:r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Базовый круг задач, решаемый службой (отделом) ранней помощи: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 smtClean="0"/>
              <a:t>6. Планирование и организация психотерапевтической помощи семье</a:t>
            </a:r>
            <a:endParaRPr lang="ru-RU" sz="2000" dirty="0" smtClean="0"/>
          </a:p>
          <a:p>
            <a:pPr>
              <a:defRPr/>
            </a:pPr>
            <a:r>
              <a:rPr lang="ru-RU" sz="2000" dirty="0" smtClean="0"/>
              <a:t>7.Содействие </a:t>
            </a:r>
            <a:r>
              <a:rPr lang="ru-RU" sz="2000" dirty="0" smtClean="0"/>
              <a:t>семье в дальнейшем переходе в систему дошкольного и школьного образования</a:t>
            </a:r>
          </a:p>
          <a:p>
            <a:pPr>
              <a:defRPr/>
            </a:pPr>
            <a:r>
              <a:rPr lang="ru-RU" sz="2000" dirty="0" smtClean="0"/>
              <a:t>8. </a:t>
            </a:r>
            <a:r>
              <a:rPr lang="ru-RU" sz="2000" dirty="0" smtClean="0"/>
              <a:t>Планирование и организация процесса непрерывного профессионального образования специалистов службы (отдела) ранней помощи</a:t>
            </a:r>
          </a:p>
          <a:p>
            <a:pPr>
              <a:defRPr/>
            </a:pPr>
            <a:r>
              <a:rPr lang="ru-RU" sz="2000" dirty="0" smtClean="0"/>
              <a:t>9. </a:t>
            </a:r>
            <a:r>
              <a:rPr lang="ru-RU" sz="2000" dirty="0" smtClean="0"/>
              <a:t>Планирование и организация процесса управления службой (отделом) ранней помощи</a:t>
            </a:r>
          </a:p>
          <a:p>
            <a:pPr algn="just">
              <a:buNone/>
              <a:defRPr/>
            </a:pPr>
            <a:r>
              <a:rPr lang="ru-RU" sz="2000" dirty="0" smtClean="0"/>
              <a:t> </a:t>
            </a:r>
            <a:endParaRPr lang="ru-RU" sz="2000" dirty="0" smtClean="0"/>
          </a:p>
          <a:p>
            <a:pPr algn="just"/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-8022" y="6581292"/>
            <a:ext cx="12200021" cy="286647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-8022" y="0"/>
            <a:ext cx="12200021" cy="1421296"/>
          </a:xfrm>
          <a:prstGeom prst="rect">
            <a:avLst/>
          </a:prstGeom>
          <a:solidFill>
            <a:srgbClr val="055E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9843" y="53312"/>
            <a:ext cx="914068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Возможные формы обслуживания семьи и ребенка в службе (отделе) ранней помощи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843" y="1825625"/>
            <a:ext cx="10515600" cy="4351338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2000" dirty="0" smtClean="0"/>
              <a:t>Система помощи родителям и детям раннего возраста должна сразу выстраиваться как система, обеспечивающая вариативность форм организации этой помощи, чтобы родители могли выбирать удобную им и требуемую ребенку:</a:t>
            </a:r>
          </a:p>
          <a:p>
            <a:pPr lvl="0" fontAlgn="base"/>
            <a:r>
              <a:rPr lang="ru-RU" sz="2000" dirty="0" smtClean="0"/>
              <a:t>семейное воспитание (надомная помощь) с психолого-педагогической помощью специалиста в условиях дома;</a:t>
            </a:r>
          </a:p>
          <a:p>
            <a:pPr lvl="0" fontAlgn="base"/>
            <a:r>
              <a:rPr lang="ru-RU" sz="2000" dirty="0" smtClean="0"/>
              <a:t>семейное воспитание (надомная помощь) с регулярной психолого-педагогической помощью на протяжении первых полутора, двух лет жизни ребенка в условиях ближайшего к дому центра в системе </a:t>
            </a:r>
            <a:r>
              <a:rPr lang="ru-RU" sz="2000" dirty="0" smtClean="0"/>
              <a:t>образования;</a:t>
            </a:r>
            <a:endParaRPr lang="ru-RU" sz="2000" dirty="0" smtClean="0"/>
          </a:p>
          <a:p>
            <a:pPr algn="just"/>
            <a:r>
              <a:rPr lang="ru-RU" sz="2000" dirty="0" smtClean="0"/>
              <a:t>команда специалистов может применять стратегию сочетания различных форм работы: индивидуальной и групповой, очной и дистанционной в зависимости от состояния ребенка, потребностей семьи и возможностей учреждения</a:t>
            </a:r>
            <a:endParaRPr lang="ru-RU" sz="2000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69843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 smtClean="0">
                <a:solidFill>
                  <a:schemeClr val="bg1"/>
                </a:solidFill>
              </a:rPr>
              <a:t>Москва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10001250" y="6570290"/>
            <a:ext cx="1700893" cy="496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F073AA5-65F0-44F5-9F0F-68855B3B7571}" type="datetime1">
              <a:rPr lang="ru-RU" sz="2000" smtClean="0">
                <a:solidFill>
                  <a:schemeClr val="bg1"/>
                </a:solidFill>
              </a:rPr>
              <a:pPr algn="r"/>
              <a:t>22.04.2020</a:t>
            </a:fld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" name="Группа 24"/>
          <p:cNvGrpSpPr/>
          <p:nvPr/>
        </p:nvGrpSpPr>
        <p:grpSpPr>
          <a:xfrm>
            <a:off x="10762335" y="4813"/>
            <a:ext cx="1437686" cy="1394412"/>
            <a:chOff x="10762335" y="4813"/>
            <a:chExt cx="1437686" cy="1394412"/>
          </a:xfrm>
        </p:grpSpPr>
        <p:sp>
          <p:nvSpPr>
            <p:cNvPr id="26" name="TextBox 25"/>
            <p:cNvSpPr txBox="1"/>
            <p:nvPr/>
          </p:nvSpPr>
          <p:spPr>
            <a:xfrm>
              <a:off x="10762335" y="748258"/>
              <a:ext cx="1437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 smtClean="0">
                  <a:solidFill>
                    <a:schemeClr val="bg1"/>
                  </a:solidFill>
                </a:rPr>
                <a:t>МИНИСТЕРСТВО ПРОСВЕЩЕНИЯ РОССИЙСКОЙ ФЕДЕРАЦИИ</a:t>
              </a:r>
              <a:endParaRPr lang="ru-RU" sz="700" dirty="0">
                <a:solidFill>
                  <a:schemeClr val="bg1"/>
                </a:solidFill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877200" y="1067037"/>
              <a:ext cx="1207956" cy="332188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1148258" y="4813"/>
              <a:ext cx="665840" cy="7675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4671002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1079</Words>
  <Application>Microsoft Office PowerPoint</Application>
  <PresentationFormat>Произвольный</PresentationFormat>
  <Paragraphs>90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  Организация и функционирование служб ранней помощи детям с ОВЗ  </vt:lpstr>
      <vt:lpstr>Что сделано за последние 20 лет? </vt:lpstr>
      <vt:lpstr>Что сделано за последние 20 лет? </vt:lpstr>
      <vt:lpstr>Как будет развиваться система ранней помощи в образовании? </vt:lpstr>
      <vt:lpstr>Как будет развиваться система ранней помощи в образовании?</vt:lpstr>
      <vt:lpstr>Цель работы службы (отдела) ранней помощи</vt:lpstr>
      <vt:lpstr>Базовый круг задач, решаемый службой (отделом) ранней помощи:</vt:lpstr>
      <vt:lpstr>Базовый круг задач, решаемый службой (отделом) ранней помощи:</vt:lpstr>
      <vt:lpstr>Возможные формы обслуживания семьи и ребенка в службе (отделе) ранней помощи</vt:lpstr>
      <vt:lpstr>Двухкомпонентная модель ранней помощи – современная реалия</vt:lpstr>
      <vt:lpstr>Трехкомпонентная модель ранней помощи – ближайшая перспектива </vt:lpstr>
      <vt:lpstr>Спасибо за внимание!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Пользователь Windows</dc:creator>
  <cp:lastModifiedBy>Support</cp:lastModifiedBy>
  <cp:revision>68</cp:revision>
  <dcterms:created xsi:type="dcterms:W3CDTF">2019-12-25T11:02:27Z</dcterms:created>
  <dcterms:modified xsi:type="dcterms:W3CDTF">2020-04-22T18:05:56Z</dcterms:modified>
</cp:coreProperties>
</file>