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6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267960" y="4002480"/>
            <a:ext cx="2622240" cy="2091240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160" y="4002480"/>
            <a:ext cx="2622240" cy="209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35880" y="1712880"/>
            <a:ext cx="957600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35880" y="309240"/>
            <a:ext cx="9576000" cy="578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35880" y="1712880"/>
            <a:ext cx="957600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564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6267960" y="4002480"/>
            <a:ext cx="2622240" cy="2091240"/>
          </a:xfrm>
          <a:prstGeom prst="rect">
            <a:avLst/>
          </a:prstGeom>
        </p:spPr>
      </p:pic>
      <p:pic>
        <p:nvPicPr>
          <p:cNvPr id="78" name="Рисунок 77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160" y="4002480"/>
            <a:ext cx="2622240" cy="209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35880" y="1712880"/>
            <a:ext cx="957600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335880" y="309240"/>
            <a:ext cx="9576000" cy="578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564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pic>
        <p:nvPicPr>
          <p:cNvPr id="117" name="Рисунок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6267960" y="4002480"/>
            <a:ext cx="2622240" cy="2091240"/>
          </a:xfrm>
          <a:prstGeom prst="rect">
            <a:avLst/>
          </a:prstGeom>
        </p:spPr>
      </p:pic>
      <p:pic>
        <p:nvPicPr>
          <p:cNvPr id="118" name="Рисунок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160" y="4002480"/>
            <a:ext cx="2622240" cy="209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335880" y="1712880"/>
            <a:ext cx="957600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335880" y="309240"/>
            <a:ext cx="9576000" cy="578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564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60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6267960" y="4002480"/>
            <a:ext cx="2622240" cy="2091240"/>
          </a:xfrm>
          <a:prstGeom prst="rect">
            <a:avLst/>
          </a:prstGeom>
        </p:spPr>
      </p:pic>
      <p:pic>
        <p:nvPicPr>
          <p:cNvPr id="163" name="Рисунок 162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160" y="4002480"/>
            <a:ext cx="2622240" cy="209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35880" y="309240"/>
            <a:ext cx="9576000" cy="5788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358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42680" y="400284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35880" y="212040"/>
            <a:ext cx="9576000" cy="15080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358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42680" y="1712880"/>
            <a:ext cx="467280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35880" y="4002840"/>
            <a:ext cx="9575640" cy="209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36186A8D-4882-417F-ACD4-A1A17F3FBBC2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7056000" cy="64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CLIQUE PARA EDITAR O FORMATO DO TEXTO DO TÍTULO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2095200"/>
            <a:ext cx="88700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7.º Nível da estrutura de tópicos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55200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55200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360" y="653472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AAB45491-BEBB-44D9-A553-A4E2D2808E07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5760" cy="7560000"/>
          </a:xfrm>
          <a:prstGeom prst="rect">
            <a:avLst/>
          </a:prstGeom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640880" y="1768680"/>
            <a:ext cx="7733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1584000" y="6886440"/>
            <a:ext cx="2348280" cy="520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>
                <a:latin typeface="Arial"/>
              </a:rPr>
              <a:t>&lt;дата/время&gt;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3987000" y="6886440"/>
            <a:ext cx="3195000" cy="5209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>
                <a:latin typeface="Arial"/>
              </a:rPr>
              <a:t>&lt;нижний колонтитул&gt;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06010605-1C02-417D-B486-7FF906410CBF}" type="slidenum">
              <a:rPr lang="ru-RU" sz="1400">
                <a:latin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Прямая соединительная линия 6"/>
          <p:cNvPicPr/>
          <p:nvPr/>
        </p:nvPicPr>
        <p:blipFill>
          <a:blip r:embed="rId15"/>
          <a:stretch>
            <a:fillRect/>
          </a:stretch>
        </p:blipFill>
        <p:spPr>
          <a:xfrm>
            <a:off x="564840" y="1149480"/>
            <a:ext cx="9522000" cy="1944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567000" y="1158120"/>
            <a:ext cx="360" cy="360"/>
          </a:xfrm>
          <a:prstGeom prst="rect">
            <a:avLst/>
          </a:prstGeom>
          <a:noFill/>
        </p:spPr>
      </p:sp>
      <p:pic>
        <p:nvPicPr>
          <p:cNvPr id="121" name="Прямая соединительная линия 8"/>
          <p:cNvPicPr/>
          <p:nvPr/>
        </p:nvPicPr>
        <p:blipFill>
          <a:blip r:embed="rId15"/>
          <a:stretch>
            <a:fillRect/>
          </a:stretch>
        </p:blipFill>
        <p:spPr>
          <a:xfrm>
            <a:off x="564840" y="1149480"/>
            <a:ext cx="9522000" cy="19440"/>
          </a:xfrm>
          <a:prstGeom prst="rect">
            <a:avLst/>
          </a:prstGeom>
        </p:spPr>
      </p:pic>
      <p:sp>
        <p:nvSpPr>
          <p:cNvPr id="122" name="CustomShape 2"/>
          <p:cNvSpPr/>
          <p:nvPr/>
        </p:nvSpPr>
        <p:spPr>
          <a:xfrm>
            <a:off x="567000" y="1158120"/>
            <a:ext cx="360" cy="360"/>
          </a:xfrm>
          <a:prstGeom prst="rect">
            <a:avLst/>
          </a:prstGeom>
          <a:noFill/>
        </p:spPr>
      </p:sp>
      <p:pic>
        <p:nvPicPr>
          <p:cNvPr id="123" name="Прямая соединительная линия 11"/>
          <p:cNvPicPr/>
          <p:nvPr/>
        </p:nvPicPr>
        <p:blipFill>
          <a:blip r:embed="rId16"/>
          <a:stretch>
            <a:fillRect/>
          </a:stretch>
        </p:blipFill>
        <p:spPr>
          <a:xfrm>
            <a:off x="564840" y="1161720"/>
            <a:ext cx="9522000" cy="14040"/>
          </a:xfrm>
          <a:prstGeom prst="rect">
            <a:avLst/>
          </a:prstGeom>
        </p:spPr>
      </p:pic>
      <p:sp>
        <p:nvSpPr>
          <p:cNvPr id="124" name="CustomShape 3"/>
          <p:cNvSpPr/>
          <p:nvPr/>
        </p:nvSpPr>
        <p:spPr>
          <a:xfrm>
            <a:off x="567000" y="1165320"/>
            <a:ext cx="360" cy="360"/>
          </a:xfrm>
          <a:prstGeom prst="rect">
            <a:avLst/>
          </a:prstGeom>
          <a:noFill/>
        </p:spPr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35880" y="1712880"/>
            <a:ext cx="9576000" cy="4384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SzPct val="25000"/>
              <a:buFont typeface="Wingdings 2" charset="2"/>
              <a:buChar char="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Wingdings 2" charset="2"/>
              <a:buChar char="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Wingdings 2" charset="2"/>
              <a:buChar char="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Wingdings 2" charset="2"/>
              <a:buChar char="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Wingdings 2" charset="2"/>
              <a:buChar char="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Wingdings 2" charset="2"/>
              <a:buChar char="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Wingdings 2" charset="2"/>
              <a:buChar char="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335880" y="309240"/>
            <a:ext cx="9576000" cy="131328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dt"/>
          </p:nvPr>
        </p:nvSpPr>
        <p:spPr>
          <a:xfrm>
            <a:off x="7139520" y="83880"/>
            <a:ext cx="2772000" cy="318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ftr"/>
          </p:nvPr>
        </p:nvSpPr>
        <p:spPr>
          <a:xfrm>
            <a:off x="3947760" y="83880"/>
            <a:ext cx="3192120" cy="318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9" name="PlaceHolder 8"/>
          <p:cNvSpPr>
            <a:spLocks noGrp="1"/>
          </p:cNvSpPr>
          <p:nvPr>
            <p:ph type="sldNum"/>
          </p:nvPr>
        </p:nvSpPr>
        <p:spPr>
          <a:xfrm>
            <a:off x="9072000" y="7136280"/>
            <a:ext cx="83664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StarSymbol"/>
              <a:buChar char=""/>
            </a:pPr>
            <a:fld id="{47BE19DB-1913-4A61-96ED-9857B74916CA}" type="slidenum">
              <a:rPr lang="ru-RU" sz="1200">
                <a:solidFill>
                  <a:srgbClr val="D38E27"/>
                </a:solidFill>
              </a:rPr>
              <a:pPr algn="r">
                <a:buFont typeface="StarSymbol"/>
                <a:buChar char="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old.russ.ru/" TargetMode="Externa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4000" y="255240"/>
            <a:ext cx="9071640" cy="1354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/>
            <a:r>
              <a:rPr lang="ru-RU" sz="3200" b="1" dirty="0">
                <a:solidFill>
                  <a:srgbClr val="B84700"/>
                </a:solidFill>
              </a:rPr>
              <a:t>Психологические особенности </a:t>
            </a:r>
            <a:endParaRPr lang="ru-RU" sz="3200" b="1" dirty="0" smtClean="0">
              <a:solidFill>
                <a:srgbClr val="B847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B84700"/>
                </a:solidFill>
              </a:rPr>
              <a:t>детей </a:t>
            </a:r>
            <a:r>
              <a:rPr lang="ru-RU" sz="3200" b="1" dirty="0">
                <a:solidFill>
                  <a:srgbClr val="B84700"/>
                </a:solidFill>
              </a:rPr>
              <a:t>раннего возраста
Конева Елена Витальевна</a:t>
            </a:r>
            <a:endParaRPr dirty="0"/>
          </a:p>
        </p:txBody>
      </p:sp>
      <p:sp>
        <p:nvSpPr>
          <p:cNvPr id="16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66" name="Рисунок 165"/>
          <p:cNvPicPr/>
          <p:nvPr/>
        </p:nvPicPr>
        <p:blipFill>
          <a:blip r:embed="rId2"/>
          <a:stretch>
            <a:fillRect/>
          </a:stretch>
        </p:blipFill>
        <p:spPr>
          <a:xfrm>
            <a:off x="2797920" y="1805400"/>
            <a:ext cx="4474080" cy="55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89" name="Рисунок 188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0" y="1008000"/>
            <a:ext cx="7272000" cy="597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91" name="Рисунок 190"/>
          <p:cNvPicPr/>
          <p:nvPr/>
        </p:nvPicPr>
        <p:blipFill>
          <a:blip r:embed="rId2"/>
          <a:stretch>
            <a:fillRect/>
          </a:stretch>
        </p:blipFill>
        <p:spPr>
          <a:xfrm>
            <a:off x="1712520" y="864000"/>
            <a:ext cx="8295480" cy="5485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93" name="Рисунок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2441520" y="976680"/>
            <a:ext cx="6918480" cy="6079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95" name="Рисунок 194"/>
          <p:cNvPicPr/>
          <p:nvPr/>
        </p:nvPicPr>
        <p:blipFill>
          <a:blip r:embed="rId2"/>
          <a:stretch>
            <a:fillRect/>
          </a:stretch>
        </p:blipFill>
        <p:spPr>
          <a:xfrm>
            <a:off x="1640520" y="1728000"/>
            <a:ext cx="829548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97" name="Рисунок 196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000" y="1152000"/>
            <a:ext cx="5472000" cy="583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640880" y="1768680"/>
            <a:ext cx="8079120" cy="54313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sz="2800"/>
              <a:t>Идентификация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Местонахождение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Отсутствие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Принадлежность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Атрибуция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Агент — действие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Действие — местонахождение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Действие — инструмент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2800"/>
              <a:t>Вопрос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dirty="0">
                <a:solidFill>
                  <a:srgbClr val="4700B8"/>
                </a:solidFill>
              </a:rPr>
              <a:t>Что могут сказать дети (Дэн </a:t>
            </a:r>
            <a:r>
              <a:rPr lang="ru-RU" sz="3600" dirty="0" err="1">
                <a:solidFill>
                  <a:srgbClr val="4700B8"/>
                </a:solidFill>
              </a:rPr>
              <a:t>Слобин</a:t>
            </a:r>
            <a:r>
              <a:rPr lang="ru-RU" sz="3600" dirty="0">
                <a:solidFill>
                  <a:srgbClr val="4700B8"/>
                </a:solidFill>
              </a:rPr>
              <a:t>)</a:t>
            </a:r>
            <a:endParaRPr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400" b="1" dirty="0">
                <a:solidFill>
                  <a:srgbClr val="280099"/>
                </a:solidFill>
              </a:rPr>
              <a:t>Виды игр</a:t>
            </a:r>
            <a:endParaRPr sz="4400" dirty="0"/>
          </a:p>
        </p:txBody>
      </p:sp>
      <p:sp>
        <p:nvSpPr>
          <p:cNvPr id="201" name="TextShape 2"/>
          <p:cNvSpPr txBox="1"/>
          <p:nvPr/>
        </p:nvSpPr>
        <p:spPr>
          <a:xfrm>
            <a:off x="1640880" y="1768680"/>
            <a:ext cx="77331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  <a:p>
            <a:pPr>
              <a:buSzPct val="25000"/>
              <a:buFont typeface="StarSymbol"/>
              <a:buChar char=""/>
            </a:pPr>
            <a:r>
              <a:rPr lang="ru-RU" sz="4400" dirty="0"/>
              <a:t>Сенсомоторная игра </a:t>
            </a:r>
            <a:endParaRPr lang="ru-RU" sz="4400" dirty="0" smtClean="0"/>
          </a:p>
          <a:p>
            <a:pPr>
              <a:buSzPct val="25000"/>
              <a:buFont typeface="StarSymbol"/>
              <a:buChar char=""/>
            </a:pPr>
            <a:r>
              <a:rPr lang="ru-RU" sz="4400" dirty="0" smtClean="0"/>
              <a:t>(</a:t>
            </a:r>
            <a:r>
              <a:rPr lang="ru-RU" sz="4400" dirty="0"/>
              <a:t>игра-упражнение) 0-2 </a:t>
            </a:r>
            <a:r>
              <a:rPr lang="ru-RU" sz="4400" dirty="0" smtClean="0"/>
              <a:t>года</a:t>
            </a:r>
          </a:p>
          <a:p>
            <a:pPr>
              <a:buSzPct val="25000"/>
              <a:buFont typeface="StarSymbol"/>
              <a:buChar char=""/>
            </a:pPr>
            <a:endParaRPr dirty="0"/>
          </a:p>
          <a:p>
            <a:pPr>
              <a:buSzPct val="25000"/>
              <a:buFont typeface="StarSymbol"/>
              <a:buChar char=""/>
            </a:pPr>
            <a:r>
              <a:rPr lang="ru-RU" sz="4400" dirty="0"/>
              <a:t>Символическая игра 2-6 </a:t>
            </a:r>
            <a:r>
              <a:rPr lang="ru-RU" sz="4400" dirty="0" smtClean="0"/>
              <a:t>лет</a:t>
            </a:r>
          </a:p>
          <a:p>
            <a:pPr>
              <a:buSzPct val="25000"/>
              <a:buFont typeface="StarSymbol"/>
              <a:buChar char=""/>
            </a:pPr>
            <a:endParaRPr dirty="0"/>
          </a:p>
          <a:p>
            <a:pPr>
              <a:buSzPct val="25000"/>
              <a:buFont typeface="StarSymbol"/>
              <a:buChar char=""/>
            </a:pPr>
            <a:r>
              <a:rPr lang="ru-RU" sz="4400" dirty="0"/>
              <a:t>Игра с правилами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/>
              <a:t>Сенсомоторная игра</a:t>
            </a:r>
            <a:endParaRPr sz="4000" dirty="0"/>
          </a:p>
        </p:txBody>
      </p:sp>
      <p:pic>
        <p:nvPicPr>
          <p:cNvPr id="203" name="Рисунок 202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00" y="1905840"/>
            <a:ext cx="7776000" cy="5294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/>
              <a:t>Символическая игра</a:t>
            </a:r>
            <a:endParaRPr sz="4000" dirty="0"/>
          </a:p>
        </p:txBody>
      </p:sp>
      <p:pic>
        <p:nvPicPr>
          <p:cNvPr id="205" name="Рисунок 204"/>
          <p:cNvPicPr/>
          <p:nvPr/>
        </p:nvPicPr>
        <p:blipFill>
          <a:blip r:embed="rId2"/>
          <a:stretch>
            <a:fillRect/>
          </a:stretch>
        </p:blipFill>
        <p:spPr>
          <a:xfrm>
            <a:off x="2240280" y="1800000"/>
            <a:ext cx="6615720" cy="5431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207" name="Рисунок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000" y="432000"/>
            <a:ext cx="7560000" cy="64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640880" y="172800"/>
            <a:ext cx="7934760" cy="1517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b="1" dirty="0">
                <a:solidFill>
                  <a:srgbClr val="99284C"/>
                </a:solidFill>
              </a:rPr>
              <a:t>Младенческий возраст (0-3 года).
Основная задача — </a:t>
            </a:r>
            <a:endParaRPr lang="ru-RU" sz="3600" b="1" dirty="0" smtClean="0">
              <a:solidFill>
                <a:srgbClr val="99284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9284C"/>
                </a:solidFill>
              </a:rPr>
              <a:t>формирование </a:t>
            </a:r>
            <a:r>
              <a:rPr lang="ru-RU" sz="3600" b="1" dirty="0">
                <a:solidFill>
                  <a:srgbClr val="99284C"/>
                </a:solidFill>
              </a:rPr>
              <a:t>базового доверия</a:t>
            </a:r>
            <a:endParaRPr dirty="0"/>
          </a:p>
        </p:txBody>
      </p:sp>
      <p:pic>
        <p:nvPicPr>
          <p:cNvPr id="168" name="Рисунок 167"/>
          <p:cNvPicPr/>
          <p:nvPr/>
        </p:nvPicPr>
        <p:blipFill>
          <a:blip r:embed="rId2"/>
          <a:stretch>
            <a:fillRect/>
          </a:stretch>
        </p:blipFill>
        <p:spPr>
          <a:xfrm>
            <a:off x="2232000" y="1951200"/>
            <a:ext cx="6576840" cy="438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/>
              <a:t>Игра с правилами</a:t>
            </a:r>
            <a:endParaRPr sz="4000" dirty="0"/>
          </a:p>
        </p:txBody>
      </p:sp>
      <p:pic>
        <p:nvPicPr>
          <p:cNvPr id="209" name="Рисунок 208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00" y="1440000"/>
            <a:ext cx="7344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Заголов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00" y="288720"/>
            <a:ext cx="6996600" cy="1364760"/>
          </a:xfrm>
          <a:prstGeom prst="rect">
            <a:avLst/>
          </a:prstGeom>
        </p:spPr>
      </p:pic>
      <p:sp>
        <p:nvSpPr>
          <p:cNvPr id="211" name="TextShape 1"/>
          <p:cNvSpPr txBox="1"/>
          <p:nvPr/>
        </p:nvSpPr>
        <p:spPr>
          <a:xfrm>
            <a:off x="752400" y="288720"/>
            <a:ext cx="6996600" cy="1365120"/>
          </a:xfrm>
          <a:prstGeom prst="rect">
            <a:avLst/>
          </a:prstGeom>
        </p:spPr>
      </p:sp>
      <p:pic>
        <p:nvPicPr>
          <p:cNvPr id="21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91040" y="1653480"/>
            <a:ext cx="6517080" cy="4599000"/>
          </a:xfrm>
          <a:prstGeom prst="rect">
            <a:avLst/>
          </a:prstGeom>
        </p:spPr>
      </p:pic>
      <p:sp>
        <p:nvSpPr>
          <p:cNvPr id="213" name="TextShape 2"/>
          <p:cNvSpPr txBox="1"/>
          <p:nvPr/>
        </p:nvSpPr>
        <p:spPr>
          <a:xfrm>
            <a:off x="1391040" y="1653480"/>
            <a:ext cx="6517080" cy="4599360"/>
          </a:xfrm>
          <a:prstGeom prst="rect">
            <a:avLst/>
          </a:prstGeom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Заголов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7080" y="134640"/>
            <a:ext cx="8111160" cy="2432160"/>
          </a:xfrm>
          <a:prstGeom prst="rect">
            <a:avLst/>
          </a:prstGeom>
        </p:spPr>
      </p:pic>
      <p:sp>
        <p:nvSpPr>
          <p:cNvPr id="170" name="TextShape 1"/>
          <p:cNvSpPr txBox="1"/>
          <p:nvPr/>
        </p:nvSpPr>
        <p:spPr>
          <a:xfrm>
            <a:off x="577080" y="134640"/>
            <a:ext cx="8111160" cy="2432520"/>
          </a:xfrm>
          <a:prstGeom prst="rect">
            <a:avLst/>
          </a:prstGeom>
        </p:spPr>
      </p:sp>
      <p:pic>
        <p:nvPicPr>
          <p:cNvPr id="17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83800" y="2276640"/>
            <a:ext cx="3079800" cy="3862080"/>
          </a:xfrm>
          <a:prstGeom prst="rect">
            <a:avLst/>
          </a:prstGeom>
        </p:spPr>
      </p:pic>
      <p:sp>
        <p:nvSpPr>
          <p:cNvPr id="172" name="TextShape 2"/>
          <p:cNvSpPr txBox="1"/>
          <p:nvPr/>
        </p:nvSpPr>
        <p:spPr>
          <a:xfrm>
            <a:off x="3583800" y="2276640"/>
            <a:ext cx="3079800" cy="3862440"/>
          </a:xfrm>
          <a:prstGeom prst="rect">
            <a:avLst/>
          </a:prstGeom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 b="1" dirty="0" err="1"/>
              <a:t>Дж.Боулби</a:t>
            </a:r>
            <a:r>
              <a:rPr lang="ru-RU" sz="3200" b="1" dirty="0"/>
              <a:t> (1907 - 1990)</a:t>
            </a:r>
            <a:endParaRPr sz="3200" b="1" dirty="0"/>
          </a:p>
        </p:txBody>
      </p:sp>
      <p:pic>
        <p:nvPicPr>
          <p:cNvPr id="174" name="Рисунок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" y="2088000"/>
            <a:ext cx="5688000" cy="3816000"/>
          </a:xfrm>
          <a:prstGeom prst="rect">
            <a:avLst/>
          </a:prstGeom>
        </p:spPr>
      </p:pic>
      <p:sp>
        <p:nvSpPr>
          <p:cNvPr id="175" name="TextShape 2"/>
          <p:cNvSpPr txBox="1"/>
          <p:nvPr/>
        </p:nvSpPr>
        <p:spPr>
          <a:xfrm>
            <a:off x="6120000" y="1872000"/>
            <a:ext cx="377352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  <a:p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Джон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Droid Sans Fallback"/>
              </a:rPr>
              <a:t>Боулби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 </a:t>
            </a:r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—</a:t>
            </a: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английский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психиатр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и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психоаналитик,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специалист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в области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психологии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развития,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психологии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семьи,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психоанализа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и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психотерапии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, </a:t>
            </a:r>
            <a:endParaRPr lang="ru-RU" sz="2400" dirty="0" smtClean="0">
              <a:solidFill>
                <a:srgbClr val="050505"/>
              </a:solidFill>
              <a:latin typeface="Times New Roman"/>
              <a:ea typeface="Droid Sans Fallback"/>
            </a:endParaRP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основоположник </a:t>
            </a:r>
          </a:p>
          <a:p>
            <a:r>
              <a:rPr lang="ru-RU" sz="2400" dirty="0" smtClean="0">
                <a:solidFill>
                  <a:srgbClr val="050505"/>
                </a:solidFill>
                <a:latin typeface="Times New Roman"/>
                <a:ea typeface="Droid Sans Fallback"/>
              </a:rPr>
              <a:t>теории 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Droid Sans Fallback"/>
              </a:rPr>
              <a:t>привязанности.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728000" y="1212120"/>
            <a:ext cx="8136000" cy="5195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 dirty="0">
                <a:solidFill>
                  <a:srgbClr val="94476B"/>
                </a:solidFill>
              </a:rPr>
              <a:t>Комплекс оживления включает </a:t>
            </a:r>
            <a:endParaRPr lang="ru-RU" sz="3200" b="1" dirty="0" smtClean="0">
              <a:solidFill>
                <a:srgbClr val="94476B"/>
              </a:solidFill>
            </a:endParaRPr>
          </a:p>
          <a:p>
            <a:r>
              <a:rPr lang="ru-RU" sz="3200" b="1" dirty="0" smtClean="0">
                <a:solidFill>
                  <a:srgbClr val="94476B"/>
                </a:solidFill>
              </a:rPr>
              <a:t>четыре </a:t>
            </a:r>
            <a:r>
              <a:rPr lang="ru-RU" sz="3200" b="1" dirty="0">
                <a:solidFill>
                  <a:srgbClr val="94476B"/>
                </a:solidFill>
              </a:rPr>
              <a:t>основных компонента:</a:t>
            </a:r>
            <a:endParaRPr dirty="0"/>
          </a:p>
          <a:p>
            <a:endParaRPr dirty="0"/>
          </a:p>
          <a:p>
            <a:r>
              <a:rPr lang="ru-RU" sz="2400" dirty="0"/>
              <a:t>-замирание и зрительное сосредоточение — </a:t>
            </a:r>
            <a:endParaRPr lang="ru-RU" sz="2400" dirty="0" smtClean="0"/>
          </a:p>
          <a:p>
            <a:r>
              <a:rPr lang="ru-RU" sz="2400" dirty="0" smtClean="0"/>
              <a:t>долгий</a:t>
            </a:r>
            <a:r>
              <a:rPr lang="ru-RU" sz="2400" dirty="0"/>
              <a:t>, пристальный взгляд на взрослого;</a:t>
            </a:r>
            <a:endParaRPr dirty="0"/>
          </a:p>
          <a:p>
            <a:endParaRPr dirty="0"/>
          </a:p>
          <a:p>
            <a:r>
              <a:rPr lang="ru-RU" sz="2400" dirty="0"/>
              <a:t>-улыбку, выражающую радостные эмоции ребенка;</a:t>
            </a:r>
            <a:endParaRPr dirty="0"/>
          </a:p>
          <a:p>
            <a:endParaRPr dirty="0"/>
          </a:p>
          <a:p>
            <a:r>
              <a:rPr lang="ru-RU" sz="2400" dirty="0"/>
              <a:t>-двигательное оживление — движения головы,</a:t>
            </a:r>
            <a:endParaRPr dirty="0"/>
          </a:p>
          <a:p>
            <a:r>
              <a:rPr lang="ru-RU" sz="2400" dirty="0"/>
              <a:t>вскидывание ручек и ножек, </a:t>
            </a:r>
            <a:r>
              <a:rPr lang="ru-RU" sz="2400" dirty="0" err="1"/>
              <a:t>прогибание</a:t>
            </a:r>
            <a:r>
              <a:rPr lang="ru-RU" sz="2400" dirty="0"/>
              <a:t> спинки;</a:t>
            </a:r>
            <a:endParaRPr dirty="0"/>
          </a:p>
          <a:p>
            <a:endParaRPr dirty="0"/>
          </a:p>
          <a:p>
            <a:r>
              <a:rPr lang="ru-RU" sz="2400" dirty="0"/>
              <a:t>-вокализации — вскрики (громкие отрывистые </a:t>
            </a:r>
            <a:endParaRPr lang="ru-RU" sz="2400" dirty="0" smtClean="0"/>
          </a:p>
          <a:p>
            <a:r>
              <a:rPr lang="ru-RU" sz="2400" dirty="0" smtClean="0"/>
              <a:t>гласные </a:t>
            </a:r>
            <a:r>
              <a:rPr lang="ru-RU" sz="2400" dirty="0"/>
              <a:t>звуки), </a:t>
            </a:r>
            <a:r>
              <a:rPr lang="ru-RU" sz="2400" dirty="0" err="1"/>
              <a:t>гуканье</a:t>
            </a:r>
            <a:r>
              <a:rPr lang="ru-RU" sz="2400" dirty="0"/>
              <a:t> (тихие короткие звуки типа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кх</a:t>
            </a:r>
            <a:r>
              <a:rPr lang="ru-RU" sz="2400" dirty="0"/>
              <a:t>», «</a:t>
            </a:r>
            <a:r>
              <a:rPr lang="ru-RU" sz="2400" dirty="0" err="1"/>
              <a:t>гк</a:t>
            </a:r>
            <a:r>
              <a:rPr lang="ru-RU" sz="2400" dirty="0"/>
              <a:t>»), </a:t>
            </a:r>
            <a:r>
              <a:rPr lang="ru-RU" sz="2400" dirty="0" err="1"/>
              <a:t>гуление</a:t>
            </a:r>
            <a:r>
              <a:rPr lang="ru-RU" sz="2400" dirty="0"/>
              <a:t> (протяжные звуки, напоминающие </a:t>
            </a:r>
            <a:endParaRPr lang="ru-RU" sz="2400" dirty="0" smtClean="0"/>
          </a:p>
          <a:p>
            <a:r>
              <a:rPr lang="ru-RU" sz="2400" dirty="0" smtClean="0"/>
              <a:t>пение </a:t>
            </a:r>
            <a:r>
              <a:rPr lang="ru-RU" sz="2400" dirty="0"/>
              <a:t>птиц).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640880" y="-27360"/>
            <a:ext cx="7934760" cy="191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>
                <a:solidFill>
                  <a:srgbClr val="660066"/>
                </a:solidFill>
              </a:rPr>
              <a:t>
</a:t>
            </a:r>
            <a:r>
              <a:rPr lang="ru-RU" sz="4000" dirty="0" smtClean="0">
                <a:solidFill>
                  <a:srgbClr val="660066"/>
                </a:solidFill>
              </a:rPr>
              <a:t>    </a:t>
            </a:r>
            <a:r>
              <a:rPr lang="ru-RU" sz="2800" b="1" dirty="0" smtClean="0">
                <a:solidFill>
                  <a:srgbClr val="660066"/>
                </a:solidFill>
              </a:rPr>
              <a:t>Ранний </a:t>
            </a:r>
            <a:r>
              <a:rPr lang="ru-RU" sz="2800" b="1" dirty="0">
                <a:solidFill>
                  <a:srgbClr val="660066"/>
                </a:solidFill>
              </a:rPr>
              <a:t>возраст </a:t>
            </a:r>
            <a:endParaRPr lang="ru-RU" sz="28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(</a:t>
            </a:r>
            <a:r>
              <a:rPr lang="ru-RU" sz="2800" b="1" dirty="0">
                <a:solidFill>
                  <a:srgbClr val="660066"/>
                </a:solidFill>
              </a:rPr>
              <a:t>раннее или </a:t>
            </a:r>
            <a:r>
              <a:rPr lang="ru-RU" sz="2800" b="1" dirty="0" err="1">
                <a:solidFill>
                  <a:srgbClr val="660066"/>
                </a:solidFill>
              </a:rPr>
              <a:t>преддошкольное</a:t>
            </a:r>
            <a:r>
              <a:rPr lang="ru-RU" sz="2800" b="1" dirty="0">
                <a:solidFill>
                  <a:srgbClr val="660066"/>
                </a:solidFill>
              </a:rPr>
              <a:t> детство) </a:t>
            </a:r>
            <a:endParaRPr lang="ru-RU" sz="28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1-3 </a:t>
            </a:r>
            <a:r>
              <a:rPr lang="ru-RU" sz="2800" b="1" dirty="0">
                <a:solidFill>
                  <a:srgbClr val="660066"/>
                </a:solidFill>
              </a:rPr>
              <a:t>года </a:t>
            </a:r>
            <a:endParaRPr lang="ru-RU" sz="28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Основная </a:t>
            </a:r>
            <a:r>
              <a:rPr lang="ru-RU" sz="2800" b="1" dirty="0">
                <a:solidFill>
                  <a:srgbClr val="660066"/>
                </a:solidFill>
              </a:rPr>
              <a:t>задача — формирование </a:t>
            </a:r>
            <a:r>
              <a:rPr lang="ru-RU" sz="2800" b="1" dirty="0" err="1" smtClean="0">
                <a:solidFill>
                  <a:srgbClr val="660066"/>
                </a:solidFill>
              </a:rPr>
              <a:t>супеэго</a:t>
            </a:r>
            <a:endParaRPr sz="2800" b="1" dirty="0"/>
          </a:p>
        </p:txBody>
      </p:sp>
      <p:pic>
        <p:nvPicPr>
          <p:cNvPr id="178" name="Рисунок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1728000" y="2232000"/>
            <a:ext cx="7848000" cy="446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Calibri Light"/>
                <a:ea typeface="Droid Sans Fallback"/>
              </a:rPr>
              <a:t>Михаил </a:t>
            </a:r>
            <a:r>
              <a:rPr lang="ru-RU" sz="3600" b="1" dirty="0" err="1">
                <a:solidFill>
                  <a:srgbClr val="000000"/>
                </a:solidFill>
                <a:latin typeface="Calibri Light"/>
                <a:ea typeface="Droid Sans Fallback"/>
              </a:rPr>
              <a:t>Кордонский</a:t>
            </a:r>
            <a:r>
              <a:rPr lang="ru-RU" sz="3600" b="1" dirty="0">
                <a:solidFill>
                  <a:srgbClr val="000000"/>
                </a:solidFill>
                <a:latin typeface="Calibri Light"/>
                <a:ea typeface="Droid Sans Fallback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Calibri Light"/>
              <a:ea typeface="Droid Sans Fallback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Calibri Light"/>
                <a:ea typeface="Droid Sans Fallback"/>
              </a:rPr>
              <a:t>«</a:t>
            </a:r>
            <a:r>
              <a:rPr lang="ru-RU" sz="3600" b="1" dirty="0">
                <a:solidFill>
                  <a:srgbClr val="000000"/>
                </a:solidFill>
                <a:latin typeface="Calibri Light"/>
                <a:ea typeface="Droid Sans Fallback"/>
              </a:rPr>
              <a:t>Беспризорная страна»</a:t>
            </a:r>
            <a:r>
              <a:rPr lang="ru-RU" sz="2400" b="1" dirty="0">
                <a:solidFill>
                  <a:srgbClr val="000000"/>
                </a:solidFill>
                <a:latin typeface="Calibri Light"/>
                <a:ea typeface="Droid Sans Fallback"/>
              </a:rPr>
              <a:t> </a:t>
            </a:r>
            <a:r>
              <a:rPr lang="ru-RU" sz="2800" dirty="0">
                <a:solidFill>
                  <a:srgbClr val="050505"/>
                </a:solidFill>
                <a:latin typeface="Times New Roman"/>
                <a:ea typeface="Droid Sans Fallback"/>
                <a:hlinkClick r:id="rId2"/>
              </a:rPr>
              <a:t>http://old.russ.ru</a:t>
            </a:r>
            <a:endParaRPr dirty="0"/>
          </a:p>
        </p:txBody>
      </p:sp>
      <p:sp>
        <p:nvSpPr>
          <p:cNvPr id="180" name="TextShape 2"/>
          <p:cNvSpPr txBox="1"/>
          <p:nvPr/>
        </p:nvSpPr>
        <p:spPr>
          <a:xfrm>
            <a:off x="1640880" y="1768680"/>
            <a:ext cx="377352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TextShape 3"/>
          <p:cNvSpPr txBox="1"/>
          <p:nvPr/>
        </p:nvSpPr>
        <p:spPr>
          <a:xfrm>
            <a:off x="5603400" y="1768680"/>
            <a:ext cx="377352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2" name="Рисунок 181"/>
          <p:cNvPicPr/>
          <p:nvPr/>
        </p:nvPicPr>
        <p:blipFill>
          <a:blip r:embed="rId3"/>
          <a:stretch>
            <a:fillRect/>
          </a:stretch>
        </p:blipFill>
        <p:spPr>
          <a:xfrm>
            <a:off x="1296000" y="1768680"/>
            <a:ext cx="3672000" cy="5040000"/>
          </a:xfrm>
          <a:prstGeom prst="rect">
            <a:avLst/>
          </a:prstGeom>
        </p:spPr>
      </p:pic>
      <p:sp>
        <p:nvSpPr>
          <p:cNvPr id="183" name="TextShape 4"/>
          <p:cNvSpPr txBox="1"/>
          <p:nvPr/>
        </p:nvSpPr>
        <p:spPr>
          <a:xfrm>
            <a:off x="5039640" y="1421166"/>
            <a:ext cx="4536000" cy="5984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1600" dirty="0"/>
              <a:t>Симптомы измененной психики, </a:t>
            </a:r>
            <a:endParaRPr lang="ru-RU" sz="1600" dirty="0" smtClean="0"/>
          </a:p>
          <a:p>
            <a:r>
              <a:rPr lang="ru-RU" sz="1600" dirty="0" smtClean="0"/>
              <a:t>как </a:t>
            </a:r>
            <a:r>
              <a:rPr lang="ru-RU" sz="1600" dirty="0"/>
              <a:t>и многих других аномалий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иногда </a:t>
            </a:r>
            <a:r>
              <a:rPr lang="ru-RU" sz="1600" dirty="0"/>
              <a:t>бывают у каждого здорового </a:t>
            </a:r>
            <a:endParaRPr lang="ru-RU" sz="1600" dirty="0" smtClean="0"/>
          </a:p>
          <a:p>
            <a:r>
              <a:rPr lang="ru-RU" sz="1600" dirty="0" smtClean="0"/>
              <a:t>человека</a:t>
            </a:r>
            <a:r>
              <a:rPr lang="ru-RU" sz="1600" dirty="0"/>
              <a:t>, решающее значение имеет </a:t>
            </a:r>
            <a:endParaRPr lang="ru-RU" sz="1600" dirty="0" smtClean="0"/>
          </a:p>
          <a:p>
            <a:r>
              <a:rPr lang="ru-RU" sz="1600" dirty="0" smtClean="0"/>
              <a:t>частота </a:t>
            </a:r>
            <a:r>
              <a:rPr lang="ru-RU" sz="1600" dirty="0"/>
              <a:t>и глубина их проявления. </a:t>
            </a:r>
            <a:endParaRPr lang="ru-RU" sz="1600" dirty="0" smtClean="0"/>
          </a:p>
          <a:p>
            <a:r>
              <a:rPr lang="ru-RU" sz="1600" dirty="0" smtClean="0"/>
              <a:t>Любой </a:t>
            </a:r>
            <a:r>
              <a:rPr lang="ru-RU" sz="1600" dirty="0"/>
              <a:t>ребенок не всегда делает </a:t>
            </a:r>
            <a:endParaRPr lang="ru-RU" sz="1600" dirty="0" smtClean="0"/>
          </a:p>
          <a:p>
            <a:r>
              <a:rPr lang="ru-RU" sz="1600" dirty="0" smtClean="0"/>
              <a:t>домашние </a:t>
            </a:r>
            <a:r>
              <a:rPr lang="ru-RU" sz="1600" dirty="0"/>
              <a:t>задания, пропускает школу, </a:t>
            </a:r>
            <a:endParaRPr lang="ru-RU" sz="1600" dirty="0" smtClean="0"/>
          </a:p>
          <a:p>
            <a:r>
              <a:rPr lang="ru-RU" sz="1600" dirty="0" smtClean="0"/>
              <a:t>может </a:t>
            </a:r>
            <a:r>
              <a:rPr lang="ru-RU" sz="1600" dirty="0"/>
              <a:t>пойти за хлебом, а по дороге </a:t>
            </a:r>
            <a:endParaRPr lang="ru-RU" sz="1600" dirty="0" smtClean="0"/>
          </a:p>
          <a:p>
            <a:r>
              <a:rPr lang="ru-RU" sz="1600" dirty="0" smtClean="0"/>
              <a:t>заиграться </a:t>
            </a:r>
            <a:r>
              <a:rPr lang="ru-RU" sz="1600" dirty="0"/>
              <a:t>в футбол. … </a:t>
            </a:r>
            <a:endParaRPr lang="ru-RU" sz="1600" dirty="0" smtClean="0"/>
          </a:p>
          <a:p>
            <a:r>
              <a:rPr lang="ru-RU" sz="1600" dirty="0" smtClean="0"/>
              <a:t>у </a:t>
            </a:r>
            <a:r>
              <a:rPr lang="ru-RU" sz="1600" dirty="0"/>
              <a:t>беспризорных детей это </a:t>
            </a:r>
            <a:r>
              <a:rPr lang="ru-RU" sz="1600" dirty="0" smtClean="0"/>
              <a:t>происходит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почти всегда. Да что там в школу, </a:t>
            </a:r>
            <a:endParaRPr lang="ru-RU" sz="1600" dirty="0" smtClean="0"/>
          </a:p>
          <a:p>
            <a:r>
              <a:rPr lang="ru-RU" sz="1600" dirty="0" smtClean="0"/>
              <a:t>они </a:t>
            </a:r>
            <a:r>
              <a:rPr lang="ru-RU" sz="1600" dirty="0"/>
              <a:t>на свидания с девушками </a:t>
            </a:r>
            <a:endParaRPr lang="ru-RU" sz="1600" dirty="0" smtClean="0"/>
          </a:p>
          <a:p>
            <a:r>
              <a:rPr lang="ru-RU" sz="1600" dirty="0" smtClean="0"/>
              <a:t>не </a:t>
            </a:r>
            <a:r>
              <a:rPr lang="ru-RU" sz="1600" dirty="0"/>
              <a:t>приходят! </a:t>
            </a:r>
            <a:endParaRPr lang="ru-RU" sz="1600" dirty="0" smtClean="0"/>
          </a:p>
          <a:p>
            <a:r>
              <a:rPr lang="ru-RU" sz="1600" dirty="0" smtClean="0"/>
              <a:t>Я </a:t>
            </a:r>
            <a:r>
              <a:rPr lang="ru-RU" sz="1600" dirty="0"/>
              <a:t>часто видел этих домашних девушек: </a:t>
            </a:r>
            <a:endParaRPr lang="ru-RU" sz="1600" dirty="0" smtClean="0"/>
          </a:p>
          <a:p>
            <a:r>
              <a:rPr lang="ru-RU" sz="1600" dirty="0" smtClean="0"/>
              <a:t>"</a:t>
            </a:r>
            <a:r>
              <a:rPr lang="ru-RU" sz="1600" dirty="0"/>
              <a:t>А где Славик? Ну как же, мы же с ним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семь договаривались?!" </a:t>
            </a:r>
            <a:endParaRPr lang="ru-RU" sz="1600" dirty="0" smtClean="0"/>
          </a:p>
          <a:p>
            <a:r>
              <a:rPr lang="ru-RU" sz="1600" dirty="0" smtClean="0"/>
              <a:t>Вероятность </a:t>
            </a:r>
            <a:r>
              <a:rPr lang="ru-RU" sz="1600" dirty="0"/>
              <a:t>того, что девушка его </a:t>
            </a:r>
            <a:endParaRPr lang="ru-RU" sz="1600" dirty="0" smtClean="0"/>
          </a:p>
          <a:p>
            <a:r>
              <a:rPr lang="ru-RU" sz="1600" dirty="0" smtClean="0"/>
              <a:t>застанет</a:t>
            </a:r>
            <a:r>
              <a:rPr lang="ru-RU" sz="1600" dirty="0"/>
              <a:t>, ровно 50%. </a:t>
            </a:r>
            <a:endParaRPr dirty="0"/>
          </a:p>
          <a:p>
            <a:r>
              <a:rPr lang="ru-RU" sz="1600" dirty="0"/>
              <a:t>То, что все родители делают иногда,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беспризорными необходимо всегда. </a:t>
            </a:r>
            <a:endParaRPr lang="ru-RU" sz="1600" dirty="0" smtClean="0"/>
          </a:p>
          <a:p>
            <a:r>
              <a:rPr lang="ru-RU" sz="1600" dirty="0" smtClean="0"/>
              <a:t>Домашнему </a:t>
            </a:r>
            <a:r>
              <a:rPr lang="ru-RU" sz="1600" dirty="0"/>
              <a:t>ребенку нужно напомнить, </a:t>
            </a:r>
            <a:endParaRPr lang="ru-RU" sz="1600" dirty="0" smtClean="0"/>
          </a:p>
          <a:p>
            <a:r>
              <a:rPr lang="ru-RU" sz="1600" dirty="0" smtClean="0"/>
              <a:t>иногда </a:t>
            </a:r>
            <a:r>
              <a:rPr lang="ru-RU" sz="1600" dirty="0"/>
              <a:t>проверить задание.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беспризорными - неотлучно сидеть </a:t>
            </a:r>
            <a:endParaRPr lang="ru-RU" sz="1600" dirty="0" smtClean="0"/>
          </a:p>
          <a:p>
            <a:r>
              <a:rPr lang="ru-RU" sz="1600" dirty="0" smtClean="0"/>
              <a:t>рядом </a:t>
            </a:r>
            <a:r>
              <a:rPr lang="ru-RU" sz="1600" dirty="0"/>
              <a:t>все время его выполнения. </a:t>
            </a:r>
            <a:endParaRPr lang="ru-RU" sz="1600" dirty="0" smtClean="0"/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dirty="0">
                <a:solidFill>
                  <a:srgbClr val="7E0021"/>
                </a:solidFill>
              </a:rPr>
              <a:t>Кризис одного года</a:t>
            </a:r>
            <a:endParaRPr sz="2800" dirty="0"/>
          </a:p>
        </p:txBody>
      </p:sp>
      <p:pic>
        <p:nvPicPr>
          <p:cNvPr id="185" name="Рисунок 184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00" y="1728000"/>
            <a:ext cx="7344000" cy="496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640880" y="301320"/>
            <a:ext cx="793476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87" name="Рисунок 186"/>
          <p:cNvPicPr/>
          <p:nvPr/>
        </p:nvPicPr>
        <p:blipFill>
          <a:blip r:embed="rId2"/>
          <a:stretch>
            <a:fillRect/>
          </a:stretch>
        </p:blipFill>
        <p:spPr>
          <a:xfrm>
            <a:off x="2304000" y="576000"/>
            <a:ext cx="6480000" cy="66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315</Words>
  <Application>Microsoft Office PowerPoint</Application>
  <PresentationFormat>Произвольный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Locadm</dc:creator>
  <cp:lastModifiedBy>Locadm</cp:lastModifiedBy>
  <cp:revision>3</cp:revision>
  <dcterms:modified xsi:type="dcterms:W3CDTF">2020-05-26T17:57:57Z</dcterms:modified>
</cp:coreProperties>
</file>