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4" r:id="rId9"/>
    <p:sldId id="267" r:id="rId10"/>
    <p:sldId id="262" r:id="rId11"/>
    <p:sldId id="265" r:id="rId12"/>
    <p:sldId id="269" r:id="rId13"/>
    <p:sldId id="268" r:id="rId14"/>
    <p:sldId id="283" r:id="rId15"/>
    <p:sldId id="284" r:id="rId16"/>
    <p:sldId id="285" r:id="rId17"/>
    <p:sldId id="286" r:id="rId18"/>
    <p:sldId id="287" r:id="rId19"/>
    <p:sldId id="271" r:id="rId20"/>
    <p:sldId id="288" r:id="rId21"/>
    <p:sldId id="263" r:id="rId22"/>
    <p:sldId id="270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37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 обучения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Высокая</c:v>
                </c:pt>
                <c:pt idx="1">
                  <c:v>Средняя</c:v>
                </c:pt>
                <c:pt idx="2">
                  <c:v>Низкая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33</c:v>
                </c:pt>
                <c:pt idx="1">
                  <c:v>50</c:v>
                </c:pt>
                <c:pt idx="2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876-42B1-BA19-894B3945E47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После обучения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Высокая</c:v>
                </c:pt>
                <c:pt idx="1">
                  <c:v>Средняя</c:v>
                </c:pt>
                <c:pt idx="2">
                  <c:v>Низкая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54</c:v>
                </c:pt>
                <c:pt idx="1">
                  <c:v>41</c:v>
                </c:pt>
                <c:pt idx="2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876-42B1-BA19-894B3945E472}"/>
            </c:ext>
          </c:extLst>
        </c:ser>
        <c:dLbls/>
        <c:axId val="123466112"/>
        <c:axId val="123467648"/>
      </c:barChart>
      <c:catAx>
        <c:axId val="123466112"/>
        <c:scaling>
          <c:orientation val="minMax"/>
        </c:scaling>
        <c:axPos val="b"/>
        <c:numFmt formatCode="General" sourceLinked="0"/>
        <c:tickLblPos val="nextTo"/>
        <c:crossAx val="123467648"/>
        <c:crosses val="autoZero"/>
        <c:auto val="1"/>
        <c:lblAlgn val="ctr"/>
        <c:lblOffset val="100"/>
      </c:catAx>
      <c:valAx>
        <c:axId val="123467648"/>
        <c:scaling>
          <c:orientation val="minMax"/>
        </c:scaling>
        <c:axPos val="l"/>
        <c:majorGridlines/>
        <c:numFmt formatCode="General" sourceLinked="1"/>
        <c:tickLblPos val="nextTo"/>
        <c:crossAx val="12346611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419D410-FA2A-439E-9CAD-EF3764DF09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3AF3079-E8D0-422C-86BA-482E3575F5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E6C09AD-3DF6-4726-A0E8-DB15420C8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876E9-C8F3-4B70-AE6B-F6A9085CE54E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241CDB3-25DE-4F7E-B5E3-FB09F7EB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69A3CCC-62CA-434F-901F-8F5CA95EB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F97D-3E15-4D8D-B383-12CC98CDD5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0743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3A3475D-8EE0-4EA7-9898-55EEC79A2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4D5D96B-6EF9-44B6-920E-088313CF57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0792C0F-41AD-4B70-822A-4F6BAD503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876E9-C8F3-4B70-AE6B-F6A9085CE54E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A5C237E-F0A4-45EE-A0A7-DC2C84816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AAFCD2D-FE90-49D6-A9DD-AD342A09D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F97D-3E15-4D8D-B383-12CC98CDD5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3380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42D6CD9B-1DCC-4FBC-898A-0AA044EA6E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DED1A8F-B9AA-48C2-983C-95DEA00F1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F4AD02F-E054-4AB9-B9FE-7066C550F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876E9-C8F3-4B70-AE6B-F6A9085CE54E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AB62EB5-353E-4432-8CBF-BC6B3CA83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D3A666F-8A26-4C14-B47E-C3EBB1316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F97D-3E15-4D8D-B383-12CC98CDD5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2543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328ECD-1EA0-4B7C-8E81-E3EAD8C0B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3DBA978-505E-4E7B-92FB-ECF5CF0BE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3B725B3-ED79-4157-AE7E-59ECB658F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876E9-C8F3-4B70-AE6B-F6A9085CE54E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10BA461-0B23-4BF4-B66D-8903C5305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A983E28-36C3-4CC6-841E-018893718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F97D-3E15-4D8D-B383-12CC98CDD5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758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463BEBA-1C99-4C05-BB8B-A3BB2C756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C5C8E2D-0796-402D-AF26-74B6316259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DCF19EA-4F73-47AE-85C5-FB2B5F6A3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876E9-C8F3-4B70-AE6B-F6A9085CE54E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094287D-1329-41F9-BD9C-5AFA2EEF2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D0A1269-0339-461C-9375-1EC993F54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F97D-3E15-4D8D-B383-12CC98CDD5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223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3BC0543-56C9-43BA-935A-DB50CED37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2EC53D2-72FD-4964-A8CE-0AD11668EA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3755DBF-61A7-4101-BF81-4D5178410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09A5832-6906-44BE-ADE2-BCC35263E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876E9-C8F3-4B70-AE6B-F6A9085CE54E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8183619-4B8A-4434-8A0F-894837EFD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C89F65A-ED40-4D88-95D5-35D83B0CB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F97D-3E15-4D8D-B383-12CC98CDD5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8627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905B06E-878E-42EA-ADDD-8F9BD0939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484F501-F57F-4A30-98AB-96A2D0288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FD70FE3-4DA3-47FF-986F-20B1FA14E2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B2223A12-4859-45C9-B39A-C1AE97DC55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BBC1678-1139-4915-968F-4F8863D31E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B2A87DC7-19F6-4AEA-A7DF-2CC0720CB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876E9-C8F3-4B70-AE6B-F6A9085CE54E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E5BE9A51-EC77-4687-9E04-331389EFA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23746304-ACE8-4901-8E8C-AA87872A9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F97D-3E15-4D8D-B383-12CC98CDD5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2169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D53EDB-003F-47F2-B820-C56714D40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553D4663-DC3E-4D21-92C8-6B137FE06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876E9-C8F3-4B70-AE6B-F6A9085CE54E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A2281013-6628-4B32-A288-87D679C5D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5D0B870-1ACB-4633-B8DA-78D16CB4A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F97D-3E15-4D8D-B383-12CC98CDD5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914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57BF6389-55C1-438D-9A81-1675F137F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876E9-C8F3-4B70-AE6B-F6A9085CE54E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DB902040-158D-49E0-940F-D1E971B01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8394BD5-60FD-4433-82CE-77CFAF679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F97D-3E15-4D8D-B383-12CC98CDD5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4570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849B81F-B343-4A66-BE0D-DD9ED4FCA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74F39BD-BE68-4E33-A9E4-8748B5F92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B8B637C-2897-43F2-8B1C-4F58DA7F29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8023F30-3793-4FBD-BA7A-5AF20650C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876E9-C8F3-4B70-AE6B-F6A9085CE54E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C6FA617-76A7-442C-9441-B041F5861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008BE50-BFC0-4F37-8A53-FB79462B2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F97D-3E15-4D8D-B383-12CC98CDD5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007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6C70F0D-97F4-49AE-84BC-1FEFC65D1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2FB398F4-5DE8-4082-A5FB-986977555E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ABD1A82-C0D2-48EA-B3C5-8C8D26BDF9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68A5829-67FA-4854-9956-26AC4A539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876E9-C8F3-4B70-AE6B-F6A9085CE54E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58C1BE4-3054-4E8D-A5BC-1AAE97976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B534470-1657-4095-9879-58765F9FF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F97D-3E15-4D8D-B383-12CC98CDD5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8733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75ADF01-088F-46B5-B9A9-FDCA0F685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320B360-A59D-4987-B656-285AB3BB9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E958405-5327-4B6E-A309-C60191FCAA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876E9-C8F3-4B70-AE6B-F6A9085CE54E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0AFFA48-3D53-4A3F-A0FD-D8B797E18A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AE14C63-A4A2-4A12-A204-EAE289486E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BF97D-3E15-4D8D-B383-12CC98CDD5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2024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C9FE1C5-762B-40CE-87F7-F533D1FEE1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b="1" dirty="0"/>
              <a:t>ОПЫТ ОРГАНИЗАЦИИ РАННЕЙ ПОМОЩИ В УСЛОВИЯХ </a:t>
            </a:r>
            <a:br>
              <a:rPr lang="ru-RU" sz="4400" b="1" dirty="0"/>
            </a:br>
            <a:r>
              <a:rPr lang="ru-RU" sz="4400" b="1" dirty="0"/>
              <a:t>ГКУЗ ЯО «ОБЛАСТНОЙ СПЕЦИАЛИЗИРОВАННЫЙ ДОМ РЕБЕНКА №1»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9580E42-1267-4C81-BD22-45DE80DF93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i="1" dirty="0"/>
              <a:t>Педагог-психолог ГКУЗ ЯО ОСДР №1</a:t>
            </a:r>
          </a:p>
          <a:p>
            <a:r>
              <a:rPr lang="ru-RU" i="1" dirty="0"/>
              <a:t>Павлова Дарья Сергеевна</a:t>
            </a:r>
          </a:p>
        </p:txBody>
      </p:sp>
    </p:spTree>
    <p:extLst>
      <p:ext uri="{BB962C8B-B14F-4D97-AF65-F5344CB8AC3E}">
        <p14:creationId xmlns:p14="http://schemas.microsoft.com/office/powerpoint/2010/main" xmlns="" val="3107257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05106D77-4196-4A0B-AD8D-65B7A8DB8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ВЕКТОРЫ РАЗВИТИЯ УЧРЕЖДЕНИЯ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097B9B3-0074-458B-92C6-9D87ACF2E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649"/>
            <a:ext cx="10515600" cy="4903226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+mj-lt"/>
              </a:rPr>
              <a:t>Предоставить каждому ребенку, вне зависимости от его возраста и уровня развития, опыт формирования отношений с ограниченным числом постоянных чувствительных взрослых </a:t>
            </a:r>
            <a:r>
              <a:rPr lang="ru-RU" i="1" dirty="0">
                <a:latin typeface="+mj-lt"/>
              </a:rPr>
              <a:t>(структурные изменения и обучение персонала)</a:t>
            </a:r>
            <a:r>
              <a:rPr lang="ru-RU" dirty="0">
                <a:latin typeface="+mj-lt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+mj-lt"/>
              </a:rPr>
              <a:t>Обеспечить уважительную по отношению к потребностям, способностям и скорости каждого ребенка повседневную заботу, приносящую ребенку радость и опыт сотрудничества с близким взрослым (</a:t>
            </a:r>
            <a:r>
              <a:rPr lang="ru-RU" i="1" dirty="0">
                <a:latin typeface="+mj-lt"/>
              </a:rPr>
              <a:t>структурные изменения и обучение персонала)</a:t>
            </a:r>
            <a:r>
              <a:rPr lang="ru-RU" dirty="0">
                <a:latin typeface="+mj-lt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+mj-lt"/>
              </a:rPr>
              <a:t>Создать условия максимальной предсказуемости и безопасности во всех сферах жизнедеятельности ребенка и его профессиональное сопровождение </a:t>
            </a:r>
            <a:r>
              <a:rPr lang="ru-RU" i="1" dirty="0">
                <a:latin typeface="+mj-lt"/>
              </a:rPr>
              <a:t>(обучение персонала)</a:t>
            </a:r>
            <a:r>
              <a:rPr lang="ru-RU" dirty="0">
                <a:latin typeface="+mj-lt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+mj-lt"/>
              </a:rPr>
              <a:t>Включить каждого ребенка в междисциплинарную программу ранней помощи, заботясь о развитии и функционировании ребенка в контексте его социального окружения и среды </a:t>
            </a:r>
            <a:r>
              <a:rPr lang="ru-RU" i="1" dirty="0">
                <a:latin typeface="+mj-lt"/>
              </a:rPr>
              <a:t>(обучение специалистов)</a:t>
            </a:r>
            <a:r>
              <a:rPr lang="ru-RU" dirty="0">
                <a:latin typeface="+mj-lt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04726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C3BB29F-270A-4B63-8AD7-F27AA4D61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СТРУКТУРНЫЕ ИЗМЕНЕНИЯ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FE986D2-B2B6-4BA3-ADE6-D207DA974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108"/>
            <a:ext cx="10515600" cy="5015767"/>
          </a:xfrm>
        </p:spPr>
        <p:txBody>
          <a:bodyPr/>
          <a:lstStyle/>
          <a:p>
            <a:pPr algn="just"/>
            <a:r>
              <a:rPr lang="ru-RU" dirty="0">
                <a:latin typeface="+mj-lt"/>
              </a:rPr>
              <a:t>Сокращено количество детей на группах с 12 – 15 до 5 – 7 человек;</a:t>
            </a:r>
          </a:p>
          <a:p>
            <a:pPr algn="just"/>
            <a:r>
              <a:rPr lang="ru-RU" dirty="0">
                <a:latin typeface="+mj-lt"/>
              </a:rPr>
              <a:t>Сформированы разновозрастные инклюзивные группы, в которых одновременно с </a:t>
            </a:r>
            <a:r>
              <a:rPr lang="ru-RU" dirty="0" err="1">
                <a:latin typeface="+mj-lt"/>
              </a:rPr>
              <a:t>нейротипичными</a:t>
            </a:r>
            <a:r>
              <a:rPr lang="ru-RU" dirty="0">
                <a:latin typeface="+mj-lt"/>
              </a:rPr>
              <a:t> детьми проживают малыши с нарушениями в развитии, а также обеспечено право совместного проживания детей с учетом их родства;</a:t>
            </a:r>
          </a:p>
          <a:p>
            <a:pPr algn="just"/>
            <a:r>
              <a:rPr lang="ru-RU" dirty="0">
                <a:latin typeface="+mj-lt"/>
              </a:rPr>
              <a:t>Обеспечено стабильное социальное окружение детей – за группами закреплены постоянные воспитатели, сокращено количество приходящих «чужих» взрослых, прекращены переводы детей из группы в группу;</a:t>
            </a:r>
          </a:p>
          <a:p>
            <a:pPr algn="just"/>
            <a:r>
              <a:rPr lang="ru-RU" dirty="0">
                <a:latin typeface="+mj-lt"/>
              </a:rPr>
              <a:t>Увеличено время свободного взаимодействия воспитателей с детьми.</a:t>
            </a:r>
          </a:p>
          <a:p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170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B6270F7-AB7D-4660-9AE1-3BCDDE112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ФОРМЫ РАБОТЫ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FC8552E-AF7C-4F16-B6B8-434864E2D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85" y="1477108"/>
            <a:ext cx="10650415" cy="5015767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latin typeface="+mj-lt"/>
              </a:rPr>
              <a:t>Повышение квалификации персонала (в первую очередь, группового) в виде семинаров-практикумов, </a:t>
            </a:r>
            <a:r>
              <a:rPr lang="ru-RU" dirty="0" err="1">
                <a:latin typeface="+mj-lt"/>
              </a:rPr>
              <a:t>супервизий</a:t>
            </a:r>
            <a:r>
              <a:rPr lang="ru-RU" dirty="0">
                <a:latin typeface="+mj-lt"/>
              </a:rPr>
              <a:t> взаимодействия в диаде «взрослый-ребенок»;</a:t>
            </a:r>
          </a:p>
          <a:p>
            <a:r>
              <a:rPr lang="ru-RU" dirty="0">
                <a:latin typeface="+mj-lt"/>
              </a:rPr>
              <a:t>Оценка междисциплинарной командой уровня когнитивного, эмоционального, коммуникативного и двигательного развития детей, диагностика уровня эмоционального благополучия и социальной адаптации детей; комплексная медицинская диагностика развития каждого ребенка;</a:t>
            </a:r>
          </a:p>
          <a:p>
            <a:r>
              <a:rPr lang="ru-RU" dirty="0">
                <a:latin typeface="+mj-lt"/>
              </a:rPr>
              <a:t>На основе комплексной диагностики уровня развития ребенка междисциплинарной командой составляется индивидуальный план развития для каждого ребенка с учетом его реабилитационного потенциала;</a:t>
            </a:r>
          </a:p>
          <a:p>
            <a:r>
              <a:rPr lang="ru-RU" dirty="0">
                <a:latin typeface="+mj-lt"/>
              </a:rPr>
              <a:t>Медицинские и психолого-педагогические реабилитационные мероприятия для каждого ребенка в рамках составленного плана с последующей оценкой эффективности проведенной работы.</a:t>
            </a:r>
          </a:p>
        </p:txBody>
      </p:sp>
    </p:spTree>
    <p:extLst>
      <p:ext uri="{BB962C8B-B14F-4D97-AF65-F5344CB8AC3E}">
        <p14:creationId xmlns:p14="http://schemas.microsoft.com/office/powerpoint/2010/main" xmlns="" val="2734901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C3EA384-3BFF-4371-812B-EF313EA8A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ОБУЧЕНИЕ ПЕРСОНАЛА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1188ADE-49EA-4F1C-8D4D-0E6BD0B10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489" y="1364566"/>
            <a:ext cx="11465169" cy="5303520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latin typeface="+mj-lt"/>
              </a:rPr>
              <a:t>Специалисты и воспитатели учреждения прошли повышение квалификации в Институте раннего вмешательства г. Санкт-Петербурга по программам «Теоретические основы и практические аспекты модернизации Домов ребенка», «Технология организации поддержки детей с нарушением развития воспитателями домов ребенка», «Психическое здоровье и развитие ребенка раннего возраста. Создание семейного окружения в домах ребенка».</a:t>
            </a:r>
          </a:p>
          <a:p>
            <a:r>
              <a:rPr lang="ru-RU" dirty="0">
                <a:latin typeface="+mj-lt"/>
              </a:rPr>
              <a:t>Специалисты дома ребенка регулярно реализуют проекты по повышению профессиональной компетентности персонала с использованием технологии </a:t>
            </a:r>
            <a:r>
              <a:rPr lang="ru-RU" dirty="0" err="1">
                <a:latin typeface="+mj-lt"/>
              </a:rPr>
              <a:t>супервизии</a:t>
            </a:r>
            <a:r>
              <a:rPr lang="ru-RU" dirty="0">
                <a:latin typeface="+mj-lt"/>
              </a:rPr>
              <a:t> во всех режимных моментах: кормление, свободная деятельность детей, </a:t>
            </a:r>
            <a:r>
              <a:rPr lang="ru-RU" dirty="0" err="1">
                <a:latin typeface="+mj-lt"/>
              </a:rPr>
              <a:t>непосредственая</a:t>
            </a:r>
            <a:r>
              <a:rPr lang="ru-RU" dirty="0">
                <a:latin typeface="+mj-lt"/>
              </a:rPr>
              <a:t> образовательная деятельность и т.п.</a:t>
            </a:r>
          </a:p>
          <a:p>
            <a:r>
              <a:rPr lang="ru-RU" dirty="0">
                <a:latin typeface="+mj-lt"/>
              </a:rPr>
              <a:t>Осуществляется обмен опытом со специалистами других домов ребенка, экспертами, представителями международных сообществ по ранней помощи в рамках всероссийских и международных семинаров, конференций, круглых столов.</a:t>
            </a:r>
          </a:p>
        </p:txBody>
      </p:sp>
    </p:spTree>
    <p:extLst>
      <p:ext uri="{BB962C8B-B14F-4D97-AF65-F5344CB8AC3E}">
        <p14:creationId xmlns:p14="http://schemas.microsoft.com/office/powerpoint/2010/main" xmlns="" val="2997496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6639" y="239150"/>
            <a:ext cx="8713970" cy="168812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ОБУЧЕНИЕ ПЕРСОНАЛА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6639" y="1638394"/>
            <a:ext cx="8229600" cy="4641379"/>
          </a:xfrm>
        </p:spPr>
        <p:txBody>
          <a:bodyPr/>
          <a:lstStyle/>
          <a:p>
            <a:r>
              <a:rPr lang="ru-RU" dirty="0" err="1">
                <a:latin typeface="+mj-lt"/>
                <a:cs typeface="Times New Roman" pitchFamily="18" charset="0"/>
              </a:rPr>
              <a:t>Семинары˗практикумы</a:t>
            </a:r>
            <a:r>
              <a:rPr lang="ru-RU" dirty="0">
                <a:latin typeface="+mj-lt"/>
                <a:cs typeface="Times New Roman" pitchFamily="18" charset="0"/>
              </a:rPr>
              <a:t>;</a:t>
            </a:r>
          </a:p>
          <a:p>
            <a:endParaRPr lang="ru-RU" dirty="0">
              <a:latin typeface="+mj-lt"/>
              <a:cs typeface="Times New Roman" pitchFamily="18" charset="0"/>
            </a:endParaRPr>
          </a:p>
          <a:p>
            <a:r>
              <a:rPr lang="ru-RU" dirty="0">
                <a:latin typeface="+mj-lt"/>
                <a:cs typeface="Times New Roman" pitchFamily="18" charset="0"/>
              </a:rPr>
              <a:t>Тренинги;</a:t>
            </a:r>
          </a:p>
          <a:p>
            <a:endParaRPr lang="ru-RU" dirty="0">
              <a:latin typeface="+mj-lt"/>
              <a:cs typeface="Times New Roman" pitchFamily="18" charset="0"/>
            </a:endParaRPr>
          </a:p>
          <a:p>
            <a:r>
              <a:rPr lang="ru-RU" dirty="0" err="1">
                <a:latin typeface="+mj-lt"/>
                <a:cs typeface="Times New Roman" pitchFamily="18" charset="0"/>
              </a:rPr>
              <a:t>Супервизия</a:t>
            </a:r>
            <a:r>
              <a:rPr lang="ru-RU" dirty="0">
                <a:latin typeface="+mj-lt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4911" y="274638"/>
            <a:ext cx="10986867" cy="6250706"/>
          </a:xfrm>
        </p:spPr>
        <p:txBody>
          <a:bodyPr>
            <a:noAutofit/>
          </a:bodyPr>
          <a:lstStyle/>
          <a:p>
            <a:r>
              <a:rPr lang="ru-RU" sz="3200" dirty="0">
                <a:cs typeface="Times New Roman" pitchFamily="18" charset="0"/>
              </a:rPr>
              <a:t>Комплексное использование этих форм обучения сотрудников позволяет максимально эффективно организовать процесс обучения, передачи и обмена профессиональным опытом с минимальным отрывом от производственного процесса; способствует формированию благоприятного психологического климата в коллективе, в т.ч. и конструктивных взаимоотношений с администрацией; развивает профессиональные качества сотрудников.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07963" y="0"/>
            <a:ext cx="9813181" cy="3319975"/>
          </a:xfrm>
        </p:spPr>
        <p:txBody>
          <a:bodyPr>
            <a:noAutofit/>
          </a:bodyPr>
          <a:lstStyle/>
          <a:p>
            <a:r>
              <a:rPr lang="ru-RU" sz="3200" b="1" dirty="0">
                <a:cs typeface="Times New Roman" pitchFamily="18" charset="0"/>
              </a:rPr>
              <a:t>В 2017 – 2018 учебном году нами был реализован проект «Психологические аспекты кормления детей младенческого и раннего возраста. Внедрение в практику приемов эффективного взаимодействия с использованием технологии </a:t>
            </a:r>
            <a:r>
              <a:rPr lang="ru-RU" sz="3200" b="1" dirty="0" err="1">
                <a:cs typeface="Times New Roman" pitchFamily="18" charset="0"/>
              </a:rPr>
              <a:t>супервизии</a:t>
            </a:r>
            <a:r>
              <a:rPr lang="ru-RU" sz="3200" b="1" dirty="0">
                <a:cs typeface="Times New Roman" pitchFamily="18" charset="0"/>
              </a:rPr>
              <a:t>». 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981200" y="3645025"/>
            <a:ext cx="8229600" cy="2481139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+mj-lt"/>
                <a:cs typeface="Times New Roman" pitchFamily="18" charset="0"/>
              </a:rPr>
              <a:t>В рамках проекта </a:t>
            </a:r>
            <a:r>
              <a:rPr lang="ru-RU" dirty="0" err="1">
                <a:latin typeface="+mj-lt"/>
                <a:cs typeface="Times New Roman" pitchFamily="18" charset="0"/>
              </a:rPr>
              <a:t>супервизией</a:t>
            </a:r>
            <a:r>
              <a:rPr lang="ru-RU" dirty="0">
                <a:latin typeface="+mj-lt"/>
                <a:cs typeface="Times New Roman" pitchFamily="18" charset="0"/>
              </a:rPr>
              <a:t> было охвачено 24 педагога и 33 палатные медицинские сестры.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>
                <a:cs typeface="Times New Roman" pitchFamily="18" charset="0"/>
              </a:rPr>
              <a:t>Эффективность взаимодействия с детьми до и после обучения, % </a:t>
            </a:r>
            <a:br>
              <a:rPr lang="ru-RU" sz="4000" b="1" dirty="0">
                <a:cs typeface="Times New Roman" pitchFamily="18" charset="0"/>
              </a:rPr>
            </a:br>
            <a:r>
              <a:rPr lang="ru-RU" sz="4000" b="1" dirty="0">
                <a:cs typeface="Times New Roman" pitchFamily="18" charset="0"/>
              </a:rPr>
              <a:t>(на основании баллов авторской шкалы оценки)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79332847"/>
              </p:ext>
            </p:extLst>
          </p:nvPr>
        </p:nvGraphicFramePr>
        <p:xfrm>
          <a:off x="1981200" y="196691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cs typeface="Times New Roman" pitchFamily="18" charset="0"/>
              </a:rPr>
              <a:t>Положительные изменения в состоянии детей после обучения сотрудников: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+mj-lt"/>
                <a:cs typeface="Times New Roman" pitchFamily="18" charset="0"/>
              </a:rPr>
              <a:t>стал легче проходить процесс адаптации (по данным оценки уровня адаптации Беловой О. Е.);</a:t>
            </a:r>
          </a:p>
          <a:p>
            <a:r>
              <a:rPr lang="ru-RU" dirty="0">
                <a:latin typeface="+mj-lt"/>
                <a:cs typeface="Times New Roman" pitchFamily="18" charset="0"/>
              </a:rPr>
              <a:t>дети стали быстрее осваивать бытовые навыки (по данным шкалы нервно-психического развития Печора, </a:t>
            </a:r>
            <a:r>
              <a:rPr lang="ru-RU" dirty="0" err="1">
                <a:latin typeface="+mj-lt"/>
                <a:cs typeface="Times New Roman" pitchFamily="18" charset="0"/>
              </a:rPr>
              <a:t>Фрухт</a:t>
            </a:r>
            <a:r>
              <a:rPr lang="ru-RU" dirty="0">
                <a:latin typeface="+mj-lt"/>
                <a:cs typeface="Times New Roman" pitchFamily="18" charset="0"/>
              </a:rPr>
              <a:t>);</a:t>
            </a:r>
          </a:p>
          <a:p>
            <a:r>
              <a:rPr lang="ru-RU" dirty="0">
                <a:latin typeface="+mj-lt"/>
                <a:cs typeface="Times New Roman" pitchFamily="18" charset="0"/>
              </a:rPr>
              <a:t>улучшилось эмоциональное состояние (по данным мониторинга эмоционального благополучия </a:t>
            </a:r>
            <a:r>
              <a:rPr lang="ru-RU" dirty="0" err="1">
                <a:latin typeface="+mj-lt"/>
                <a:cs typeface="Times New Roman" pitchFamily="18" charset="0"/>
              </a:rPr>
              <a:t>Лисина</a:t>
            </a:r>
            <a:r>
              <a:rPr lang="ru-RU" dirty="0">
                <a:latin typeface="+mj-lt"/>
                <a:cs typeface="Times New Roman" pitchFamily="18" charset="0"/>
              </a:rPr>
              <a:t> М.И. и др.)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4911" y="1308294"/>
            <a:ext cx="10916529" cy="482521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>
                <a:latin typeface="+mj-lt"/>
                <a:cs typeface="Times New Roman" pitchFamily="18" charset="0"/>
              </a:rPr>
              <a:t>На сегодняшний день </a:t>
            </a:r>
            <a:r>
              <a:rPr lang="ru-RU" dirty="0" err="1">
                <a:latin typeface="+mj-lt"/>
                <a:cs typeface="Times New Roman" pitchFamily="18" charset="0"/>
              </a:rPr>
              <a:t>супервизия</a:t>
            </a:r>
            <a:r>
              <a:rPr lang="ru-RU" dirty="0">
                <a:latin typeface="+mj-lt"/>
                <a:cs typeface="Times New Roman" pitchFamily="18" charset="0"/>
              </a:rPr>
              <a:t> проводится в целях оценки эффективности взаимодействия сотрудников с детьми во время различных режимных моментов (свободная деятельность, НОД, кормление), для поддержания профессиональной компетентности персонала на высоком уровне и профилактики жестокого обращения с детьми.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FF7672B-DAA2-4527-A455-670B3E75B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РАННЯЯ ПОМОЩЬ (</a:t>
            </a:r>
            <a:r>
              <a:rPr lang="en-US" dirty="0"/>
              <a:t>early intervention) – </a:t>
            </a:r>
            <a:r>
              <a:rPr lang="ru-RU" dirty="0"/>
              <a:t>это…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CBF673E-AE29-4EF3-855D-B5D3B2ACE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Комплекс медицинских, социальных и психолого-педагогических услуг на межведомственной основе, направленных на раннее выявление детей с </a:t>
            </a:r>
            <a:r>
              <a:rPr lang="ru-RU" b="1" dirty="0"/>
              <a:t>функциональными нарушениями</a:t>
            </a:r>
            <a:r>
              <a:rPr lang="ru-RU" dirty="0"/>
              <a:t>, содействие их оптимальному развитию, формированию физического и психического здоровья, включения в среду сверстников и интеграцию в общество, сопровождения и поддержки семьи, повышение компетентности родителей (законных представителей).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sz="2400" i="1" dirty="0"/>
              <a:t>Концепция развития ранней помощи в РФ на период до 2020 года.</a:t>
            </a:r>
          </a:p>
        </p:txBody>
      </p:sp>
    </p:spTree>
    <p:extLst>
      <p:ext uri="{BB962C8B-B14F-4D97-AF65-F5344CB8AC3E}">
        <p14:creationId xmlns:p14="http://schemas.microsoft.com/office/powerpoint/2010/main" xmlns="" val="16625130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B6270F7-AB7D-4660-9AE1-3BCDDE112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РАБОТА С ДЕТЬМИ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FC8552E-AF7C-4F16-B6B8-434864E2D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85" y="1477108"/>
            <a:ext cx="10650415" cy="5015767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latin typeface="+mj-lt"/>
              </a:rPr>
              <a:t>Вмешательство специалистов направлено в первую очередь на улучшение взаимоотношений в диаде «ребенок-близкий взрослый» и внутри группы;</a:t>
            </a:r>
          </a:p>
          <a:p>
            <a:r>
              <a:rPr lang="ru-RU" dirty="0">
                <a:latin typeface="+mj-lt"/>
              </a:rPr>
              <a:t>Занятия дефектолога по максимуму выведены из кабинета в группы (подгрупповые и индивидуальные занятия в комфортной среде);</a:t>
            </a:r>
          </a:p>
          <a:p>
            <a:r>
              <a:rPr lang="ru-RU" dirty="0">
                <a:latin typeface="+mj-lt"/>
              </a:rPr>
              <a:t>На подгрупповых занятиях специалистов (музыкальные, физкультурные, социальная адаптация, коммуникативно-игровая терапия) дети объединяются по возрасту и уровню развития;</a:t>
            </a:r>
          </a:p>
          <a:p>
            <a:r>
              <a:rPr lang="ru-RU" dirty="0">
                <a:latin typeface="+mj-lt"/>
              </a:rPr>
              <a:t>Для детей организован целый комплекс медицинских реабилитационных мероприятий (массажи, ЛФК, ФИЗО-процедуры и т.п.).</a:t>
            </a:r>
          </a:p>
          <a:p>
            <a:r>
              <a:rPr lang="ru-RU" dirty="0">
                <a:latin typeface="+mj-lt"/>
              </a:rPr>
              <a:t>Медицинские и психолого-педагогические мероприятия, организованные комплексно, позволяют сделать реабилитационный процесс максимально эффективным.</a:t>
            </a:r>
          </a:p>
        </p:txBody>
      </p:sp>
    </p:spTree>
    <p:extLst>
      <p:ext uri="{BB962C8B-B14F-4D97-AF65-F5344CB8AC3E}">
        <p14:creationId xmlns:p14="http://schemas.microsoft.com/office/powerpoint/2010/main" xmlns="" val="37342202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C7C5706-43F5-4FFE-86AC-46B77CFD5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РЕЗУЛЬТАТЫ НАБЛЮДЕНИЯ ЗА ПОВЕДЕНИЕМ ДЕТЕЙ ПОСЛЕ МОДЕРНИЗАЦИИ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B7E2232-12BD-4B71-BAF3-E623FCEED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1" y="1690688"/>
            <a:ext cx="10931769" cy="4949263"/>
          </a:xfrm>
        </p:spPr>
        <p:txBody>
          <a:bodyPr>
            <a:noAutofit/>
          </a:bodyPr>
          <a:lstStyle/>
          <a:p>
            <a:r>
              <a:rPr lang="ru-RU" sz="2000" dirty="0">
                <a:latin typeface="+mj-lt"/>
              </a:rPr>
              <a:t>меньшее проявление неразборчивого дружелюбия; </a:t>
            </a:r>
          </a:p>
          <a:p>
            <a:pPr marL="0" indent="0">
              <a:buNone/>
            </a:pPr>
            <a:r>
              <a:rPr lang="ru-RU" sz="2000" dirty="0">
                <a:latin typeface="+mj-lt"/>
              </a:rPr>
              <a:t>• тревога при встрече незнакомого человека; </a:t>
            </a:r>
          </a:p>
          <a:p>
            <a:pPr marL="0" indent="0">
              <a:buNone/>
            </a:pPr>
            <a:r>
              <a:rPr lang="ru-RU" sz="2000" dirty="0">
                <a:latin typeface="+mj-lt"/>
              </a:rPr>
              <a:t>• появление социальной ссылки – взгляда на лицо воспитателя, чтобы определить отношение близкого взрослого к новым и/или пугающим ребенка ситуациям; </a:t>
            </a:r>
          </a:p>
          <a:p>
            <a:pPr marL="0" indent="0">
              <a:buNone/>
            </a:pPr>
            <a:r>
              <a:rPr lang="ru-RU" sz="2000" dirty="0">
                <a:latin typeface="+mj-lt"/>
              </a:rPr>
              <a:t>• возвращение к близкому взрослому после контакта с незнакомкой; </a:t>
            </a:r>
          </a:p>
          <a:p>
            <a:pPr marL="0" indent="0">
              <a:buNone/>
            </a:pPr>
            <a:r>
              <a:rPr lang="ru-RU" sz="2000" dirty="0">
                <a:latin typeface="+mj-lt"/>
              </a:rPr>
              <a:t>• меньшее проявление стремления выбежать за пределы группы; </a:t>
            </a:r>
          </a:p>
          <a:p>
            <a:pPr marL="0" indent="0">
              <a:buNone/>
            </a:pPr>
            <a:r>
              <a:rPr lang="ru-RU" sz="2000" dirty="0">
                <a:latin typeface="+mj-lt"/>
              </a:rPr>
              <a:t>• желание быть ближе к воспитателю во время прогулок; </a:t>
            </a:r>
          </a:p>
          <a:p>
            <a:pPr marL="0" indent="0">
              <a:buNone/>
            </a:pPr>
            <a:r>
              <a:rPr lang="ru-RU" sz="2000" dirty="0">
                <a:latin typeface="+mj-lt"/>
              </a:rPr>
              <a:t>• улучшение коммуникативных навыков и игры; </a:t>
            </a:r>
          </a:p>
          <a:p>
            <a:pPr marL="0" indent="0">
              <a:buNone/>
            </a:pPr>
            <a:r>
              <a:rPr lang="ru-RU" sz="2000" dirty="0">
                <a:latin typeface="+mj-lt"/>
              </a:rPr>
              <a:t>• проявления направленности на формирование отношений с постоянными близкими взрослыми: вербальные обращения, приближение, поиск тактильного контакта, обращение за утешением, радость при встрече и др.; </a:t>
            </a:r>
          </a:p>
          <a:p>
            <a:pPr marL="0" indent="0">
              <a:buNone/>
            </a:pPr>
            <a:r>
              <a:rPr lang="ru-RU" sz="2000" dirty="0">
                <a:latin typeface="+mj-lt"/>
              </a:rPr>
              <a:t>• дети с нарушениями развития в условиях постоянного окружения и общения с детьми разного возраста и уровня развития наиболее полно проявляют свои способности к подражанию и социальному взаимодействию. </a:t>
            </a:r>
          </a:p>
        </p:txBody>
      </p:sp>
    </p:spTree>
    <p:extLst>
      <p:ext uri="{BB962C8B-B14F-4D97-AF65-F5344CB8AC3E}">
        <p14:creationId xmlns:p14="http://schemas.microsoft.com/office/powerpoint/2010/main" xmlns="" val="3361435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4B6BC46-D6D7-498D-85CF-4B080066D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689" y="2461211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xmlns="" val="267848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0815DC-F9E8-4E6C-AA69-0DD4365FE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ЦЕЛЬ РАННЕЙ ПОМОЩИ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4ABDE2D-8DE3-4D99-B7DB-4136A118B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Предотвращение или минимизация отставания в областях когнитивного, эмоционального, коммуникативного и двигательного развития маленьких детей из групп риска. При этом очень важно понимать, что ранняя помощь имеет профилактическую направленность.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en-US" sz="2400" i="1" dirty="0"/>
              <a:t>Blackman J</a:t>
            </a:r>
            <a:r>
              <a:rPr lang="ru-RU" sz="2400" i="1" dirty="0"/>
              <a:t>., 2003</a:t>
            </a:r>
          </a:p>
        </p:txBody>
      </p:sp>
    </p:spTree>
    <p:extLst>
      <p:ext uri="{BB962C8B-B14F-4D97-AF65-F5344CB8AC3E}">
        <p14:creationId xmlns:p14="http://schemas.microsoft.com/office/powerpoint/2010/main" xmlns="" val="3333538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2C6464B-34C0-4FB6-8D76-178922633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ОСНОВНОЙ ПРИНЦИП РАННЕЙ ПОМОЩИ – </a:t>
            </a:r>
            <a:br>
              <a:rPr lang="ru-RU" dirty="0"/>
            </a:br>
            <a:r>
              <a:rPr lang="ru-RU" dirty="0"/>
              <a:t>СЕМЕЙНО-ЦЕНТРИРОВАННОСТЬ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1228717-CB04-41FD-8B57-1762414B2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Это означает, что работа междисциплинарной команды специалистов строится вокруг диады «ребенок – близкий взрослый», как правило, в привычной для ребенка развивающей среде. Это обеспечивает признание и реализацию первостепенной потребности детей младенческого и раннего возраста в формировании отношений безопасной привязанности с постоянным чувствительным и отзывчивым взрослым.</a:t>
            </a:r>
          </a:p>
        </p:txBody>
      </p:sp>
    </p:spTree>
    <p:extLst>
      <p:ext uri="{BB962C8B-B14F-4D97-AF65-F5344CB8AC3E}">
        <p14:creationId xmlns:p14="http://schemas.microsoft.com/office/powerpoint/2010/main" xmlns="" val="325376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BEED70-70D7-41E6-9006-E3E08BA4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РЕСУРСЫ ДОМА РЕБЕНКА ДЛЯ ОСУЩЕСТВЛЕНИЯ РАННЕЙ ПОМОЩИ ДЕТЯМ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949EC31-CE86-45E3-A056-C49E5676B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/>
              <a:t>Наличие высококвалифицированных специалистов медицинского, социального и психолого-педагогического профиля, специализирующихся на работе с детьми раннего возраста;</a:t>
            </a:r>
          </a:p>
          <a:p>
            <a:r>
              <a:rPr lang="ru-RU" dirty="0"/>
              <a:t>Наличие возможности создания стабильной развивающей среды, соответствующей потребностям каждого ребенка в соответствии с его потенциалом;</a:t>
            </a:r>
          </a:p>
          <a:p>
            <a:r>
              <a:rPr lang="ru-RU" dirty="0"/>
              <a:t>Возможность обучения персонала эффективным методам </a:t>
            </a:r>
            <a:r>
              <a:rPr lang="ru-RU" dirty="0" err="1"/>
              <a:t>абилитации</a:t>
            </a:r>
            <a:r>
              <a:rPr lang="ru-RU" dirty="0"/>
              <a:t> и реабилитации детей раннего возраста.</a:t>
            </a:r>
          </a:p>
          <a:p>
            <a:r>
              <a:rPr lang="ru-RU" dirty="0"/>
              <a:t>Возможность профессионального  консультирования (</a:t>
            </a:r>
            <a:r>
              <a:rPr lang="ru-RU" dirty="0" err="1"/>
              <a:t>супервизии</a:t>
            </a:r>
            <a:r>
              <a:rPr lang="ru-RU" dirty="0"/>
              <a:t>) родителей (или лиц, их замещающих).</a:t>
            </a:r>
          </a:p>
        </p:txBody>
      </p:sp>
    </p:spTree>
    <p:extLst>
      <p:ext uri="{BB962C8B-B14F-4D97-AF65-F5344CB8AC3E}">
        <p14:creationId xmlns:p14="http://schemas.microsoft.com/office/powerpoint/2010/main" xmlns="" val="49330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5259983A-0764-4760-93CD-156FE6151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080" y="225019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/>
              <a:t>Постановление Правительства РФ от 24 мая 2014 года №481 «О деятельности организаций для детей-сирот и детей, оставшихся без попечения родителей, и об устройстве в них детей, оставшихся без попечения родителей»</a:t>
            </a:r>
          </a:p>
        </p:txBody>
      </p:sp>
    </p:spTree>
    <p:extLst>
      <p:ext uri="{BB962C8B-B14F-4D97-AF65-F5344CB8AC3E}">
        <p14:creationId xmlns:p14="http://schemas.microsoft.com/office/powerpoint/2010/main" xmlns="" val="1844072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70A0A1-3A6E-4A96-B3D7-B15BA188D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286" y="305655"/>
            <a:ext cx="11493305" cy="6246690"/>
          </a:xfrm>
        </p:spPr>
        <p:txBody>
          <a:bodyPr>
            <a:noAutofit/>
          </a:bodyPr>
          <a:lstStyle/>
          <a:p>
            <a:pPr algn="just"/>
            <a:r>
              <a:rPr lang="ru-RU" sz="3000" dirty="0"/>
              <a:t>Неадекватность социального окружения в виде частой смены ухаживающего взрослого или нарушения его социального поведения ведет к формированию негативного социально-эмоционального опыта у ребенка и рассматривается в качестве фактора риска нарушения его психического здоровья (</a:t>
            </a:r>
            <a:r>
              <a:rPr lang="ru-RU" sz="3000" dirty="0" err="1"/>
              <a:t>Osofsky</a:t>
            </a:r>
            <a:r>
              <a:rPr lang="ru-RU" sz="3000" dirty="0"/>
              <a:t>, </a:t>
            </a:r>
            <a:r>
              <a:rPr lang="ru-RU" sz="3000" dirty="0" err="1"/>
              <a:t>Eberhart-Wrigght</a:t>
            </a:r>
            <a:r>
              <a:rPr lang="ru-RU" sz="3000" dirty="0"/>
              <a:t>, </a:t>
            </a:r>
            <a:r>
              <a:rPr lang="ru-RU" sz="3000" dirty="0" err="1"/>
              <a:t>Ware</a:t>
            </a:r>
            <a:r>
              <a:rPr lang="ru-RU" sz="3000" dirty="0"/>
              <a:t> &amp; </a:t>
            </a:r>
            <a:r>
              <a:rPr lang="ru-RU" sz="3000" dirty="0" err="1"/>
              <a:t>Hann</a:t>
            </a:r>
            <a:r>
              <a:rPr lang="ru-RU" sz="3000" dirty="0"/>
              <a:t>, 1992; </a:t>
            </a:r>
            <a:r>
              <a:rPr lang="ru-RU" sz="3000" dirty="0" err="1"/>
              <a:t>Crittenden</a:t>
            </a:r>
            <a:r>
              <a:rPr lang="ru-RU" sz="3000" dirty="0"/>
              <a:t>, 1995; </a:t>
            </a:r>
            <a:r>
              <a:rPr lang="ru-RU" sz="3000" dirty="0" err="1"/>
              <a:t>Fonagyб</a:t>
            </a:r>
            <a:r>
              <a:rPr lang="ru-RU" sz="3000" dirty="0"/>
              <a:t> 1997).</a:t>
            </a:r>
            <a:br>
              <a:rPr lang="ru-RU" sz="3000" dirty="0"/>
            </a:br>
            <a:r>
              <a:rPr lang="ru-RU" sz="3000" dirty="0"/>
              <a:t> </a:t>
            </a:r>
            <a:br>
              <a:rPr lang="ru-RU" sz="3000" dirty="0"/>
            </a:br>
            <a:r>
              <a:rPr lang="ru-RU" sz="3000" dirty="0"/>
              <a:t>Таким образом, литературные данные подчеркивают, что социально-эмоциональное развитие детей невозможно вне постоянного непрерывающегося общения с чувствительным, отзывчивым и эмоционально доступным близким человеком и свидетельствуют о необходимости коренного преобразования социального окружения детей в домах ребенка так, чтобы его количественные и качественные характеристики отвечали потребностям развития ребенка (</a:t>
            </a:r>
            <a:r>
              <a:rPr lang="ru-RU" sz="3000" dirty="0" err="1"/>
              <a:t>Мухамедрахимов</a:t>
            </a:r>
            <a:r>
              <a:rPr lang="ru-RU" sz="3000" dirty="0"/>
              <a:t>, Пальмов, Никифорова, </a:t>
            </a:r>
            <a:r>
              <a:rPr lang="ru-RU" sz="3000" dirty="0" err="1"/>
              <a:t>Грок</a:t>
            </a:r>
            <a:r>
              <a:rPr lang="ru-RU" sz="3000" dirty="0"/>
              <a:t>, </a:t>
            </a:r>
            <a:r>
              <a:rPr lang="ru-RU" sz="3000" dirty="0" err="1"/>
              <a:t>МакКол</a:t>
            </a:r>
            <a:r>
              <a:rPr lang="ru-RU" sz="3000" dirty="0"/>
              <a:t>, 2003).</a:t>
            </a:r>
          </a:p>
        </p:txBody>
      </p:sp>
    </p:spTree>
    <p:extLst>
      <p:ext uri="{BB962C8B-B14F-4D97-AF65-F5344CB8AC3E}">
        <p14:creationId xmlns:p14="http://schemas.microsoft.com/office/powerpoint/2010/main" xmlns="" val="2046829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AA51CD-AD3F-40AB-A01B-995CD652C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51692"/>
            <a:ext cx="10515600" cy="7315200"/>
          </a:xfrm>
        </p:spPr>
        <p:txBody>
          <a:bodyPr>
            <a:noAutofit/>
          </a:bodyPr>
          <a:lstStyle/>
          <a:p>
            <a:r>
              <a:rPr lang="ru-RU" sz="3600" b="1" dirty="0"/>
              <a:t>Модель изменения условий жизни детей в домах ребенка РФ  «Как дома»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Авторский коллектив: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Пальмов О. И., </a:t>
            </a:r>
            <a:r>
              <a:rPr lang="ru-RU" sz="2400" dirty="0" err="1"/>
              <a:t>к.пс.н</a:t>
            </a:r>
            <a:r>
              <a:rPr lang="ru-RU" sz="2400" dirty="0"/>
              <a:t>., доцент факультета </a:t>
            </a:r>
            <a:br>
              <a:rPr lang="ru-RU" sz="2400" dirty="0"/>
            </a:br>
            <a:r>
              <a:rPr lang="ru-RU" sz="2400" dirty="0"/>
              <a:t>психологии Санкт-Петербургского </a:t>
            </a:r>
            <a:br>
              <a:rPr lang="ru-RU" sz="2400" dirty="0"/>
            </a:br>
            <a:r>
              <a:rPr lang="ru-RU" sz="2400" dirty="0"/>
              <a:t>государственного университета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 err="1"/>
              <a:t>Мухамедрахимов</a:t>
            </a:r>
            <a:r>
              <a:rPr lang="ru-RU" sz="2400" b="1" dirty="0"/>
              <a:t> Р. Ж.</a:t>
            </a:r>
            <a:r>
              <a:rPr lang="ru-RU" sz="2400" dirty="0"/>
              <a:t>, </a:t>
            </a:r>
            <a:r>
              <a:rPr lang="ru-RU" sz="2400" dirty="0" err="1"/>
              <a:t>д.пс.н.,профессор</a:t>
            </a:r>
            <a:r>
              <a:rPr lang="ru-RU" sz="2400" dirty="0"/>
              <a:t>, </a:t>
            </a:r>
            <a:br>
              <a:rPr lang="ru-RU" sz="2400" dirty="0"/>
            </a:br>
            <a:r>
              <a:rPr lang="ru-RU" sz="2400" dirty="0"/>
              <a:t>зав. кафедрой социальной адаптации и </a:t>
            </a:r>
            <a:br>
              <a:rPr lang="ru-RU" sz="2400" dirty="0"/>
            </a:br>
            <a:r>
              <a:rPr lang="ru-RU" sz="2400" dirty="0"/>
              <a:t>психологической коррекции личности </a:t>
            </a:r>
            <a:br>
              <a:rPr lang="ru-RU" sz="2400" dirty="0"/>
            </a:br>
            <a:r>
              <a:rPr lang="ru-RU" sz="2400" dirty="0"/>
              <a:t>факультета психологии Санкт-Петербургского </a:t>
            </a:r>
            <a:br>
              <a:rPr lang="ru-RU" sz="2400" dirty="0"/>
            </a:br>
            <a:r>
              <a:rPr lang="ru-RU" sz="2400" dirty="0"/>
              <a:t>государственного университета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Никифорова Н.В.</a:t>
            </a:r>
            <a:r>
              <a:rPr lang="ru-RU" sz="2400" dirty="0"/>
              <a:t>, главный врач дома ребенка №13 </a:t>
            </a:r>
            <a:br>
              <a:rPr lang="ru-RU" sz="2400" dirty="0"/>
            </a:br>
            <a:r>
              <a:rPr lang="ru-RU" sz="2400" dirty="0"/>
              <a:t>Адмиралтейского района Санкт-Петербурга</a:t>
            </a:r>
          </a:p>
        </p:txBody>
      </p:sp>
    </p:spTree>
    <p:extLst>
      <p:ext uri="{BB962C8B-B14F-4D97-AF65-F5344CB8AC3E}">
        <p14:creationId xmlns:p14="http://schemas.microsoft.com/office/powerpoint/2010/main" xmlns="" val="84348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10EB6679-D72E-4A2A-A17D-E8982C5E1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379E503-0FA1-4DC4-AF15-54F1A165B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57" y="253218"/>
            <a:ext cx="11408898" cy="638673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000" dirty="0">
                <a:latin typeface="+mj-lt"/>
              </a:rPr>
              <a:t>В пятилетнем совместном российско-американском исследовательском проекте «Влияние изменения социального окружения на раннее развитие детей в домах ребенка» (грант #5R01HD39017-03 Национального Института Детского Здоровья и Человеческого Развития (</a:t>
            </a:r>
            <a:r>
              <a:rPr lang="ru-RU" sz="3000" dirty="0" err="1">
                <a:latin typeface="+mj-lt"/>
              </a:rPr>
              <a:t>National</a:t>
            </a:r>
            <a:r>
              <a:rPr lang="ru-RU" sz="3000" dirty="0">
                <a:latin typeface="+mj-lt"/>
              </a:rPr>
              <a:t> </a:t>
            </a:r>
            <a:r>
              <a:rPr lang="ru-RU" sz="3000" dirty="0" err="1">
                <a:latin typeface="+mj-lt"/>
              </a:rPr>
              <a:t>Institute</a:t>
            </a:r>
            <a:r>
              <a:rPr lang="ru-RU" sz="3000" dirty="0">
                <a:latin typeface="+mj-lt"/>
              </a:rPr>
              <a:t> </a:t>
            </a:r>
            <a:r>
              <a:rPr lang="ru-RU" sz="3000" dirty="0" err="1">
                <a:latin typeface="+mj-lt"/>
              </a:rPr>
              <a:t>of</a:t>
            </a:r>
            <a:r>
              <a:rPr lang="ru-RU" sz="3000" dirty="0">
                <a:latin typeface="+mj-lt"/>
              </a:rPr>
              <a:t> </a:t>
            </a:r>
            <a:r>
              <a:rPr lang="ru-RU" sz="3000" dirty="0" err="1">
                <a:latin typeface="+mj-lt"/>
              </a:rPr>
              <a:t>Child</a:t>
            </a:r>
            <a:r>
              <a:rPr lang="ru-RU" sz="3000" dirty="0">
                <a:latin typeface="+mj-lt"/>
              </a:rPr>
              <a:t> </a:t>
            </a:r>
            <a:r>
              <a:rPr lang="ru-RU" sz="3000" dirty="0" err="1">
                <a:latin typeface="+mj-lt"/>
              </a:rPr>
              <a:t>Health</a:t>
            </a:r>
            <a:r>
              <a:rPr lang="ru-RU" sz="3000" dirty="0">
                <a:latin typeface="+mj-lt"/>
              </a:rPr>
              <a:t> </a:t>
            </a:r>
            <a:r>
              <a:rPr lang="ru-RU" sz="3000" dirty="0" err="1">
                <a:latin typeface="+mj-lt"/>
              </a:rPr>
              <a:t>and</a:t>
            </a:r>
            <a:r>
              <a:rPr lang="ru-RU" sz="3000" dirty="0">
                <a:latin typeface="+mj-lt"/>
              </a:rPr>
              <a:t> </a:t>
            </a:r>
            <a:r>
              <a:rPr lang="ru-RU" sz="3000" dirty="0" err="1">
                <a:latin typeface="+mj-lt"/>
              </a:rPr>
              <a:t>Human</a:t>
            </a:r>
            <a:r>
              <a:rPr lang="ru-RU" sz="3000" dirty="0">
                <a:latin typeface="+mj-lt"/>
              </a:rPr>
              <a:t> </a:t>
            </a:r>
            <a:r>
              <a:rPr lang="ru-RU" sz="3000" dirty="0" err="1">
                <a:latin typeface="+mj-lt"/>
              </a:rPr>
              <a:t>Development</a:t>
            </a:r>
            <a:r>
              <a:rPr lang="ru-RU" sz="3000" dirty="0">
                <a:latin typeface="+mj-lt"/>
              </a:rPr>
              <a:t>) 2000–2005 г. г.) в качестве двух основных компонентов вмешательства были выбраны: </a:t>
            </a:r>
          </a:p>
          <a:p>
            <a:pPr marL="0" indent="0" algn="just">
              <a:buNone/>
            </a:pPr>
            <a:r>
              <a:rPr lang="ru-RU" sz="3000" dirty="0">
                <a:latin typeface="+mj-lt"/>
              </a:rPr>
              <a:t>1) </a:t>
            </a:r>
            <a:r>
              <a:rPr lang="ru-RU" sz="3000" b="1" dirty="0">
                <a:latin typeface="+mj-lt"/>
              </a:rPr>
              <a:t>обучение персонала</a:t>
            </a:r>
            <a:r>
              <a:rPr lang="ru-RU" sz="3000" dirty="0">
                <a:latin typeface="+mj-lt"/>
              </a:rPr>
              <a:t> в области развития детей от рождения до трех лет и раннего вмешательства – для увеличения социальной отзывчивости; </a:t>
            </a:r>
          </a:p>
          <a:p>
            <a:pPr marL="0" indent="0" algn="just">
              <a:buNone/>
            </a:pPr>
            <a:r>
              <a:rPr lang="ru-RU" sz="3000" dirty="0">
                <a:latin typeface="+mj-lt"/>
              </a:rPr>
              <a:t>2) </a:t>
            </a:r>
            <a:r>
              <a:rPr lang="ru-RU" sz="3000" b="1" dirty="0">
                <a:latin typeface="+mj-lt"/>
              </a:rPr>
              <a:t>структурные изменения</a:t>
            </a:r>
            <a:r>
              <a:rPr lang="ru-RU" sz="3000" dirty="0">
                <a:latin typeface="+mj-lt"/>
              </a:rPr>
              <a:t> (изменение организации жизни детей и работы персонала ) – для стабилизации социального окружения. Главной целью программы вмешательства было создание условий для развития теплого, социально отзывчивого взаимодействия и отношений привязанности между взрослыми и детьми. </a:t>
            </a:r>
          </a:p>
        </p:txBody>
      </p:sp>
    </p:spTree>
    <p:extLst>
      <p:ext uri="{BB962C8B-B14F-4D97-AF65-F5344CB8AC3E}">
        <p14:creationId xmlns:p14="http://schemas.microsoft.com/office/powerpoint/2010/main" xmlns="" val="36266001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1315</Words>
  <Application>Microsoft Office PowerPoint</Application>
  <PresentationFormat>Произвольный</PresentationFormat>
  <Paragraphs>76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ОПЫТ ОРГАНИЗАЦИИ РАННЕЙ ПОМОЩИ В УСЛОВИЯХ  ГКУЗ ЯО «ОБЛАСТНОЙ СПЕЦИАЛИЗИРОВАННЫЙ ДОМ РЕБЕНКА №1»</vt:lpstr>
      <vt:lpstr>РАННЯЯ ПОМОЩЬ (early intervention) – это…</vt:lpstr>
      <vt:lpstr>ЦЕЛЬ РАННЕЙ ПОМОЩИ</vt:lpstr>
      <vt:lpstr>ОСНОВНОЙ ПРИНЦИП РАННЕЙ ПОМОЩИ –  СЕМЕЙНО-ЦЕНТРИРОВАННОСТЬ</vt:lpstr>
      <vt:lpstr>РЕСУРСЫ ДОМА РЕБЕНКА ДЛЯ ОСУЩЕСТВЛЕНИЯ РАННЕЙ ПОМОЩИ ДЕТЯМ</vt:lpstr>
      <vt:lpstr>Постановление Правительства РФ от 24 мая 2014 года №481 «О деятельности организаций для детей-сирот и детей, оставшихся без попечения родителей, и об устройстве в них детей, оставшихся без попечения родителей»</vt:lpstr>
      <vt:lpstr>Неадекватность социального окружения в виде частой смены ухаживающего взрослого или нарушения его социального поведения ведет к формированию негативного социально-эмоционального опыта у ребенка и рассматривается в качестве фактора риска нарушения его психического здоровья (Osofsky, Eberhart-Wrigght, Ware &amp; Hann, 1992; Crittenden, 1995; Fonagyб 1997).   Таким образом, литературные данные подчеркивают, что социально-эмоциональное развитие детей невозможно вне постоянного непрерывающегося общения с чувствительным, отзывчивым и эмоционально доступным близким человеком и свидетельствуют о необходимости коренного преобразования социального окружения детей в домах ребенка так, чтобы его количественные и качественные характеристики отвечали потребностям развития ребенка (Мухамедрахимов, Пальмов, Никифорова, Грок, МакКол, 2003).</vt:lpstr>
      <vt:lpstr>Модель изменения условий жизни детей в домах ребенка РФ  «Как дома»  Авторский коллектив:  Пальмов О. И., к.пс.н., доцент факультета  психологии Санкт-Петербургского  государственного университета  Мухамедрахимов Р. Ж., д.пс.н.,профессор,  зав. кафедрой социальной адаптации и  психологической коррекции личности  факультета психологии Санкт-Петербургского  государственного университета  Никифорова Н.В., главный врач дома ребенка №13  Адмиралтейского района Санкт-Петербурга</vt:lpstr>
      <vt:lpstr>Слайд 9</vt:lpstr>
      <vt:lpstr>ВЕКТОРЫ РАЗВИТИЯ УЧРЕЖДЕНИЯ</vt:lpstr>
      <vt:lpstr>СТРУКТУРНЫЕ ИЗМЕНЕНИЯ</vt:lpstr>
      <vt:lpstr>ФОРМЫ РАБОТЫ</vt:lpstr>
      <vt:lpstr>ОБУЧЕНИЕ ПЕРСОНАЛА</vt:lpstr>
      <vt:lpstr>ОБУЧЕНИЕ ПЕРСОНАЛА</vt:lpstr>
      <vt:lpstr>Комплексное использование этих форм обучения сотрудников позволяет максимально эффективно организовать процесс обучения, передачи и обмена профессиональным опытом с минимальным отрывом от производственного процесса; способствует формированию благоприятного психологического климата в коллективе, в т.ч. и конструктивных взаимоотношений с администрацией; развивает профессиональные качества сотрудников.</vt:lpstr>
      <vt:lpstr>В 2017 – 2018 учебном году нами был реализован проект «Психологические аспекты кормления детей младенческого и раннего возраста. Внедрение в практику приемов эффективного взаимодействия с использованием технологии супервизии». </vt:lpstr>
      <vt:lpstr>Эффективность взаимодействия с детьми до и после обучения, %  (на основании баллов авторской шкалы оценки)</vt:lpstr>
      <vt:lpstr>Положительные изменения в состоянии детей после обучения сотрудников:</vt:lpstr>
      <vt:lpstr>Слайд 19</vt:lpstr>
      <vt:lpstr>РАБОТА С ДЕТЬМИ</vt:lpstr>
      <vt:lpstr>РЕЗУЛЬТАТЫ НАБЛЮДЕНИЯ ЗА ПОВЕДЕНИЕМ ДЕТЕЙ ПОСЛЕ МОДЕРНИЗАЦИИ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ОПЫТ ОРГАНИЗАЦИИ РАННЕЙ ПОМОЩИ В УСЛОВИЯХ  ГКУЗ ЯО «ОБЛАСТНОЙ СПЕЦИАЛИЗИРОВАННЫЙ ДОМ РЕБЕНКА №1»</dc:title>
  <dc:creator>dapa3005@gmail.com</dc:creator>
  <cp:lastModifiedBy>Locadm</cp:lastModifiedBy>
  <cp:revision>16</cp:revision>
  <dcterms:created xsi:type="dcterms:W3CDTF">2019-11-27T07:28:55Z</dcterms:created>
  <dcterms:modified xsi:type="dcterms:W3CDTF">2020-05-27T12:37:02Z</dcterms:modified>
</cp:coreProperties>
</file>