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59" r:id="rId4"/>
    <p:sldId id="258" r:id="rId5"/>
    <p:sldId id="260" r:id="rId6"/>
    <p:sldId id="288" r:id="rId7"/>
    <p:sldId id="261" r:id="rId8"/>
    <p:sldId id="289" r:id="rId9"/>
    <p:sldId id="274" r:id="rId10"/>
    <p:sldId id="295" r:id="rId11"/>
    <p:sldId id="296" r:id="rId12"/>
    <p:sldId id="297" r:id="rId13"/>
    <p:sldId id="298" r:id="rId14"/>
    <p:sldId id="299" r:id="rId15"/>
    <p:sldId id="300" r:id="rId16"/>
    <p:sldId id="308" r:id="rId17"/>
    <p:sldId id="309" r:id="rId18"/>
    <p:sldId id="310" r:id="rId19"/>
    <p:sldId id="272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F8FB16C-4754-4DEA-BF7A-8452E1FBDF5C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CB8E598-06CB-4E35-A0E1-1AD7E388D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/>
          <a:lstStyle/>
          <a:p>
            <a:r>
              <a:rPr lang="ru-RU" sz="2800" dirty="0" err="1" smtClean="0"/>
              <a:t>ОсоБЕННОСТИ</a:t>
            </a:r>
            <a:r>
              <a:rPr lang="ru-RU" sz="2800" dirty="0" smtClean="0"/>
              <a:t> ОРГАНИЗАЦИИ И ПРОВЕДЕНИЯ ГРУППОВОЙ </a:t>
            </a:r>
            <a:br>
              <a:rPr lang="ru-RU" sz="2800" dirty="0" smtClean="0"/>
            </a:br>
            <a:r>
              <a:rPr lang="ru-RU" sz="2800" dirty="0" smtClean="0"/>
              <a:t>КОРРЕКЦИОННО-РАЗВИВАЮЩЕЙ ПОМОЩИ В </a:t>
            </a:r>
            <a:r>
              <a:rPr lang="ru-RU" sz="2800" dirty="0" err="1" smtClean="0"/>
              <a:t>гоу</a:t>
            </a:r>
            <a:r>
              <a:rPr lang="ru-RU" sz="2800" dirty="0" smtClean="0"/>
              <a:t> </a:t>
            </a:r>
            <a:r>
              <a:rPr lang="ru-RU" sz="2800" dirty="0" err="1" smtClean="0"/>
              <a:t>яо</a:t>
            </a:r>
            <a:r>
              <a:rPr lang="ru-RU" sz="2800" dirty="0" smtClean="0"/>
              <a:t> Центр помощи детям.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071942"/>
            <a:ext cx="6500858" cy="1571636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Педагог-психолог Игнатова Ольга Юрьевна</a:t>
            </a:r>
          </a:p>
          <a:p>
            <a:r>
              <a:rPr lang="ru-RU" dirty="0" smtClean="0"/>
              <a:t>Учитель-дефектолог </a:t>
            </a:r>
            <a:r>
              <a:rPr lang="ru-RU" dirty="0" err="1" smtClean="0"/>
              <a:t>Бугрецова</a:t>
            </a:r>
            <a:r>
              <a:rPr lang="ru-RU" dirty="0" smtClean="0"/>
              <a:t> Юлия Евгеньевна</a:t>
            </a:r>
          </a:p>
          <a:p>
            <a:r>
              <a:rPr lang="ru-RU" dirty="0" smtClean="0"/>
              <a:t>Учитель-дефектолог </a:t>
            </a:r>
            <a:r>
              <a:rPr lang="ru-RU" dirty="0" err="1" smtClean="0"/>
              <a:t>Баранцова</a:t>
            </a:r>
            <a:r>
              <a:rPr lang="ru-RU" dirty="0" smtClean="0"/>
              <a:t> Наталья </a:t>
            </a:r>
            <a:r>
              <a:rPr lang="ru-RU" dirty="0" err="1" smtClean="0"/>
              <a:t>Саввична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Зона развития моторной координации и мелкой моторики рук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7239000" cy="48463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Емкость с шерстяными шариками небольшого размера, пинцет, плоская емкость с углублениями для шариков. </a:t>
            </a:r>
          </a:p>
          <a:p>
            <a:pPr lvl="0"/>
            <a:r>
              <a:rPr lang="ru-RU" dirty="0" smtClean="0"/>
              <a:t>Набор деревянных овощей и фруктов на липучках для разрезания, дощечка, деревянный нож.</a:t>
            </a:r>
          </a:p>
          <a:p>
            <a:pPr lvl="0"/>
            <a:r>
              <a:rPr lang="ru-RU" dirty="0" smtClean="0"/>
              <a:t>Набор игрушек, приводимых в движение разными способами: волчок, лошадка-качалка, заводная игрушка, </a:t>
            </a:r>
            <a:r>
              <a:rPr lang="ru-RU" dirty="0" err="1" smtClean="0"/>
              <a:t>вибрирущая</a:t>
            </a:r>
            <a:r>
              <a:rPr lang="ru-RU" dirty="0" smtClean="0"/>
              <a:t> игрушка и т.п. </a:t>
            </a:r>
          </a:p>
          <a:p>
            <a:pPr lvl="0"/>
            <a:r>
              <a:rPr lang="ru-RU" dirty="0" smtClean="0"/>
              <a:t>Набор кошельков, коробочек и сумочек с различными застежками: молния, кнопка, липучка и т.д. </a:t>
            </a:r>
          </a:p>
          <a:p>
            <a:pPr lvl="0"/>
            <a:r>
              <a:rPr lang="ru-RU" dirty="0" smtClean="0"/>
              <a:t>Деревянные и пластмассовые шнуровки: бусины с большим отверстием и длинным шнуром, шнурок с деревянной иголкой и т.п. </a:t>
            </a:r>
          </a:p>
          <a:p>
            <a:pPr lvl="0"/>
            <a:r>
              <a:rPr lang="ru-RU" dirty="0" smtClean="0"/>
              <a:t>Прищепки и картон. </a:t>
            </a:r>
          </a:p>
          <a:p>
            <a:pPr lvl="0"/>
            <a:r>
              <a:rPr lang="ru-RU" dirty="0" smtClean="0"/>
              <a:t>Копилка с маленьким узким отверстием, монеты. </a:t>
            </a:r>
          </a:p>
          <a:p>
            <a:pPr lvl="0"/>
            <a:r>
              <a:rPr lang="ru-RU" dirty="0" smtClean="0"/>
              <a:t>Коробка с крышкой, имеющей небольшое круглое отверстие, пластиковые шарики подходящего размера (или фасоль). </a:t>
            </a:r>
          </a:p>
          <a:p>
            <a:pPr lvl="0"/>
            <a:r>
              <a:rPr lang="ru-RU" dirty="0" err="1" smtClean="0"/>
              <a:t>Бизиборд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820122"/>
          </a:xfrm>
        </p:spPr>
        <p:txBody>
          <a:bodyPr/>
          <a:lstStyle/>
          <a:p>
            <a:r>
              <a:rPr lang="ru-RU" dirty="0" smtClean="0"/>
              <a:t>Зона сенсорного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50072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2900" dirty="0" smtClean="0"/>
              <a:t>крупная мозаика 2-4 основных цветов, тарелочки (мисочки) таких же цветов. </a:t>
            </a:r>
          </a:p>
          <a:p>
            <a:pPr lvl="0"/>
            <a:r>
              <a:rPr lang="ru-RU" sz="2900" dirty="0" smtClean="0"/>
              <a:t>кукольная посуда 2-4 основных цветов (тарелки, блюдца, чашки, ложки). –</a:t>
            </a:r>
          </a:p>
          <a:p>
            <a:pPr lvl="0"/>
            <a:r>
              <a:rPr lang="ru-RU" sz="2900" dirty="0" smtClean="0"/>
              <a:t>мелкая мозаика 2-4 основных цветов, основа. </a:t>
            </a:r>
          </a:p>
          <a:p>
            <a:pPr lvl="0"/>
            <a:r>
              <a:rPr lang="ru-RU" sz="2900" dirty="0" smtClean="0"/>
              <a:t>ленточки и картонные квадратики основных цветов. </a:t>
            </a:r>
          </a:p>
          <a:p>
            <a:pPr lvl="0"/>
            <a:r>
              <a:rPr lang="ru-RU" sz="2900" dirty="0" smtClean="0"/>
              <a:t>деревянные пирамидки разного цвета. </a:t>
            </a:r>
          </a:p>
          <a:p>
            <a:pPr lvl="0"/>
            <a:r>
              <a:rPr lang="ru-RU" sz="2900" dirty="0" smtClean="0"/>
              <a:t>коробки основных 4 цветов, различные предметы (игрушки, шарики, резинки, ленточки и </a:t>
            </a:r>
            <a:r>
              <a:rPr lang="ru-RU" sz="2900" dirty="0" err="1" smtClean="0"/>
              <a:t>т.п</a:t>
            </a:r>
            <a:r>
              <a:rPr lang="ru-RU" sz="2900" dirty="0" smtClean="0"/>
              <a:t>) таких же цветов. </a:t>
            </a:r>
          </a:p>
          <a:p>
            <a:pPr lvl="0"/>
            <a:r>
              <a:rPr lang="ru-RU" sz="2900" dirty="0" smtClean="0"/>
              <a:t>крупные вкладыши основных геометрических форм (по 2 на доску).</a:t>
            </a:r>
          </a:p>
          <a:p>
            <a:pPr lvl="0"/>
            <a:r>
              <a:rPr lang="ru-RU" sz="2900" dirty="0" smtClean="0"/>
              <a:t>доски </a:t>
            </a:r>
            <a:r>
              <a:rPr lang="ru-RU" sz="2900" dirty="0" err="1" smtClean="0"/>
              <a:t>Сегена</a:t>
            </a:r>
            <a:r>
              <a:rPr lang="ru-RU" sz="2900" dirty="0" smtClean="0"/>
              <a:t> с 4 основными формами в разных вариантах (деревянные, пластиковые).</a:t>
            </a:r>
          </a:p>
          <a:p>
            <a:pPr lvl="0"/>
            <a:r>
              <a:rPr lang="ru-RU" sz="2900" dirty="0" smtClean="0"/>
              <a:t>различные мягкие вкладыши с геометрическими формами.</a:t>
            </a:r>
          </a:p>
          <a:p>
            <a:pPr lvl="0"/>
            <a:r>
              <a:rPr lang="ru-RU" sz="2900" dirty="0" err="1" smtClean="0"/>
              <a:t>сортеры</a:t>
            </a:r>
            <a:r>
              <a:rPr lang="ru-RU" sz="2900" dirty="0" smtClean="0"/>
              <a:t> с прорезями в виде геометрических фигур разной сложности.</a:t>
            </a:r>
          </a:p>
          <a:p>
            <a:pPr lvl="0"/>
            <a:r>
              <a:rPr lang="ru-RU" sz="2900" dirty="0" smtClean="0"/>
              <a:t>геометрические пирамидки с 2-4 формами.</a:t>
            </a:r>
          </a:p>
          <a:p>
            <a:pPr lvl="0"/>
            <a:r>
              <a:rPr lang="ru-RU" sz="2900" dirty="0" smtClean="0"/>
              <a:t>предметы одинакового цвета, но разной формы (кубики и шарики; плоские треугольники и круги) и емкости для их сортировки.</a:t>
            </a:r>
          </a:p>
          <a:p>
            <a:pPr lvl="0"/>
            <a:r>
              <a:rPr lang="ru-RU" sz="2900" dirty="0" smtClean="0"/>
              <a:t>матрешки (от 2-составных до 5-7-составных). </a:t>
            </a:r>
          </a:p>
          <a:p>
            <a:pPr lvl="0"/>
            <a:r>
              <a:rPr lang="ru-RU" sz="2900" dirty="0" smtClean="0"/>
              <a:t>шарики одного цвета 2 величин (например, 4 больших и 4 маленьких красных), 2 емкости разной величины для сортировки. </a:t>
            </a:r>
          </a:p>
          <a:p>
            <a:r>
              <a:rPr lang="ru-RU" sz="2900" dirty="0" smtClean="0"/>
              <a:t>пуговицы разного цвета, значительно отличающиеся по размеру, 2 емкости разной величины  для сортировки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Зона развития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Муляжи и картинки, подобранные и</a:t>
            </a:r>
          </a:p>
          <a:p>
            <a:pPr>
              <a:buNone/>
            </a:pPr>
            <a:r>
              <a:rPr lang="ru-RU" dirty="0" smtClean="0"/>
              <a:t>разложенные по темам:</a:t>
            </a:r>
          </a:p>
          <a:p>
            <a:r>
              <a:rPr lang="ru-RU" dirty="0" smtClean="0"/>
              <a:t>овощи;</a:t>
            </a:r>
          </a:p>
          <a:p>
            <a:r>
              <a:rPr lang="ru-RU" dirty="0" smtClean="0"/>
              <a:t>фрукты;</a:t>
            </a:r>
          </a:p>
          <a:p>
            <a:r>
              <a:rPr lang="ru-RU" dirty="0" smtClean="0"/>
              <a:t>домашние животные;</a:t>
            </a:r>
          </a:p>
          <a:p>
            <a:r>
              <a:rPr lang="ru-RU" dirty="0" smtClean="0"/>
              <a:t>лесные животные;</a:t>
            </a:r>
          </a:p>
          <a:p>
            <a:r>
              <a:rPr lang="ru-RU" dirty="0" smtClean="0"/>
              <a:t>дикие животные;</a:t>
            </a:r>
          </a:p>
          <a:p>
            <a:r>
              <a:rPr lang="ru-RU" dirty="0" smtClean="0"/>
              <a:t>насекомые;</a:t>
            </a:r>
          </a:p>
          <a:p>
            <a:r>
              <a:rPr lang="ru-RU" dirty="0" smtClean="0"/>
              <a:t>рыбы и морские животные;</a:t>
            </a:r>
          </a:p>
          <a:p>
            <a:r>
              <a:rPr lang="ru-RU" dirty="0" smtClean="0"/>
              <a:t>домашние птицы;</a:t>
            </a:r>
          </a:p>
          <a:p>
            <a:r>
              <a:rPr lang="ru-RU" dirty="0" smtClean="0"/>
              <a:t>посуда;</a:t>
            </a:r>
          </a:p>
          <a:p>
            <a:r>
              <a:rPr lang="ru-RU" dirty="0" smtClean="0"/>
              <a:t>инструменты.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Зона продуктивной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Набор </a:t>
            </a:r>
            <a:r>
              <a:rPr lang="ru-RU" dirty="0" err="1" smtClean="0"/>
              <a:t>штампиков</a:t>
            </a:r>
            <a:r>
              <a:rPr lang="ru-RU" dirty="0" smtClean="0"/>
              <a:t>, </a:t>
            </a:r>
            <a:r>
              <a:rPr lang="ru-RU" dirty="0" err="1" smtClean="0"/>
              <a:t>штепмельная</a:t>
            </a:r>
            <a:r>
              <a:rPr lang="ru-RU" dirty="0" smtClean="0"/>
              <a:t> подушка, бумага. </a:t>
            </a:r>
          </a:p>
          <a:p>
            <a:pPr lvl="0"/>
            <a:r>
              <a:rPr lang="ru-RU" dirty="0" smtClean="0"/>
              <a:t>Пенопластовые дощечки с нанесенным на них контуром (круг, квадрат, треугольник), пластиковые иголочки с наконечником. </a:t>
            </a:r>
          </a:p>
          <a:p>
            <a:pPr lvl="0"/>
            <a:r>
              <a:rPr lang="ru-RU" dirty="0" smtClean="0"/>
              <a:t>Цветные карандаши, восковые карандаши, фломастеры, маркеры, бумага.</a:t>
            </a:r>
          </a:p>
          <a:p>
            <a:pPr lvl="0"/>
            <a:r>
              <a:rPr lang="ru-RU" dirty="0" smtClean="0"/>
              <a:t>Тесто для лепки, формочки, поднос.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Зона 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Таз, наполненный водой, в котором плавают резиновые игрушки – рыбки, пластмассовый сачок с сеткой на короткой ручке. </a:t>
            </a:r>
          </a:p>
          <a:p>
            <a:pPr lvl="0"/>
            <a:r>
              <a:rPr lang="ru-RU" dirty="0" smtClean="0"/>
              <a:t>Миска с водой, несколько легких шариков (для настольного тенниса), столовая ложка. </a:t>
            </a:r>
          </a:p>
          <a:p>
            <a:pPr lvl="0"/>
            <a:r>
              <a:rPr lang="ru-RU" dirty="0" smtClean="0"/>
              <a:t>Несколько емкостей различной величины с разными горлышками, небольшой кувшин с водой. </a:t>
            </a:r>
          </a:p>
          <a:p>
            <a:pPr lvl="0"/>
            <a:r>
              <a:rPr lang="ru-RU" dirty="0" smtClean="0"/>
              <a:t>Небольшая емкость с водой, медицинская груша, губка, большой шприц. </a:t>
            </a:r>
          </a:p>
          <a:p>
            <a:pPr lvl="0"/>
            <a:r>
              <a:rPr lang="ru-RU" dirty="0" smtClean="0"/>
              <a:t>2 пластмассовых графина с водой, воронка. </a:t>
            </a:r>
          </a:p>
          <a:p>
            <a:pPr lvl="0"/>
            <a:r>
              <a:rPr lang="ru-RU" dirty="0" smtClean="0"/>
              <a:t>прозрачная пластиковая банка с крышкой, наполовину заполненная размоченным </a:t>
            </a:r>
            <a:r>
              <a:rPr lang="ru-RU" dirty="0" err="1" smtClean="0"/>
              <a:t>аквагрунтом</a:t>
            </a:r>
            <a:r>
              <a:rPr lang="ru-RU" dirty="0" smtClean="0"/>
              <a:t>, несколько маленьких игрушек.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Зона песка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Миска с пшенной крупой, мелкие игрушки (10шт). </a:t>
            </a:r>
          </a:p>
          <a:p>
            <a:pPr lvl="0"/>
            <a:r>
              <a:rPr lang="ru-RU" dirty="0" smtClean="0"/>
              <a:t>Ваза с узким горлышком, воронка, миска с рисом, столовая ложка. </a:t>
            </a:r>
          </a:p>
          <a:p>
            <a:pPr lvl="0"/>
            <a:r>
              <a:rPr lang="ru-RU" dirty="0" smtClean="0"/>
              <a:t>Емкость с манкой, смешанной с красной фасолью, пустая емкость, сито, столовая ложка. </a:t>
            </a:r>
          </a:p>
          <a:p>
            <a:pPr lvl="0"/>
            <a:r>
              <a:rPr lang="ru-RU" dirty="0" smtClean="0"/>
              <a:t>Поднос темного цвета с насыпанной на нем тонким слоем манной крупой, палочка для рисования, плоская кисточка большого размера (2см). </a:t>
            </a:r>
          </a:p>
          <a:p>
            <a:pPr lvl="0"/>
            <a:r>
              <a:rPr lang="ru-RU" dirty="0" smtClean="0"/>
              <a:t>Широкая плоская емкость с кинетическим песком, несколько формочек небольшого размера.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Сложности при проведении групповых занятий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«</a:t>
            </a:r>
            <a:r>
              <a:rPr lang="ru-RU" dirty="0" err="1" smtClean="0"/>
              <a:t>невключенность</a:t>
            </a:r>
            <a:r>
              <a:rPr lang="ru-RU" dirty="0" smtClean="0"/>
              <a:t>» матери (холодность, неумение общаться с ребенком).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интеграция в группу ребенка со значительной задержкой в развитии или выраженными ограниченными возможностями здоровья (зрение, слух, ОДА).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7239000" cy="4761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660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7635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Педагог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76350" algn="l"/>
                        </a:tabLs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Родитель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7635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Демонстрирует приемы и методы обучения  детей раннего возраста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7635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Обучается предъявляемым приемам и методам взаимодействия с собственным ребенком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4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7635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Предъявляет план работы на занятии и определяет общую схему деятельности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7635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Регулирует деятельность своего ребенка (помогает выполнять задания в его темпе и напоминает вербальную инструкцию педагога)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9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7635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Осуществляет индивидуальный подход к каждому ребенку, создает индивидуальный план работы, учитывает психофизические особенности детского развития.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7635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Учится налаживать отношения со своим ребенком, принимая, понимая и обучая его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Семинары для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Нервно-психическое развитие ребенка раннего возраста: медицинский и психолого-педагогический взгляд на проблему</a:t>
            </a:r>
          </a:p>
          <a:p>
            <a:pPr lvl="0"/>
            <a:r>
              <a:rPr lang="ru-RU" dirty="0" smtClean="0"/>
              <a:t>Познавательное развитие детей раннего возраста</a:t>
            </a:r>
          </a:p>
          <a:p>
            <a:pPr lvl="0"/>
            <a:r>
              <a:rPr lang="ru-RU" dirty="0" smtClean="0"/>
              <a:t>Развитие речи детей от рождения до трех лет: этапы развития, несовершенства детской речи, признаки задержки речевого развития</a:t>
            </a:r>
          </a:p>
          <a:p>
            <a:pPr lvl="0"/>
            <a:r>
              <a:rPr lang="ru-RU" dirty="0" smtClean="0"/>
              <a:t>Развитие мелкой и крупной моторики у детей в раннем возрасте</a:t>
            </a:r>
          </a:p>
          <a:p>
            <a:pPr lvl="0"/>
            <a:r>
              <a:rPr lang="ru-RU" dirty="0" smtClean="0"/>
              <a:t>Игровые методы и приемы в работе с детьми раннего возраста</a:t>
            </a:r>
          </a:p>
          <a:p>
            <a:pPr lvl="0"/>
            <a:r>
              <a:rPr lang="ru-RU" dirty="0" smtClean="0"/>
              <a:t>Об эмоциональном развитии ребенка раннего возраста и детско-родительских взаимоотношениях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214338"/>
            <a:ext cx="7239000" cy="1143000"/>
          </a:xfrm>
        </p:spPr>
        <p:txBody>
          <a:bodyPr/>
          <a:lstStyle/>
          <a:p>
            <a:r>
              <a:rPr lang="ru-RU" dirty="0" smtClean="0"/>
              <a:t>Критерии эффективности: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786454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Устойчивый познавательный интерес ребенка.</a:t>
            </a:r>
          </a:p>
          <a:p>
            <a:pPr lvl="0"/>
            <a:r>
              <a:rPr lang="ru-RU" sz="2400" dirty="0" smtClean="0"/>
              <a:t>Положительная динамика в развитии ребенка, соответствие познавательных функций, умений ребенка требованиям возраста.</a:t>
            </a:r>
          </a:p>
          <a:p>
            <a:pPr lvl="0"/>
            <a:r>
              <a:rPr lang="ru-RU" sz="2400" dirty="0" smtClean="0"/>
              <a:t>Самостоятельность в игре, занятиях и познавательном выборе.</a:t>
            </a:r>
          </a:p>
          <a:p>
            <a:pPr lvl="0"/>
            <a:r>
              <a:rPr lang="ru-RU" sz="2400" dirty="0" smtClean="0"/>
              <a:t>Социальная адаптация: соблюдение правил группы, участие во всех этапах занятия, умение сотрудничать со взрослым, умение заниматься внутри группы.</a:t>
            </a:r>
          </a:p>
          <a:p>
            <a:pPr lvl="0"/>
            <a:r>
              <a:rPr lang="ru-RU" sz="2400" dirty="0" smtClean="0"/>
              <a:t>Повышение компетентности родителей (законных представителей) по вопросам обучения и воспитания ребенка.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143000"/>
          </a:xfrm>
        </p:spPr>
        <p:txBody>
          <a:bodyPr/>
          <a:lstStyle/>
          <a:p>
            <a:r>
              <a:rPr lang="ru-RU" dirty="0" smtClean="0"/>
              <a:t>Актуальность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7239000" cy="2248212"/>
          </a:xfrm>
        </p:spPr>
        <p:txBody>
          <a:bodyPr/>
          <a:lstStyle/>
          <a:p>
            <a:r>
              <a:rPr lang="ru-RU" dirty="0" smtClean="0"/>
              <a:t>Предупреждение появления вторичных отклонений в развитии</a:t>
            </a:r>
          </a:p>
          <a:p>
            <a:r>
              <a:rPr lang="ru-RU" dirty="0" smtClean="0"/>
              <a:t>Максимальная реализация потенциала развития ребенка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00306"/>
            <a:ext cx="72390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комплексное </a:t>
            </a:r>
            <a:r>
              <a:rPr lang="ru-RU" dirty="0" err="1" smtClean="0"/>
              <a:t>психолого-медико-педагогическое</a:t>
            </a:r>
            <a:r>
              <a:rPr lang="ru-RU" dirty="0" smtClean="0"/>
              <a:t> </a:t>
            </a:r>
            <a:r>
              <a:rPr lang="ru-RU" dirty="0"/>
              <a:t>сопровождение ребенка раннего </a:t>
            </a:r>
            <a:r>
              <a:rPr lang="ru-RU" dirty="0" smtClean="0"/>
              <a:t>возраста для достижения </a:t>
            </a:r>
            <a:r>
              <a:rPr lang="ru-RU" dirty="0"/>
              <a:t>гармоничного развития ребёнка с учётом его индивидуальных особенностей, темпа созревания и здоровья.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Целевой контингент: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7239000" cy="3357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дети раннего возраста от одного года до трех лет, имеющие нормативное развитие или </a:t>
            </a:r>
            <a:r>
              <a:rPr lang="ru-RU" dirty="0" err="1" smtClean="0"/>
              <a:t>дефицитарное</a:t>
            </a:r>
            <a:r>
              <a:rPr lang="ru-RU" dirty="0" smtClean="0"/>
              <a:t> развитие отдельных познавательных функций, темповую задержку </a:t>
            </a:r>
            <a:r>
              <a:rPr lang="ru-RU" dirty="0" err="1" smtClean="0"/>
              <a:t>психоречевого</a:t>
            </a:r>
            <a:r>
              <a:rPr lang="ru-RU" dirty="0" smtClean="0"/>
              <a:t> развития, выраженную задержку речевого развития, и их родители (законные представители).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357214"/>
            <a:ext cx="7239000" cy="1143000"/>
          </a:xfrm>
        </p:spPr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92933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 </a:t>
            </a:r>
            <a:r>
              <a:rPr lang="ru-RU" sz="2800" dirty="0" smtClean="0"/>
              <a:t>Развивать </a:t>
            </a:r>
            <a:r>
              <a:rPr lang="ru-RU" sz="2800" dirty="0" err="1" smtClean="0"/>
              <a:t>дефицитарные</a:t>
            </a:r>
            <a:r>
              <a:rPr lang="ru-RU" sz="2800" dirty="0" smtClean="0"/>
              <a:t> функции ребенка в условиях адекватной развивающей среды, обеспечивающей его самостоятельность, социальную адаптацию, познавательную активность и мотивацию.</a:t>
            </a:r>
          </a:p>
          <a:p>
            <a:pPr lvl="0"/>
            <a:r>
              <a:rPr lang="ru-RU" sz="2800" dirty="0" smtClean="0"/>
              <a:t>Способствовать укреплению физического и психического здоровья ребенка раннего возраста, развивать основные двигательные навыки и мелкую моторику, а также регуляторные механизмы психических процессов.</a:t>
            </a:r>
          </a:p>
          <a:p>
            <a:pPr lvl="0"/>
            <a:r>
              <a:rPr lang="ru-RU" sz="2800" dirty="0" smtClean="0"/>
              <a:t>Развивать предметную деятельность, совершенствовать коммуникативные и социальные навыки взаимодействия со взрослыми и детьми, расширять представления ребенка об окружающем мире.</a:t>
            </a:r>
          </a:p>
          <a:p>
            <a:pPr lvl="0"/>
            <a:r>
              <a:rPr lang="ru-RU" sz="2800" dirty="0" smtClean="0"/>
              <a:t>Развивать интерес ребенка</a:t>
            </a:r>
            <a:r>
              <a:rPr lang="en-US" sz="2800" dirty="0" smtClean="0"/>
              <a:t> </a:t>
            </a:r>
            <a:r>
              <a:rPr lang="ru-RU" sz="2800" dirty="0" smtClean="0"/>
              <a:t>к доступным его пониманию явлениям в повседневной жизни и в специально организованной деятельности, способствовать отображению их в игровой, изобразительной, музыкальной и др. видах деятельности.</a:t>
            </a:r>
          </a:p>
          <a:p>
            <a:pPr lvl="0"/>
            <a:r>
              <a:rPr lang="ru-RU" sz="2800" dirty="0" smtClean="0"/>
              <a:t>Способствовать повышению компетентности родителей в вопросах воспитания и развития ребенка, навыках эффективного взаимодействия с ребенком, индивидуального сопровождения ребенка и родителя (законного представителя) в условиях созданной в рамках программы предметно-развивающей среды.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программа рассчитана на 32-33 часа. При необходимости продолжительность проведения занятий может быть увеличена до 64-66 часов. </a:t>
            </a:r>
          </a:p>
          <a:p>
            <a:endParaRPr lang="ru-RU" dirty="0" smtClean="0"/>
          </a:p>
          <a:p>
            <a:r>
              <a:rPr lang="ru-RU" dirty="0" smtClean="0"/>
              <a:t>режим работы – 1-2 раза в неделю. Время реализации: сентябрь – декабрь/январь – апрель.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занятий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Приветствие</a:t>
            </a:r>
          </a:p>
          <a:p>
            <a:r>
              <a:rPr lang="ru-RU" dirty="0" err="1" smtClean="0"/>
              <a:t>Психогимнастика</a:t>
            </a:r>
            <a:r>
              <a:rPr lang="ru-RU" dirty="0" smtClean="0"/>
              <a:t>, разминка</a:t>
            </a:r>
          </a:p>
          <a:p>
            <a:r>
              <a:rPr lang="ru-RU" dirty="0" smtClean="0"/>
              <a:t>Познавательное развитие</a:t>
            </a:r>
          </a:p>
          <a:p>
            <a:r>
              <a:rPr lang="ru-RU" dirty="0" smtClean="0"/>
              <a:t>Продуктивная деятельность</a:t>
            </a:r>
          </a:p>
          <a:p>
            <a:r>
              <a:rPr lang="ru-RU" dirty="0" smtClean="0"/>
              <a:t>Физическое развитие</a:t>
            </a:r>
          </a:p>
          <a:p>
            <a:r>
              <a:rPr lang="ru-RU" dirty="0" smtClean="0"/>
              <a:t>Музыкально-ритмическое развитие</a:t>
            </a:r>
          </a:p>
          <a:p>
            <a:r>
              <a:rPr lang="ru-RU" dirty="0" err="1" smtClean="0"/>
              <a:t>Психогимнастика</a:t>
            </a:r>
            <a:r>
              <a:rPr lang="ru-RU" dirty="0" smtClean="0"/>
              <a:t>, расслабление</a:t>
            </a:r>
          </a:p>
          <a:p>
            <a:r>
              <a:rPr lang="ru-RU" dirty="0" smtClean="0"/>
              <a:t>Прощание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Познавательное развитие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7239000" cy="18195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Свободная игра в зонах развивающей среды</a:t>
            </a:r>
          </a:p>
          <a:p>
            <a:endParaRPr lang="ru-RU" dirty="0" smtClean="0"/>
          </a:p>
          <a:p>
            <a:r>
              <a:rPr lang="ru-RU" dirty="0" smtClean="0"/>
              <a:t>Организованное взаимодействие в группе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Зоны развивающей среды: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28868"/>
            <a:ext cx="7239000" cy="3605534"/>
          </a:xfrm>
        </p:spPr>
        <p:txBody>
          <a:bodyPr/>
          <a:lstStyle/>
          <a:p>
            <a:r>
              <a:rPr lang="ru-RU" dirty="0" smtClean="0"/>
              <a:t>Зона развития моторной координации и мелкой моторики рук</a:t>
            </a:r>
          </a:p>
          <a:p>
            <a:r>
              <a:rPr lang="ru-RU" dirty="0" smtClean="0"/>
              <a:t>Зона сенсорного развития</a:t>
            </a:r>
          </a:p>
          <a:p>
            <a:r>
              <a:rPr lang="ru-RU" dirty="0" smtClean="0"/>
              <a:t>Зона развития речи</a:t>
            </a:r>
          </a:p>
          <a:p>
            <a:r>
              <a:rPr lang="ru-RU" dirty="0" smtClean="0"/>
              <a:t>Зона продуктивной деятельности</a:t>
            </a:r>
          </a:p>
          <a:p>
            <a:r>
              <a:rPr lang="ru-RU" dirty="0" smtClean="0"/>
              <a:t>Зона воды и зона песка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468</TotalTime>
  <Words>1095</Words>
  <Application>Microsoft Office PowerPoint</Application>
  <PresentationFormat>Экран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ОсоБЕННОСТИ ОРГАНИЗАЦИИ И ПРОВЕДЕНИЯ ГРУППОВОЙ  КОРРЕКЦИОННО-РАЗВИВАЮЩЕЙ ПОМОЩИ В гоу яо Центр помощи детям.</vt:lpstr>
      <vt:lpstr>Актуальность работы</vt:lpstr>
      <vt:lpstr>Цель: </vt:lpstr>
      <vt:lpstr>Целевой контингент:</vt:lpstr>
      <vt:lpstr>Задачи:</vt:lpstr>
      <vt:lpstr>Организация работы:</vt:lpstr>
      <vt:lpstr>Структура занятий </vt:lpstr>
      <vt:lpstr>Познавательное развитие</vt:lpstr>
      <vt:lpstr>Зоны развивающей среды:</vt:lpstr>
      <vt:lpstr>Зона развития моторной координации и мелкой моторики рук</vt:lpstr>
      <vt:lpstr>Зона сенсорного развития</vt:lpstr>
      <vt:lpstr>Зона развития речи</vt:lpstr>
      <vt:lpstr>Зона продуктивной деятельности</vt:lpstr>
      <vt:lpstr>Зона воды</vt:lpstr>
      <vt:lpstr>Зона песка</vt:lpstr>
      <vt:lpstr>Сложности при проведении групповых занятий</vt:lpstr>
      <vt:lpstr>Слайд 17</vt:lpstr>
      <vt:lpstr>Семинары для родителей</vt:lpstr>
      <vt:lpstr>Критерии эффективности: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«Раннее детство»</dc:title>
  <dc:creator>User1</dc:creator>
  <cp:lastModifiedBy>Locadm</cp:lastModifiedBy>
  <cp:revision>50</cp:revision>
  <dcterms:created xsi:type="dcterms:W3CDTF">2018-06-05T08:34:15Z</dcterms:created>
  <dcterms:modified xsi:type="dcterms:W3CDTF">2020-05-27T12:36:18Z</dcterms:modified>
</cp:coreProperties>
</file>