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17.06.2013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Состояние </a:t>
            </a:r>
            <a:r>
              <a:rPr lang="ru-RU" b="1" dirty="0" smtClean="0"/>
              <a:t>здоровья детей и подростков Ярославской </a:t>
            </a:r>
            <a:r>
              <a:rPr lang="ru-RU" b="1" dirty="0" smtClean="0"/>
              <a:t>области </a:t>
            </a:r>
            <a:br>
              <a:rPr lang="ru-RU" b="1" dirty="0" smtClean="0"/>
            </a:br>
            <a:r>
              <a:rPr lang="ru-RU" b="1" dirty="0" smtClean="0"/>
              <a:t>(2012 год)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Департамент здравоохранения и фармации Ярославской области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>Распределение детей инвалидов </a:t>
            </a:r>
            <a:r>
              <a:rPr lang="ru-RU" sz="3600" b="1" dirty="0" smtClean="0"/>
              <a:t>0 -18 лет </a:t>
            </a:r>
            <a:br>
              <a:rPr lang="ru-RU" sz="3600" b="1" dirty="0" smtClean="0"/>
            </a:br>
            <a:r>
              <a:rPr lang="ru-RU" sz="3600" b="1" dirty="0" smtClean="0"/>
              <a:t>по </a:t>
            </a:r>
            <a:r>
              <a:rPr lang="ru-RU" sz="3600" b="1" dirty="0" smtClean="0"/>
              <a:t>главному нарушению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845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7360"/>
                <a:gridCol w="1737360"/>
                <a:gridCol w="1737360"/>
                <a:gridCol w="1737360"/>
                <a:gridCol w="1737360"/>
              </a:tblGrid>
              <a:tr h="7478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Виды нарушений </a:t>
                      </a:r>
                      <a:endParaRPr lang="ru-RU" sz="18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в </a:t>
                      </a: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состоянии здоровья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/>
                </a:tc>
                <a:tc gridSpan="2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Times New Roman"/>
                        </a:rPr>
                        <a:t>2011</a:t>
                      </a:r>
                    </a:p>
                  </a:txBody>
                  <a:tcPr marL="72390" marR="7239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2012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478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Абс.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Абс</a:t>
                      </a: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68935" algn="l"/>
                          <a:tab pos="460375" algn="ctr"/>
                        </a:tabLs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	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</a:tr>
              <a:tr h="6593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Психических функций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1241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38,5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1267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38,4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</a:tr>
              <a:tr h="6593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Органов и систем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1092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33,9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748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22,7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</a:tr>
              <a:tr h="6593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Статодинамических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621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19,3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649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19,7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</a:tr>
              <a:tr h="6593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Сенсорных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397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12,3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383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11,6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Заболевания, обусловившие возникновение инвалидности </a:t>
            </a:r>
            <a:r>
              <a:rPr lang="ru-RU" sz="3600" b="1" dirty="0" smtClean="0"/>
              <a:t>детей </a:t>
            </a:r>
            <a:br>
              <a:rPr lang="ru-RU" sz="3600" b="1" dirty="0" smtClean="0"/>
            </a:br>
            <a:r>
              <a:rPr lang="ru-RU" sz="3600" b="1" dirty="0" smtClean="0"/>
              <a:t>0-18лет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799" cy="44930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5248"/>
                <a:gridCol w="912101"/>
                <a:gridCol w="1064118"/>
                <a:gridCol w="1140127"/>
                <a:gridCol w="836093"/>
                <a:gridCol w="912101"/>
                <a:gridCol w="847011"/>
              </a:tblGrid>
              <a:tr h="52630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Виды нарушений в состоянии здоровья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 gridSpan="2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Times New Roman"/>
                        </a:rPr>
                        <a:t>2010</a:t>
                      </a:r>
                      <a:endParaRPr lang="ru-RU" sz="1100">
                        <a:latin typeface="Calibri"/>
                        <a:ea typeface="Times New Roman"/>
                      </a:endParaRPr>
                    </a:p>
                  </a:txBody>
                  <a:tcPr marL="72390" marR="7239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2011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2012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63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Times New Roman"/>
                          <a:ea typeface="Calibri"/>
                          <a:cs typeface="Times New Roman"/>
                        </a:rPr>
                        <a:t>Абс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Times New Roman"/>
                          <a:ea typeface="Calibri"/>
                          <a:cs typeface="Times New Roman"/>
                        </a:rPr>
                        <a:t>Абс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Абс.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</a:tr>
              <a:tr h="7959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Психические расстройства и расстройства поведения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29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950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29,5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951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28,8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</a:tr>
              <a:tr h="526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Врожденные аномалии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20,0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662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20,6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661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20,0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</a:tr>
              <a:tr h="526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Болезни нервной системы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603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18,7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624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18,9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</a:tr>
              <a:tr h="15919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Болезни эндокринной системы, расстройства питания, нарушения обмена в-в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315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9,8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347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10,5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892480" cy="90872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Профилактические осмотры и их результаты </a:t>
            </a:r>
            <a:r>
              <a:rPr lang="ru-RU" sz="2800" b="1" dirty="0" smtClean="0"/>
              <a:t>(на 1000)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908720"/>
          <a:ext cx="8517629" cy="56905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6"/>
                <a:gridCol w="936104"/>
                <a:gridCol w="648072"/>
                <a:gridCol w="690755"/>
                <a:gridCol w="1216804"/>
                <a:gridCol w="1216804"/>
                <a:gridCol w="1216804"/>
              </a:tblGrid>
              <a:tr h="219434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Контингенты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Осмотре-но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Calibri"/>
                          <a:cs typeface="Times New Roman"/>
                        </a:rPr>
                        <a:t>С понижением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Calibri"/>
                          <a:cs typeface="Times New Roman"/>
                        </a:rPr>
                        <a:t>Выявлено при осмотрах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09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слуха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зрения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С дефектом речи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Со сколиозом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С </a:t>
                      </a:r>
                      <a:r>
                        <a:rPr lang="ru-RU" sz="1400" b="1" dirty="0" err="1">
                          <a:latin typeface="Times New Roman"/>
                          <a:ea typeface="Calibri"/>
                          <a:cs typeface="Times New Roman"/>
                        </a:rPr>
                        <a:t>наруше-нием</a:t>
                      </a: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 осанки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08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Всего детей до 18 лет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194 168,0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1,7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128,4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74,1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16,2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126,2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Из них детей до 15 лет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172 056,0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1,6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108,0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82,3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9,8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115,8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Из общего числа перед поступлением в ДДУ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13 459,0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1,3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40,3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80,6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0,15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10,5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За год до поступления в школу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12 099,0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1,7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76,1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89,7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1,4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129,2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Перед поступлением в школу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11 772,0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1,95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102,6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160,7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4,4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159,9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09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В конце первого года обучения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12 265,0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1,3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140,0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72,0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6,5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199,5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893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При переходе к предметному обучению (4-5классы)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12 546,0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2,3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213,2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30,9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19,4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228,8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54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В возрасте 15 лет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9 741,0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2,9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290,0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9,1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60,0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244,5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367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Перед окончанием школы (16-17 лет)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12 371,0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2,0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284,1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8,7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71,6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177,3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74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Кроме того дети, переданные под наблюдение </a:t>
                      </a:r>
                      <a:r>
                        <a:rPr lang="ru-RU" sz="1400" b="1" dirty="0" err="1">
                          <a:latin typeface="Times New Roman"/>
                          <a:ea typeface="Calibri"/>
                          <a:cs typeface="Times New Roman"/>
                        </a:rPr>
                        <a:t>пол-ки</a:t>
                      </a: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 для взрослых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4 591,0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2,4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191,0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9,4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42,5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110,6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Группы здоровья учащихся общеобразовательных учреждений 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003232" cy="45777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808"/>
                <a:gridCol w="2000808"/>
                <a:gridCol w="2000808"/>
                <a:gridCol w="2000808"/>
              </a:tblGrid>
              <a:tr h="58260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Из численности учащихся общеобразовательных учреждений имеют группу здоровья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Всего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694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2010г.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2011г.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2012г.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110940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826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7,6%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5,1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6,0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826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Calibri"/>
                          <a:cs typeface="Times New Roman"/>
                        </a:rPr>
                        <a:t>II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64,7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60,97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63,9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826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Calibri"/>
                          <a:cs typeface="Times New Roman"/>
                        </a:rPr>
                        <a:t>III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26,84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33,03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29,2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826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Calibri"/>
                          <a:cs typeface="Times New Roman"/>
                        </a:rPr>
                        <a:t>IV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0,82%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0,88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0,93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826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Calibri"/>
                          <a:cs typeface="Times New Roman"/>
                        </a:rPr>
                        <a:t>Y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0,02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0,02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0,03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Численность детей в Ярославской области на  </a:t>
            </a:r>
            <a:r>
              <a:rPr lang="ru-RU" b="1" dirty="0" smtClean="0"/>
              <a:t>01.01.2012 г.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797" cy="49971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700446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Возраст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Численность детей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04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2010 год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2011 год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2012 год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944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Абс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кол-во</a:t>
                      </a:r>
                      <a:endParaRPr lang="ru-RU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Абс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кол-во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Абс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кол-во</a:t>
                      </a:r>
                      <a:endParaRPr lang="ru-RU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</a:tr>
              <a:tr h="70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от 0 -17 лет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211051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100 %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205370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100 %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211667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100 %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</a:tr>
              <a:tr h="70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От 0 - 4 года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65481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31%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63746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31%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67381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32%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</a:tr>
              <a:tr h="70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0 -14 лет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175197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170507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177760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</a:tr>
              <a:tr h="70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15-17 лет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35854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17%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34863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17%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33907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16%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Доля детей среди  населения Ярославской </a:t>
            </a:r>
            <a:r>
              <a:rPr lang="ru-RU" b="1" dirty="0" smtClean="0"/>
              <a:t>области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2564904"/>
          <a:ext cx="8229600" cy="326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16344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2010 год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2011 год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2012 год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6344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16%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16,3%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16,7%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Динамика городского и сельского населения в Ярославской области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797" cy="45651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889148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Город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Село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Численность детей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91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2010 год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2011 год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2012 год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085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Абс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ru-RU" sz="18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кол-во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Абс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ru-RU" sz="18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кол-во</a:t>
                      </a:r>
                      <a:endParaRPr lang="ru-RU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Абс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ru-RU" sz="18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кол-во</a:t>
                      </a:r>
                      <a:endParaRPr lang="ru-RU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</a:tr>
              <a:tr h="8891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Город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170 590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80,8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166 742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81,2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172 720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81,6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</a:tr>
              <a:tr h="8891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Село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40 461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19,2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38 628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18,8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38 947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18,4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Показатели и распределение детей по весу при рождении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39555" y="1600200"/>
          <a:ext cx="8147244" cy="49006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3"/>
                <a:gridCol w="1008112"/>
                <a:gridCol w="936104"/>
                <a:gridCol w="936104"/>
                <a:gridCol w="936104"/>
                <a:gridCol w="864096"/>
                <a:gridCol w="802431"/>
              </a:tblGrid>
              <a:tr h="4309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2010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2011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2012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09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Абс.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Абс.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latin typeface="Times New Roman"/>
                          <a:ea typeface="Calibri"/>
                          <a:cs typeface="Times New Roman"/>
                        </a:rPr>
                        <a:t>Абс</a:t>
                      </a: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1223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Всего детей, родившихся недоношенными, из них: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888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6,2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846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5,97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1042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6,8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1223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родившихся с массой 1500 г и более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753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84,9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698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82,5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859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82,5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372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родившихся с массой 1000-1499.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99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11,1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11,8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99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9,5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372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родившихся с массой 500-999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48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5,7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84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8,0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676456" cy="490066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Заболеваемость детей </a:t>
            </a:r>
            <a:r>
              <a:rPr lang="ru-RU" sz="3200" b="1" dirty="0" smtClean="0"/>
              <a:t>0-18 лет (на 1000)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39552" y="980728"/>
          <a:ext cx="8229600" cy="5616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2160240"/>
                <a:gridCol w="1964904"/>
              </a:tblGrid>
              <a:tr h="3120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2011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2012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2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Всего 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2713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2598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2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Инфекционные болезни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103,9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89,3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2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Новообразования 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7,5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7,1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2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Болезни крови и кроветворных органов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10,5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9,1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2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Болезни эндокринной системы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44,8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42,3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2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Психические расстройства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57,7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53,0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2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Болезни нервной системы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48,8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46,9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2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Болезни глаза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154,7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142,6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2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Болезни уха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66,2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65,2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2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Болезни системы кровообращения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9,4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8,2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2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Болезни органов дыхания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1651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1615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2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Болезни органов пищеварения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101,8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94,5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2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Болезни кожи и подкожной клетчатки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101,3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93,2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2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Болезни костно-мышечной системы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91,8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82,8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2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Болезни мочеполовой системы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57,8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50,8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2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Врожденные аномалии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28,9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29,5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2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Травмы и отравления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150,6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144,1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418058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Общая заболеваемость детей </a:t>
            </a:r>
            <a:r>
              <a:rPr lang="ru-RU" sz="2800" b="1" dirty="0" smtClean="0"/>
              <a:t>0 -14 лет (на 1000)</a:t>
            </a:r>
            <a:endParaRPr lang="ru-RU" sz="28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692696"/>
          <a:ext cx="8147248" cy="59766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0784"/>
                <a:gridCol w="1440160"/>
                <a:gridCol w="1512168"/>
                <a:gridCol w="1224136"/>
              </a:tblGrid>
              <a:tr h="2997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2010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2011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2012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97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Всего 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2750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2850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0510" algn="l"/>
                          <a:tab pos="439420" algn="ctr"/>
                        </a:tabLs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		2712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97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Инфекционные болезни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102,6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116,5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98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97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Новообразования 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7,7 ?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6,6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99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Болезни крови и кроветворных органов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14,7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12,0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10,2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99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Болезни эндокринной системы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41,5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42,8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40,9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97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Психические расстройства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55,0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57,0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51,7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97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Болезни нервной системы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46,7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47,0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45,8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97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Болезни глаза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131,6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138,5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128,9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97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Болезни уха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72,5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73,7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71,2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99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Болезни системы кровообращения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7,7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6,4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5,5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97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Болезни органов дыхания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1723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1815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1754,6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99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Болезни органов пищеварения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109,1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96,7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92,0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99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Болезни кожи и подкожной клетчатки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112,3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99,7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93,0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99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Болезни костно-мышечной системы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72,6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77,4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69,0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99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Болезни мочеполовой системы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54,0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51,8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45,6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97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Врожденные аномалии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33,6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31,0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31,9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97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Травмы и отравления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131,3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147,5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140,0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97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Прерывание беременности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0,036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634082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/>
              <a:t>Общая заболеваемость подростков </a:t>
            </a:r>
            <a:r>
              <a:rPr lang="ru-RU" sz="3100" b="1" dirty="0" smtClean="0"/>
              <a:t>15-17лет (на 1000)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3" y="908714"/>
          <a:ext cx="8219256" cy="5688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424"/>
                <a:gridCol w="1512168"/>
                <a:gridCol w="1512168"/>
                <a:gridCol w="1378496"/>
              </a:tblGrid>
              <a:tr h="2994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2010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2011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2012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2994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Всего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2181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2044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1998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2994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Инфекционные болезни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46,9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42,2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42,0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2994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Новообразования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14,1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11,8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8,0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2994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Болезни крови и кроветворных органов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4,7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3,6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3,4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2994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Болезни эндокринной системы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77,8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54,4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49,5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2994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Психические расстройства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71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61,0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59,7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2994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Болезни нервной системы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60,1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57,5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53,0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2994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Болезни глаза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229,7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234,1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214,6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2994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Болезни уха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39,1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29,3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33,2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2994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Болезни системы кровообращения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27,2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24,5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22,8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2994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Болезни органов дыхания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842,2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846,0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886,4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2994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Болезни органов пищеварения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155,4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126,9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107,9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2994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Болезни кожи и подкожной клетчатки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125,2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109,1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94,6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2994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Болезни костно-мышечной системы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203,5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161,9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154,3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2994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Болезни мочеполовой системы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93,7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87,2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78,4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2994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Врожденные аномалии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23,7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19,0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16,9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2994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Травмы и отравления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156,2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165,5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165,7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2994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Беременность, роды и послеродовый период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5,4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5,9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6,7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Показатели инвалидности </a:t>
            </a:r>
            <a:r>
              <a:rPr lang="ru-RU" sz="3600" b="1" dirty="0" smtClean="0"/>
              <a:t>детей </a:t>
            </a:r>
            <a:br>
              <a:rPr lang="ru-RU" sz="3600" b="1" dirty="0" smtClean="0"/>
            </a:br>
            <a:r>
              <a:rPr lang="ru-RU" sz="3600" b="1" dirty="0" smtClean="0"/>
              <a:t>0 - 18 лет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3124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9324"/>
                <a:gridCol w="1672186"/>
                <a:gridCol w="1672186"/>
                <a:gridCol w="1683104"/>
              </a:tblGrid>
              <a:tr h="6646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Показатели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2010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2011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2012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/>
                </a:tc>
              </a:tr>
              <a:tr h="6646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Число детей инвалидов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3161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3221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3300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/>
                </a:tc>
              </a:tr>
              <a:tr h="6646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Впервые признано инвалидами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424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473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434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/>
                </a:tc>
              </a:tr>
              <a:tr h="1130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Распространенность инвалидности на 10 тыс. детей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145,7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148,8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156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390" marR="7239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54</TotalTime>
  <Words>884</Words>
  <Application>Microsoft Office PowerPoint</Application>
  <PresentationFormat>Экран (4:3)</PresentationFormat>
  <Paragraphs>511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Состояние здоровья детей и подростков Ярославской области  (2012 год) </vt:lpstr>
      <vt:lpstr>Численность детей в Ярославской области на  01.01.2012 г.</vt:lpstr>
      <vt:lpstr>Доля детей среди  населения Ярославской области</vt:lpstr>
      <vt:lpstr>Динамика городского и сельского населения в Ярославской области</vt:lpstr>
      <vt:lpstr>Показатели и распределение детей по весу при рождении </vt:lpstr>
      <vt:lpstr>Заболеваемость детей 0-18 лет (на 1000)</vt:lpstr>
      <vt:lpstr>Общая заболеваемость детей 0 -14 лет (на 1000)</vt:lpstr>
      <vt:lpstr>Общая заболеваемость подростков 15-17лет (на 1000) </vt:lpstr>
      <vt:lpstr>Показатели инвалидности детей  0 - 18 лет</vt:lpstr>
      <vt:lpstr>Распределение детей инвалидов 0 -18 лет  по главному нарушению </vt:lpstr>
      <vt:lpstr>Заболевания, обусловившие возникновение инвалидности детей  0-18лет</vt:lpstr>
      <vt:lpstr>Профилактические осмотры и их результаты (на 1000)</vt:lpstr>
      <vt:lpstr>Группы здоровья учащихся общеобразовательных учреждений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Состояние здоровья детей и подростков Ярославской области (2012 год) </dc:title>
  <cp:lastModifiedBy>matveevag</cp:lastModifiedBy>
  <cp:revision>7</cp:revision>
  <dcterms:modified xsi:type="dcterms:W3CDTF">2013-06-17T09:54:04Z</dcterms:modified>
</cp:coreProperties>
</file>