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5" r:id="rId2"/>
    <p:sldId id="324" r:id="rId3"/>
    <p:sldId id="337" r:id="rId4"/>
    <p:sldId id="325" r:id="rId5"/>
    <p:sldId id="360" r:id="rId6"/>
    <p:sldId id="328" r:id="rId7"/>
    <p:sldId id="339" r:id="rId8"/>
    <p:sldId id="342" r:id="rId9"/>
    <p:sldId id="353" r:id="rId10"/>
    <p:sldId id="354" r:id="rId11"/>
    <p:sldId id="3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B6F18E5-0753-4A2D-981F-ACD91F150860}">
          <p14:sldIdLst>
            <p14:sldId id="335"/>
            <p14:sldId id="324"/>
            <p14:sldId id="337"/>
            <p14:sldId id="325"/>
            <p14:sldId id="360"/>
            <p14:sldId id="328"/>
            <p14:sldId id="339"/>
            <p14:sldId id="342"/>
            <p14:sldId id="353"/>
            <p14:sldId id="354"/>
            <p14:sldId id="3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358DA5"/>
    <a:srgbClr val="00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78021" autoAdjust="0"/>
  </p:normalViewPr>
  <p:slideViewPr>
    <p:cSldViewPr>
      <p:cViewPr varScale="1">
        <p:scale>
          <a:sx n="87" d="100"/>
          <a:sy n="87" d="100"/>
        </p:scale>
        <p:origin x="-24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D3792-2E06-46F1-BECE-C4F3FA38C91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72E137-1EE3-45A4-B2DB-E85006424DDF}">
      <dgm:prSet phldrT="[Текст]" custT="1"/>
      <dgm:spPr>
        <a:solidFill>
          <a:srgbClr val="358DA5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МОДУЛЬ 1 (инвариант). </a:t>
          </a:r>
          <a:r>
            <a:rPr lang="ru-RU" sz="2000" b="1" dirty="0" smtClean="0">
              <a:solidFill>
                <a:schemeClr val="bg1"/>
              </a:solidFill>
              <a:effectLst/>
            </a:rPr>
            <a:t>Нормативные и правовые аспекты деятельности ИБЦ ОО в контексте ФГОС </a:t>
          </a:r>
          <a:r>
            <a:rPr lang="ru-RU" sz="2000" dirty="0" smtClean="0">
              <a:solidFill>
                <a:schemeClr val="bg1"/>
              </a:solidFill>
              <a:effectLst/>
            </a:rPr>
            <a:t>(команды ОО)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C59DBDD4-3C3C-438F-B6EF-CBF14654092B}" type="parTrans" cxnId="{ED6EC165-6BEE-475D-AB73-86F52FF2964A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C848954E-C5AD-4397-AA5B-3C3614E494C3}" type="sibTrans" cxnId="{ED6EC165-6BEE-475D-AB73-86F52FF2964A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7238775F-DAD6-4FA9-A755-F0FDB8472900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МОДУЛЬ 2 (</a:t>
          </a:r>
          <a:r>
            <a:rPr lang="ru-RU" sz="20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dirty="0" smtClean="0">
              <a:solidFill>
                <a:schemeClr val="bg1"/>
              </a:solidFill>
              <a:effectLst/>
            </a:rPr>
            <a:t>Автоматизированная информационно-библиотечная система (АИБС) «МАРК-SQL» </a:t>
          </a:r>
          <a:r>
            <a:rPr lang="ru-RU" sz="2000" dirty="0" smtClean="0">
              <a:solidFill>
                <a:schemeClr val="bg1"/>
              </a:solidFill>
              <a:effectLst/>
            </a:rPr>
            <a:t>(библиотекари ОО)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130BE275-B3A4-438F-BE74-BA8C48CC9E84}" type="parTrans" cxnId="{69811837-DC2A-4768-B637-25BCE96AC9C7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76B4663E-1D6F-4366-AE31-E7CDBF42C439}" type="sibTrans" cxnId="{69811837-DC2A-4768-B637-25BCE96AC9C7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C8BFA215-A483-4B15-A8D6-CE328911BE1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МОДУЛЬ 3 (</a:t>
          </a:r>
          <a:r>
            <a:rPr lang="ru-RU" sz="20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dirty="0" smtClean="0">
              <a:solidFill>
                <a:schemeClr val="bg1"/>
              </a:solidFill>
              <a:effectLst/>
            </a:rPr>
            <a:t>Настройка и управление программным комплексом</a:t>
          </a:r>
          <a:r>
            <a:rPr lang="ru-RU" sz="2000" dirty="0" smtClean="0">
              <a:solidFill>
                <a:schemeClr val="bg1"/>
              </a:solidFill>
              <a:effectLst/>
            </a:rPr>
            <a:t> (учителя информатики – администраторы программного комплекса ILIAS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719AB2A4-C69A-477B-87FB-B8926CEEF625}" type="parTrans" cxnId="{8C7A6BB5-16E6-4435-84A3-BE8B5433DCDF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D1B21CA7-B464-40B0-ABC0-42283E4F1CB4}" type="sibTrans" cxnId="{8C7A6BB5-16E6-4435-84A3-BE8B5433DCDF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881AE444-17A4-43C6-A389-C5AF703CE8E3}">
      <dgm:prSet custT="1"/>
      <dgm:spPr>
        <a:solidFill>
          <a:srgbClr val="0033CC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МОДУЛЬ 4 (</a:t>
          </a:r>
          <a:r>
            <a:rPr lang="ru-RU" sz="20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dirty="0" smtClean="0">
              <a:solidFill>
                <a:schemeClr val="bg1"/>
              </a:solidFill>
              <a:effectLst/>
            </a:rPr>
            <a:t>Основные элементы программного комплекса для расширения функций ИБЦ ОО</a:t>
          </a:r>
          <a:r>
            <a:rPr lang="ru-RU" sz="2000" dirty="0" smtClean="0">
              <a:solidFill>
                <a:schemeClr val="bg1"/>
              </a:solidFill>
              <a:effectLst/>
            </a:rPr>
            <a:t> (руководители / заместители руководителей, учителя-предметники, учителя информатики)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740110A9-7537-417B-BDDA-95C856846E1E}" type="parTrans" cxnId="{300D24E4-967C-4A46-B964-3A55D378827A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8FE958A3-B08E-4DCC-B232-37C47DF81056}" type="sibTrans" cxnId="{300D24E4-967C-4A46-B964-3A55D378827A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54794F55-B35F-4270-8A38-D172EE345762}">
      <dgm:prSet custT="1"/>
      <dgm:spPr>
        <a:solidFill>
          <a:srgbClr val="C00000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effectLst/>
            </a:rPr>
            <a:t>МОДУЛЬ 5 (</a:t>
          </a:r>
          <a:r>
            <a:rPr lang="ru-RU" sz="20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dirty="0" smtClean="0">
              <a:solidFill>
                <a:schemeClr val="bg1"/>
              </a:solidFill>
              <a:effectLst/>
            </a:rPr>
            <a:t>Проектирование элементов виртуального образовательного пространства на базе ИБЦ ОО </a:t>
          </a:r>
          <a:r>
            <a:rPr lang="ru-RU" sz="2000" dirty="0" smtClean="0">
              <a:solidFill>
                <a:schemeClr val="bg1"/>
              </a:solidFill>
              <a:effectLst/>
            </a:rPr>
            <a:t>(руководители / заместители руководителей, учителя-предметники). </a:t>
          </a:r>
          <a:endParaRPr lang="ru-RU" sz="2000" dirty="0">
            <a:solidFill>
              <a:schemeClr val="bg1"/>
            </a:solidFill>
            <a:effectLst/>
          </a:endParaRPr>
        </a:p>
      </dgm:t>
    </dgm:pt>
    <dgm:pt modelId="{DE38405F-E7B0-4005-AC71-018F162D5DAA}" type="parTrans" cxnId="{3C8158AF-53BB-4D8E-8B5C-9DB5B0624ACB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00C7E0A9-753E-4A2B-8845-1D4E289FF508}" type="sibTrans" cxnId="{3C8158AF-53BB-4D8E-8B5C-9DB5B0624ACB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BCB8B36C-1551-4C58-9EE5-985D44739071}" type="pres">
      <dgm:prSet presAssocID="{0B2D3792-2E06-46F1-BECE-C4F3FA38C9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1F913-4801-43E5-B4AE-2E7723E32D86}" type="pres">
      <dgm:prSet presAssocID="{9372E137-1EE3-45A4-B2DB-E85006424DDF}" presName="parentLin" presStyleCnt="0"/>
      <dgm:spPr/>
      <dgm:t>
        <a:bodyPr/>
        <a:lstStyle/>
        <a:p>
          <a:endParaRPr lang="ru-RU"/>
        </a:p>
      </dgm:t>
    </dgm:pt>
    <dgm:pt modelId="{E98502DE-76D7-4E2B-8465-39448136A794}" type="pres">
      <dgm:prSet presAssocID="{9372E137-1EE3-45A4-B2DB-E85006424D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400C1FD-1CA8-4822-B951-CB3AABFD6F63}" type="pres">
      <dgm:prSet presAssocID="{9372E137-1EE3-45A4-B2DB-E85006424DDF}" presName="parentText" presStyleLbl="node1" presStyleIdx="0" presStyleCnt="5" custScaleX="137812" custScaleY="168615" custLinFactX="381" custLinFactNeighborX="100000" custLinFactNeighborY="-494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B7B7D1C-F333-4ADE-BC80-DACA51D179AF}" type="pres">
      <dgm:prSet presAssocID="{9372E137-1EE3-45A4-B2DB-E85006424DDF}" presName="negativeSpace" presStyleCnt="0"/>
      <dgm:spPr/>
      <dgm:t>
        <a:bodyPr/>
        <a:lstStyle/>
        <a:p>
          <a:endParaRPr lang="ru-RU"/>
        </a:p>
      </dgm:t>
    </dgm:pt>
    <dgm:pt modelId="{41174895-4B2B-4C96-AFE9-1ACB2985A015}" type="pres">
      <dgm:prSet presAssocID="{9372E137-1EE3-45A4-B2DB-E85006424DDF}" presName="childText" presStyleLbl="conFgAcc1" presStyleIdx="0" presStyleCnt="5" custScaleY="96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6316B-DD4A-47BB-A6A0-8AF67AF2D0C1}" type="pres">
      <dgm:prSet presAssocID="{C848954E-C5AD-4397-AA5B-3C3614E494C3}" presName="spaceBetweenRectangles" presStyleCnt="0"/>
      <dgm:spPr/>
      <dgm:t>
        <a:bodyPr/>
        <a:lstStyle/>
        <a:p>
          <a:endParaRPr lang="ru-RU"/>
        </a:p>
      </dgm:t>
    </dgm:pt>
    <dgm:pt modelId="{C9802398-74B4-4188-8ED3-4B87814C242D}" type="pres">
      <dgm:prSet presAssocID="{7238775F-DAD6-4FA9-A755-F0FDB8472900}" presName="parentLin" presStyleCnt="0"/>
      <dgm:spPr/>
      <dgm:t>
        <a:bodyPr/>
        <a:lstStyle/>
        <a:p>
          <a:endParaRPr lang="ru-RU"/>
        </a:p>
      </dgm:t>
    </dgm:pt>
    <dgm:pt modelId="{1097408E-1DA1-49FA-98BF-902332BE5EC8}" type="pres">
      <dgm:prSet presAssocID="{7238775F-DAD6-4FA9-A755-F0FDB847290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EDC8C57-C831-48A3-8FE8-36DD7991D1DF}" type="pres">
      <dgm:prSet presAssocID="{7238775F-DAD6-4FA9-A755-F0FDB8472900}" presName="parentText" presStyleLbl="node1" presStyleIdx="1" presStyleCnt="5" custScaleX="136123" custScaleY="189738" custLinFactNeighborX="17186" custLinFactNeighborY="-1051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4623155-2044-461B-9126-403E0B65300C}" type="pres">
      <dgm:prSet presAssocID="{7238775F-DAD6-4FA9-A755-F0FDB8472900}" presName="negativeSpace" presStyleCnt="0"/>
      <dgm:spPr/>
      <dgm:t>
        <a:bodyPr/>
        <a:lstStyle/>
        <a:p>
          <a:endParaRPr lang="ru-RU"/>
        </a:p>
      </dgm:t>
    </dgm:pt>
    <dgm:pt modelId="{1A1B6389-BBF1-450B-A3C9-62F8C463C841}" type="pres">
      <dgm:prSet presAssocID="{7238775F-DAD6-4FA9-A755-F0FDB847290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84A01-D0A3-43F7-A981-3DB93E703BD4}" type="pres">
      <dgm:prSet presAssocID="{76B4663E-1D6F-4366-AE31-E7CDBF42C439}" presName="spaceBetweenRectangles" presStyleCnt="0"/>
      <dgm:spPr/>
      <dgm:t>
        <a:bodyPr/>
        <a:lstStyle/>
        <a:p>
          <a:endParaRPr lang="ru-RU"/>
        </a:p>
      </dgm:t>
    </dgm:pt>
    <dgm:pt modelId="{AF3A6675-CE17-49F5-A6AD-4A1AD0450277}" type="pres">
      <dgm:prSet presAssocID="{C8BFA215-A483-4B15-A8D6-CE328911BE16}" presName="parentLin" presStyleCnt="0"/>
      <dgm:spPr/>
      <dgm:t>
        <a:bodyPr/>
        <a:lstStyle/>
        <a:p>
          <a:endParaRPr lang="ru-RU"/>
        </a:p>
      </dgm:t>
    </dgm:pt>
    <dgm:pt modelId="{585D23F0-E044-4F46-96CD-5804125413E9}" type="pres">
      <dgm:prSet presAssocID="{C8BFA215-A483-4B15-A8D6-CE328911BE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77B4ED9-7823-4A9F-8CEF-4D5572ED4DED}" type="pres">
      <dgm:prSet presAssocID="{C8BFA215-A483-4B15-A8D6-CE328911BE16}" presName="parentText" presStyleLbl="node1" presStyleIdx="2" presStyleCnt="5" custScaleX="139311" custScaleY="244625" custLinFactNeighborX="4320" custLinFactNeighborY="-967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F8CD5BA-56EC-4787-93AA-4BD6C488DD0C}" type="pres">
      <dgm:prSet presAssocID="{C8BFA215-A483-4B15-A8D6-CE328911BE16}" presName="negativeSpace" presStyleCnt="0"/>
      <dgm:spPr/>
      <dgm:t>
        <a:bodyPr/>
        <a:lstStyle/>
        <a:p>
          <a:endParaRPr lang="ru-RU"/>
        </a:p>
      </dgm:t>
    </dgm:pt>
    <dgm:pt modelId="{62E3E5C0-41EC-4F04-8AA3-59B9DE82B6C0}" type="pres">
      <dgm:prSet presAssocID="{C8BFA215-A483-4B15-A8D6-CE328911BE1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2FFD-C41C-488A-9ED5-D1281A37071C}" type="pres">
      <dgm:prSet presAssocID="{D1B21CA7-B464-40B0-ABC0-42283E4F1CB4}" presName="spaceBetweenRectangles" presStyleCnt="0"/>
      <dgm:spPr/>
      <dgm:t>
        <a:bodyPr/>
        <a:lstStyle/>
        <a:p>
          <a:endParaRPr lang="ru-RU"/>
        </a:p>
      </dgm:t>
    </dgm:pt>
    <dgm:pt modelId="{BCEA7E8E-ED7A-4F9A-9FFE-49388E0B7202}" type="pres">
      <dgm:prSet presAssocID="{881AE444-17A4-43C6-A389-C5AF703CE8E3}" presName="parentLin" presStyleCnt="0"/>
      <dgm:spPr/>
      <dgm:t>
        <a:bodyPr/>
        <a:lstStyle/>
        <a:p>
          <a:endParaRPr lang="ru-RU"/>
        </a:p>
      </dgm:t>
    </dgm:pt>
    <dgm:pt modelId="{835D3E57-9AFF-4B53-BEB6-A876C2956D76}" type="pres">
      <dgm:prSet presAssocID="{881AE444-17A4-43C6-A389-C5AF703CE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F2FECA5-32D0-4F7F-B977-F169283B66AE}" type="pres">
      <dgm:prSet presAssocID="{881AE444-17A4-43C6-A389-C5AF703CE8E3}" presName="parentText" presStyleLbl="node1" presStyleIdx="3" presStyleCnt="5" custScaleX="160087" custScaleY="298741" custLinFactNeighborX="7063" custLinFactNeighborY="10486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C1D6B60-67BE-426A-8EE4-4F011F9669EC}" type="pres">
      <dgm:prSet presAssocID="{881AE444-17A4-43C6-A389-C5AF703CE8E3}" presName="negativeSpace" presStyleCnt="0"/>
      <dgm:spPr/>
      <dgm:t>
        <a:bodyPr/>
        <a:lstStyle/>
        <a:p>
          <a:endParaRPr lang="ru-RU"/>
        </a:p>
      </dgm:t>
    </dgm:pt>
    <dgm:pt modelId="{04940495-A8AB-4D94-B0BB-30E80EBD2082}" type="pres">
      <dgm:prSet presAssocID="{881AE444-17A4-43C6-A389-C5AF703CE8E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55AA-4C09-41B3-ADFB-2BDF3CB14865}" type="pres">
      <dgm:prSet presAssocID="{8FE958A3-B08E-4DCC-B232-37C47DF81056}" presName="spaceBetweenRectangles" presStyleCnt="0"/>
      <dgm:spPr/>
      <dgm:t>
        <a:bodyPr/>
        <a:lstStyle/>
        <a:p>
          <a:endParaRPr lang="ru-RU"/>
        </a:p>
      </dgm:t>
    </dgm:pt>
    <dgm:pt modelId="{DCD5357C-BC9D-4444-AF87-1372FAB83C7A}" type="pres">
      <dgm:prSet presAssocID="{54794F55-B35F-4270-8A38-D172EE345762}" presName="parentLin" presStyleCnt="0"/>
      <dgm:spPr/>
      <dgm:t>
        <a:bodyPr/>
        <a:lstStyle/>
        <a:p>
          <a:endParaRPr lang="ru-RU"/>
        </a:p>
      </dgm:t>
    </dgm:pt>
    <dgm:pt modelId="{291E5A34-CEFF-4F9B-B92A-F97F491C7FFE}" type="pres">
      <dgm:prSet presAssocID="{54794F55-B35F-4270-8A38-D172EE34576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E4F4850-91F0-4F3C-99D2-7C037088F37C}" type="pres">
      <dgm:prSet presAssocID="{54794F55-B35F-4270-8A38-D172EE345762}" presName="parentText" presStyleLbl="node1" presStyleIdx="4" presStyleCnt="5" custScaleX="139656" custScaleY="220977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64654B6-6383-4C54-B7A3-CA5FC7DB5186}" type="pres">
      <dgm:prSet presAssocID="{54794F55-B35F-4270-8A38-D172EE345762}" presName="negativeSpace" presStyleCnt="0"/>
      <dgm:spPr/>
      <dgm:t>
        <a:bodyPr/>
        <a:lstStyle/>
        <a:p>
          <a:endParaRPr lang="ru-RU"/>
        </a:p>
      </dgm:t>
    </dgm:pt>
    <dgm:pt modelId="{29822569-F7A7-4FEF-A663-12DEBDA75DED}" type="pres">
      <dgm:prSet presAssocID="{54794F55-B35F-4270-8A38-D172EE34576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5DDD6-1954-4D53-9975-EC44268E3B61}" type="presOf" srcId="{C8BFA215-A483-4B15-A8D6-CE328911BE16}" destId="{585D23F0-E044-4F46-96CD-5804125413E9}" srcOrd="0" destOrd="0" presId="urn:microsoft.com/office/officeart/2005/8/layout/list1"/>
    <dgm:cxn modelId="{9FBC9C35-7EB4-4D2C-A12A-B5F722411A6F}" type="presOf" srcId="{54794F55-B35F-4270-8A38-D172EE345762}" destId="{291E5A34-CEFF-4F9B-B92A-F97F491C7FFE}" srcOrd="0" destOrd="0" presId="urn:microsoft.com/office/officeart/2005/8/layout/list1"/>
    <dgm:cxn modelId="{24D46B44-2A7F-4197-81AD-B11B7F643B86}" type="presOf" srcId="{0B2D3792-2E06-46F1-BECE-C4F3FA38C917}" destId="{BCB8B36C-1551-4C58-9EE5-985D44739071}" srcOrd="0" destOrd="0" presId="urn:microsoft.com/office/officeart/2005/8/layout/list1"/>
    <dgm:cxn modelId="{3C8158AF-53BB-4D8E-8B5C-9DB5B0624ACB}" srcId="{0B2D3792-2E06-46F1-BECE-C4F3FA38C917}" destId="{54794F55-B35F-4270-8A38-D172EE345762}" srcOrd="4" destOrd="0" parTransId="{DE38405F-E7B0-4005-AC71-018F162D5DAA}" sibTransId="{00C7E0A9-753E-4A2B-8845-1D4E289FF508}"/>
    <dgm:cxn modelId="{D287540B-FE25-48C0-8B89-75F159E7D676}" type="presOf" srcId="{9372E137-1EE3-45A4-B2DB-E85006424DDF}" destId="{E98502DE-76D7-4E2B-8465-39448136A794}" srcOrd="0" destOrd="0" presId="urn:microsoft.com/office/officeart/2005/8/layout/list1"/>
    <dgm:cxn modelId="{22FB3A89-6262-4EE2-8B13-9073EB19E3A1}" type="presOf" srcId="{54794F55-B35F-4270-8A38-D172EE345762}" destId="{3E4F4850-91F0-4F3C-99D2-7C037088F37C}" srcOrd="1" destOrd="0" presId="urn:microsoft.com/office/officeart/2005/8/layout/list1"/>
    <dgm:cxn modelId="{160DC2F5-9087-4351-807F-BB2F2D64946D}" type="presOf" srcId="{9372E137-1EE3-45A4-B2DB-E85006424DDF}" destId="{5400C1FD-1CA8-4822-B951-CB3AABFD6F63}" srcOrd="1" destOrd="0" presId="urn:microsoft.com/office/officeart/2005/8/layout/list1"/>
    <dgm:cxn modelId="{B0DD650E-EE5F-4B7F-A499-05B0DE52B067}" type="presOf" srcId="{C8BFA215-A483-4B15-A8D6-CE328911BE16}" destId="{777B4ED9-7823-4A9F-8CEF-4D5572ED4DED}" srcOrd="1" destOrd="0" presId="urn:microsoft.com/office/officeart/2005/8/layout/list1"/>
    <dgm:cxn modelId="{34A24871-E269-4298-9C3C-1DA19B4A4E11}" type="presOf" srcId="{881AE444-17A4-43C6-A389-C5AF703CE8E3}" destId="{9F2FECA5-32D0-4F7F-B977-F169283B66AE}" srcOrd="1" destOrd="0" presId="urn:microsoft.com/office/officeart/2005/8/layout/list1"/>
    <dgm:cxn modelId="{69811837-DC2A-4768-B637-25BCE96AC9C7}" srcId="{0B2D3792-2E06-46F1-BECE-C4F3FA38C917}" destId="{7238775F-DAD6-4FA9-A755-F0FDB8472900}" srcOrd="1" destOrd="0" parTransId="{130BE275-B3A4-438F-BE74-BA8C48CC9E84}" sibTransId="{76B4663E-1D6F-4366-AE31-E7CDBF42C439}"/>
    <dgm:cxn modelId="{ED6EC165-6BEE-475D-AB73-86F52FF2964A}" srcId="{0B2D3792-2E06-46F1-BECE-C4F3FA38C917}" destId="{9372E137-1EE3-45A4-B2DB-E85006424DDF}" srcOrd="0" destOrd="0" parTransId="{C59DBDD4-3C3C-438F-B6EF-CBF14654092B}" sibTransId="{C848954E-C5AD-4397-AA5B-3C3614E494C3}"/>
    <dgm:cxn modelId="{D762FE01-B5B1-4430-861B-5AA0609DDEBD}" type="presOf" srcId="{7238775F-DAD6-4FA9-A755-F0FDB8472900}" destId="{1097408E-1DA1-49FA-98BF-902332BE5EC8}" srcOrd="0" destOrd="0" presId="urn:microsoft.com/office/officeart/2005/8/layout/list1"/>
    <dgm:cxn modelId="{36C475A9-E163-4042-91E1-53E7A3841CA1}" type="presOf" srcId="{881AE444-17A4-43C6-A389-C5AF703CE8E3}" destId="{835D3E57-9AFF-4B53-BEB6-A876C2956D76}" srcOrd="0" destOrd="0" presId="urn:microsoft.com/office/officeart/2005/8/layout/list1"/>
    <dgm:cxn modelId="{300D24E4-967C-4A46-B964-3A55D378827A}" srcId="{0B2D3792-2E06-46F1-BECE-C4F3FA38C917}" destId="{881AE444-17A4-43C6-A389-C5AF703CE8E3}" srcOrd="3" destOrd="0" parTransId="{740110A9-7537-417B-BDDA-95C856846E1E}" sibTransId="{8FE958A3-B08E-4DCC-B232-37C47DF81056}"/>
    <dgm:cxn modelId="{0035B11D-7A23-4CA2-B46D-4FA4A7413634}" type="presOf" srcId="{7238775F-DAD6-4FA9-A755-F0FDB8472900}" destId="{9EDC8C57-C831-48A3-8FE8-36DD7991D1DF}" srcOrd="1" destOrd="0" presId="urn:microsoft.com/office/officeart/2005/8/layout/list1"/>
    <dgm:cxn modelId="{8C7A6BB5-16E6-4435-84A3-BE8B5433DCDF}" srcId="{0B2D3792-2E06-46F1-BECE-C4F3FA38C917}" destId="{C8BFA215-A483-4B15-A8D6-CE328911BE16}" srcOrd="2" destOrd="0" parTransId="{719AB2A4-C69A-477B-87FB-B8926CEEF625}" sibTransId="{D1B21CA7-B464-40B0-ABC0-42283E4F1CB4}"/>
    <dgm:cxn modelId="{4C672319-24B8-437C-98F7-E7D6B0D7A6B4}" type="presParOf" srcId="{BCB8B36C-1551-4C58-9EE5-985D44739071}" destId="{C081F913-4801-43E5-B4AE-2E7723E32D86}" srcOrd="0" destOrd="0" presId="urn:microsoft.com/office/officeart/2005/8/layout/list1"/>
    <dgm:cxn modelId="{20CAA78F-2195-4FF2-9F1E-E689D1D6924C}" type="presParOf" srcId="{C081F913-4801-43E5-B4AE-2E7723E32D86}" destId="{E98502DE-76D7-4E2B-8465-39448136A794}" srcOrd="0" destOrd="0" presId="urn:microsoft.com/office/officeart/2005/8/layout/list1"/>
    <dgm:cxn modelId="{F3BB075C-BE04-4A78-918B-4816221A32C6}" type="presParOf" srcId="{C081F913-4801-43E5-B4AE-2E7723E32D86}" destId="{5400C1FD-1CA8-4822-B951-CB3AABFD6F63}" srcOrd="1" destOrd="0" presId="urn:microsoft.com/office/officeart/2005/8/layout/list1"/>
    <dgm:cxn modelId="{66D3D833-1EB5-4134-8836-BFB4A4B6646F}" type="presParOf" srcId="{BCB8B36C-1551-4C58-9EE5-985D44739071}" destId="{CB7B7D1C-F333-4ADE-BC80-DACA51D179AF}" srcOrd="1" destOrd="0" presId="urn:microsoft.com/office/officeart/2005/8/layout/list1"/>
    <dgm:cxn modelId="{A3CBE36E-31DC-43DE-A832-A8C46A2ADE2C}" type="presParOf" srcId="{BCB8B36C-1551-4C58-9EE5-985D44739071}" destId="{41174895-4B2B-4C96-AFE9-1ACB2985A015}" srcOrd="2" destOrd="0" presId="urn:microsoft.com/office/officeart/2005/8/layout/list1"/>
    <dgm:cxn modelId="{C64262BA-929C-4E93-83A8-AB7D88A6A079}" type="presParOf" srcId="{BCB8B36C-1551-4C58-9EE5-985D44739071}" destId="{E826316B-DD4A-47BB-A6A0-8AF67AF2D0C1}" srcOrd="3" destOrd="0" presId="urn:microsoft.com/office/officeart/2005/8/layout/list1"/>
    <dgm:cxn modelId="{A9373FD5-2355-4E00-88D3-176B5CA6E2B0}" type="presParOf" srcId="{BCB8B36C-1551-4C58-9EE5-985D44739071}" destId="{C9802398-74B4-4188-8ED3-4B87814C242D}" srcOrd="4" destOrd="0" presId="urn:microsoft.com/office/officeart/2005/8/layout/list1"/>
    <dgm:cxn modelId="{BFC5916D-FA37-4F63-9490-73FBF6DD10D8}" type="presParOf" srcId="{C9802398-74B4-4188-8ED3-4B87814C242D}" destId="{1097408E-1DA1-49FA-98BF-902332BE5EC8}" srcOrd="0" destOrd="0" presId="urn:microsoft.com/office/officeart/2005/8/layout/list1"/>
    <dgm:cxn modelId="{FF14C18A-93C8-4834-BC4C-8549E5E43BE1}" type="presParOf" srcId="{C9802398-74B4-4188-8ED3-4B87814C242D}" destId="{9EDC8C57-C831-48A3-8FE8-36DD7991D1DF}" srcOrd="1" destOrd="0" presId="urn:microsoft.com/office/officeart/2005/8/layout/list1"/>
    <dgm:cxn modelId="{7D9701F6-45A1-4B5E-BD5A-9330062C69C0}" type="presParOf" srcId="{BCB8B36C-1551-4C58-9EE5-985D44739071}" destId="{F4623155-2044-461B-9126-403E0B65300C}" srcOrd="5" destOrd="0" presId="urn:microsoft.com/office/officeart/2005/8/layout/list1"/>
    <dgm:cxn modelId="{4DDD1CFF-E356-422B-AF5F-D503BFA342D3}" type="presParOf" srcId="{BCB8B36C-1551-4C58-9EE5-985D44739071}" destId="{1A1B6389-BBF1-450B-A3C9-62F8C463C841}" srcOrd="6" destOrd="0" presId="urn:microsoft.com/office/officeart/2005/8/layout/list1"/>
    <dgm:cxn modelId="{B9672438-17A2-420C-96D8-6EF774CAFD59}" type="presParOf" srcId="{BCB8B36C-1551-4C58-9EE5-985D44739071}" destId="{C8384A01-D0A3-43F7-A981-3DB93E703BD4}" srcOrd="7" destOrd="0" presId="urn:microsoft.com/office/officeart/2005/8/layout/list1"/>
    <dgm:cxn modelId="{CC6C9297-BC7D-4110-BFB1-0018B166F3EC}" type="presParOf" srcId="{BCB8B36C-1551-4C58-9EE5-985D44739071}" destId="{AF3A6675-CE17-49F5-A6AD-4A1AD0450277}" srcOrd="8" destOrd="0" presId="urn:microsoft.com/office/officeart/2005/8/layout/list1"/>
    <dgm:cxn modelId="{00507D68-D2C3-4DE6-986F-01BBE7B66166}" type="presParOf" srcId="{AF3A6675-CE17-49F5-A6AD-4A1AD0450277}" destId="{585D23F0-E044-4F46-96CD-5804125413E9}" srcOrd="0" destOrd="0" presId="urn:microsoft.com/office/officeart/2005/8/layout/list1"/>
    <dgm:cxn modelId="{97F68A93-F415-4FDF-90C8-A51063CE87D9}" type="presParOf" srcId="{AF3A6675-CE17-49F5-A6AD-4A1AD0450277}" destId="{777B4ED9-7823-4A9F-8CEF-4D5572ED4DED}" srcOrd="1" destOrd="0" presId="urn:microsoft.com/office/officeart/2005/8/layout/list1"/>
    <dgm:cxn modelId="{A271074C-5752-410E-985A-71B89666A8B0}" type="presParOf" srcId="{BCB8B36C-1551-4C58-9EE5-985D44739071}" destId="{3F8CD5BA-56EC-4787-93AA-4BD6C488DD0C}" srcOrd="9" destOrd="0" presId="urn:microsoft.com/office/officeart/2005/8/layout/list1"/>
    <dgm:cxn modelId="{F89166B7-C716-4AAF-853D-5A10F3E90659}" type="presParOf" srcId="{BCB8B36C-1551-4C58-9EE5-985D44739071}" destId="{62E3E5C0-41EC-4F04-8AA3-59B9DE82B6C0}" srcOrd="10" destOrd="0" presId="urn:microsoft.com/office/officeart/2005/8/layout/list1"/>
    <dgm:cxn modelId="{2C1648A4-9C78-4E28-97B1-C066BB6CADC2}" type="presParOf" srcId="{BCB8B36C-1551-4C58-9EE5-985D44739071}" destId="{B7B92FFD-C41C-488A-9ED5-D1281A37071C}" srcOrd="11" destOrd="0" presId="urn:microsoft.com/office/officeart/2005/8/layout/list1"/>
    <dgm:cxn modelId="{42659166-0343-4775-9A59-788517848670}" type="presParOf" srcId="{BCB8B36C-1551-4C58-9EE5-985D44739071}" destId="{BCEA7E8E-ED7A-4F9A-9FFE-49388E0B7202}" srcOrd="12" destOrd="0" presId="urn:microsoft.com/office/officeart/2005/8/layout/list1"/>
    <dgm:cxn modelId="{5C9BE403-692C-40E1-BCFD-15C787A4E026}" type="presParOf" srcId="{BCEA7E8E-ED7A-4F9A-9FFE-49388E0B7202}" destId="{835D3E57-9AFF-4B53-BEB6-A876C2956D76}" srcOrd="0" destOrd="0" presId="urn:microsoft.com/office/officeart/2005/8/layout/list1"/>
    <dgm:cxn modelId="{EA41E91E-C2F0-4EAD-AAB4-1469A1579668}" type="presParOf" srcId="{BCEA7E8E-ED7A-4F9A-9FFE-49388E0B7202}" destId="{9F2FECA5-32D0-4F7F-B977-F169283B66AE}" srcOrd="1" destOrd="0" presId="urn:microsoft.com/office/officeart/2005/8/layout/list1"/>
    <dgm:cxn modelId="{0CBD8A23-A1D9-44B6-B095-5CD63993DA7C}" type="presParOf" srcId="{BCB8B36C-1551-4C58-9EE5-985D44739071}" destId="{CC1D6B60-67BE-426A-8EE4-4F011F9669EC}" srcOrd="13" destOrd="0" presId="urn:microsoft.com/office/officeart/2005/8/layout/list1"/>
    <dgm:cxn modelId="{EB0888AA-17FA-4340-AEDD-B38EA861C73D}" type="presParOf" srcId="{BCB8B36C-1551-4C58-9EE5-985D44739071}" destId="{04940495-A8AB-4D94-B0BB-30E80EBD2082}" srcOrd="14" destOrd="0" presId="urn:microsoft.com/office/officeart/2005/8/layout/list1"/>
    <dgm:cxn modelId="{887430CA-D2C3-46FA-8A78-826BAA779DC4}" type="presParOf" srcId="{BCB8B36C-1551-4C58-9EE5-985D44739071}" destId="{718055AA-4C09-41B3-ADFB-2BDF3CB14865}" srcOrd="15" destOrd="0" presId="urn:microsoft.com/office/officeart/2005/8/layout/list1"/>
    <dgm:cxn modelId="{EDDE5561-3481-487B-A827-19FFFA8470AC}" type="presParOf" srcId="{BCB8B36C-1551-4C58-9EE5-985D44739071}" destId="{DCD5357C-BC9D-4444-AF87-1372FAB83C7A}" srcOrd="16" destOrd="0" presId="urn:microsoft.com/office/officeart/2005/8/layout/list1"/>
    <dgm:cxn modelId="{500399CF-4F0C-4DA4-953F-4135F04D00BB}" type="presParOf" srcId="{DCD5357C-BC9D-4444-AF87-1372FAB83C7A}" destId="{291E5A34-CEFF-4F9B-B92A-F97F491C7FFE}" srcOrd="0" destOrd="0" presId="urn:microsoft.com/office/officeart/2005/8/layout/list1"/>
    <dgm:cxn modelId="{0D66B3CF-FF8C-4CFE-8ED8-576BDE5FBF6F}" type="presParOf" srcId="{DCD5357C-BC9D-4444-AF87-1372FAB83C7A}" destId="{3E4F4850-91F0-4F3C-99D2-7C037088F37C}" srcOrd="1" destOrd="0" presId="urn:microsoft.com/office/officeart/2005/8/layout/list1"/>
    <dgm:cxn modelId="{FE3BCD38-F323-44F7-BB82-215E73B79CCE}" type="presParOf" srcId="{BCB8B36C-1551-4C58-9EE5-985D44739071}" destId="{964654B6-6383-4C54-B7A3-CA5FC7DB5186}" srcOrd="17" destOrd="0" presId="urn:microsoft.com/office/officeart/2005/8/layout/list1"/>
    <dgm:cxn modelId="{7B1A64A4-431C-4695-A329-D9D03F24B6B4}" type="presParOf" srcId="{BCB8B36C-1551-4C58-9EE5-985D44739071}" destId="{29822569-F7A7-4FEF-A663-12DEBDA75D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4895-4B2B-4C96-AFE9-1ACB2985A015}">
      <dsp:nvSpPr>
        <dsp:cNvPr id="0" name=""/>
        <dsp:cNvSpPr/>
      </dsp:nvSpPr>
      <dsp:spPr>
        <a:xfrm>
          <a:off x="0" y="490725"/>
          <a:ext cx="8291264" cy="3399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0C1FD-1CA8-4822-B951-CB3AABFD6F63}">
      <dsp:nvSpPr>
        <dsp:cNvPr id="0" name=""/>
        <dsp:cNvSpPr/>
      </dsp:nvSpPr>
      <dsp:spPr>
        <a:xfrm>
          <a:off x="409979" y="0"/>
          <a:ext cx="7881284" cy="696852"/>
        </a:xfrm>
        <a:prstGeom prst="round2DiagRect">
          <a:avLst/>
        </a:prstGeom>
        <a:solidFill>
          <a:srgbClr val="358D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МОДУЛЬ 1 (инвариант). </a:t>
          </a:r>
          <a:r>
            <a:rPr lang="ru-RU" sz="2000" b="1" kern="1200" dirty="0" smtClean="0">
              <a:solidFill>
                <a:schemeClr val="bg1"/>
              </a:solidFill>
              <a:effectLst/>
            </a:rPr>
            <a:t>Нормативные и правовые аспекты деятельности ИБЦ ОО в контексте ФГОС 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(команды ОО)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443997" y="34018"/>
        <a:ext cx="7813248" cy="628816"/>
      </dsp:txXfrm>
    </dsp:sp>
    <dsp:sp modelId="{1A1B6389-BBF1-450B-A3C9-62F8C463C841}">
      <dsp:nvSpPr>
        <dsp:cNvPr id="0" name=""/>
        <dsp:cNvSpPr/>
      </dsp:nvSpPr>
      <dsp:spPr>
        <a:xfrm>
          <a:off x="0" y="1483778"/>
          <a:ext cx="82912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C8C57-C831-48A3-8FE8-36DD7991D1DF}">
      <dsp:nvSpPr>
        <dsp:cNvPr id="0" name=""/>
        <dsp:cNvSpPr/>
      </dsp:nvSpPr>
      <dsp:spPr>
        <a:xfrm>
          <a:off x="413987" y="862825"/>
          <a:ext cx="7877276" cy="784149"/>
        </a:xfrm>
        <a:prstGeom prst="round2Diag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МОДУЛЬ 2 (</a:t>
          </a:r>
          <a:r>
            <a:rPr lang="ru-RU" sz="2000" kern="12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kern="1200" dirty="0" smtClean="0">
              <a:solidFill>
                <a:schemeClr val="bg1"/>
              </a:solidFill>
              <a:effectLst/>
            </a:rPr>
            <a:t>Автоматизированная информационно-библиотечная система (АИБС) «МАРК-SQL» 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(библиотекари ОО)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452266" y="901104"/>
        <a:ext cx="7800718" cy="707591"/>
      </dsp:txXfrm>
    </dsp:sp>
    <dsp:sp modelId="{62E3E5C0-41EC-4F04-8AA3-59B9DE82B6C0}">
      <dsp:nvSpPr>
        <dsp:cNvPr id="0" name=""/>
        <dsp:cNvSpPr/>
      </dsp:nvSpPr>
      <dsp:spPr>
        <a:xfrm>
          <a:off x="0" y="2716524"/>
          <a:ext cx="82912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B4ED9-7823-4A9F-8CEF-4D5572ED4DED}">
      <dsp:nvSpPr>
        <dsp:cNvPr id="0" name=""/>
        <dsp:cNvSpPr/>
      </dsp:nvSpPr>
      <dsp:spPr>
        <a:xfrm>
          <a:off x="411108" y="1872209"/>
          <a:ext cx="7880155" cy="1010986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МОДУЛЬ 3 (</a:t>
          </a:r>
          <a:r>
            <a:rPr lang="ru-RU" sz="2000" kern="12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kern="1200" dirty="0" smtClean="0">
              <a:solidFill>
                <a:schemeClr val="bg1"/>
              </a:solidFill>
              <a:effectLst/>
            </a:rPr>
            <a:t>Настройка и управление программным комплексом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 (учителя информатики – администраторы программного комплекса ILIAS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460460" y="1921561"/>
        <a:ext cx="7781451" cy="912282"/>
      </dsp:txXfrm>
    </dsp:sp>
    <dsp:sp modelId="{04940495-A8AB-4D94-B0BB-30E80EBD2082}">
      <dsp:nvSpPr>
        <dsp:cNvPr id="0" name=""/>
        <dsp:cNvSpPr/>
      </dsp:nvSpPr>
      <dsp:spPr>
        <a:xfrm>
          <a:off x="0" y="4172921"/>
          <a:ext cx="82912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FECA5-32D0-4F7F-B977-F169283B66AE}">
      <dsp:nvSpPr>
        <dsp:cNvPr id="0" name=""/>
        <dsp:cNvSpPr/>
      </dsp:nvSpPr>
      <dsp:spPr>
        <a:xfrm>
          <a:off x="361024" y="3188260"/>
          <a:ext cx="7930239" cy="1234636"/>
        </a:xfrm>
        <a:prstGeom prst="round2DiagRect">
          <a:avLst/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МОДУЛЬ 4 (</a:t>
          </a:r>
          <a:r>
            <a:rPr lang="ru-RU" sz="2000" kern="12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kern="1200" dirty="0" smtClean="0">
              <a:solidFill>
                <a:schemeClr val="bg1"/>
              </a:solidFill>
              <a:effectLst/>
            </a:rPr>
            <a:t>Основные элементы программного комплекса для расширения функций ИБЦ ОО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 (руководители / заместители руководителей, учителя-предметники, учителя информатики)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421294" y="3248530"/>
        <a:ext cx="7809699" cy="1114096"/>
      </dsp:txXfrm>
    </dsp:sp>
    <dsp:sp modelId="{29822569-F7A7-4FEF-A663-12DEBDA75DED}">
      <dsp:nvSpPr>
        <dsp:cNvPr id="0" name=""/>
        <dsp:cNvSpPr/>
      </dsp:nvSpPr>
      <dsp:spPr>
        <a:xfrm>
          <a:off x="0" y="5307934"/>
          <a:ext cx="829126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F4850-91F0-4F3C-99D2-7C037088F37C}">
      <dsp:nvSpPr>
        <dsp:cNvPr id="0" name=""/>
        <dsp:cNvSpPr/>
      </dsp:nvSpPr>
      <dsp:spPr>
        <a:xfrm>
          <a:off x="403227" y="4601321"/>
          <a:ext cx="7883839" cy="913253"/>
        </a:xfrm>
        <a:prstGeom prst="round2Diag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effectLst/>
            </a:rPr>
            <a:t>МОДУЛЬ 5 (</a:t>
          </a:r>
          <a:r>
            <a:rPr lang="ru-RU" sz="2000" kern="1200" dirty="0" err="1" smtClean="0">
              <a:solidFill>
                <a:schemeClr val="bg1"/>
              </a:solidFill>
              <a:effectLst/>
            </a:rPr>
            <a:t>вариатив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). </a:t>
          </a:r>
          <a:r>
            <a:rPr lang="ru-RU" sz="2000" b="1" kern="1200" dirty="0" smtClean="0">
              <a:solidFill>
                <a:schemeClr val="bg1"/>
              </a:solidFill>
              <a:effectLst/>
            </a:rPr>
            <a:t>Проектирование элементов виртуального образовательного пространства на базе ИБЦ ОО </a:t>
          </a:r>
          <a:r>
            <a:rPr lang="ru-RU" sz="2000" kern="1200" dirty="0" smtClean="0">
              <a:solidFill>
                <a:schemeClr val="bg1"/>
              </a:solidFill>
              <a:effectLst/>
            </a:rPr>
            <a:t>(руководители / заместители руководителей, учителя-предметники). </a:t>
          </a:r>
          <a:endParaRPr lang="ru-RU" sz="2000" kern="1200" dirty="0">
            <a:solidFill>
              <a:schemeClr val="bg1"/>
            </a:solidFill>
            <a:effectLst/>
          </a:endParaRPr>
        </a:p>
      </dsp:txBody>
      <dsp:txXfrm>
        <a:off x="447808" y="4645902"/>
        <a:ext cx="7794677" cy="82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EE23-E62C-4CD7-A79F-28867429AF2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0F85-0C75-418B-8DCB-B7C0A3804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5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E41F46-2A79-48DE-B6B7-E09B62F3062C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58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1DE65E-CDB2-4A66-8A4D-291C47830F35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4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76AD6E3-F400-4042-A6E9-99AC5CB380A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34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0512097-9EE2-4114-8B0C-8CAA49E61B30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72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4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D1DE65E-CDB2-4A66-8A4D-291C47830F3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01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70F85-0C75-418B-8DCB-B7C0A3804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822960" cy="8229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476672"/>
            <a:ext cx="6120680" cy="75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ГАУ ДПО Ярославской области </a:t>
            </a:r>
            <a:br>
              <a:rPr lang="ru-RU" sz="2000" dirty="0" smtClean="0"/>
            </a:br>
            <a:r>
              <a:rPr lang="ru-RU" sz="2000" b="1" dirty="0" smtClean="0"/>
              <a:t>ИНСТИТУТ РАЗВИТИЯ ОБРАЗОВАНИЯ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061352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3200" i="1" dirty="0" smtClean="0">
                <a:solidFill>
                  <a:srgbClr val="C00000"/>
                </a:solidFill>
              </a:rPr>
              <a:t>Реализация концепции  региональной сети информационно-библиотечных центров образовательных организаций Ярославской области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2104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Ярославль, июнь2017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229200"/>
            <a:ext cx="2773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Смирнова А.Н., проректор</a:t>
            </a:r>
          </a:p>
          <a:p>
            <a:r>
              <a:rPr lang="ru-RU" dirty="0" smtClean="0"/>
              <a:t> ГАУ ДПО  ЯО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00" y="278647"/>
            <a:ext cx="8229600" cy="89894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Использование ресурса </a:t>
            </a:r>
            <a:r>
              <a:rPr lang="ru-RU" sz="3000" b="1" dirty="0" err="1">
                <a:solidFill>
                  <a:srgbClr val="C00000"/>
                </a:solidFill>
              </a:rPr>
              <a:t>ЛитРес</a:t>
            </a:r>
            <a:r>
              <a:rPr lang="ru-RU" sz="3000" b="1" dirty="0">
                <a:solidFill>
                  <a:srgbClr val="C00000"/>
                </a:solidFill>
              </a:rPr>
              <a:t> в работе ШИБЦ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772815"/>
            <a:ext cx="4978896" cy="37638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32722" b="13045"/>
          <a:stretch/>
        </p:blipFill>
        <p:spPr bwMode="auto">
          <a:xfrm>
            <a:off x="467545" y="1835123"/>
            <a:ext cx="4968551" cy="33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645" y="5661248"/>
            <a:ext cx="8210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Вебинар</a:t>
            </a:r>
            <a:r>
              <a:rPr lang="ru-RU" dirty="0" smtClean="0"/>
              <a:t>: </a:t>
            </a:r>
            <a:r>
              <a:rPr lang="ru-RU" dirty="0"/>
              <a:t>«Новые возможности проекта «</a:t>
            </a:r>
            <a:r>
              <a:rPr lang="ru-RU" dirty="0" err="1"/>
              <a:t>ЛитРес</a:t>
            </a:r>
            <a:r>
              <a:rPr lang="ru-RU" dirty="0"/>
              <a:t>: Школа»: расширение каталога,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QR-кодов</a:t>
            </a:r>
            <a:r>
              <a:rPr lang="ru-RU" dirty="0" smtClean="0"/>
              <a:t>» (6 марта 2017 года)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1062" y="1772815"/>
            <a:ext cx="31414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Круг пользователей</a:t>
            </a:r>
          </a:p>
          <a:p>
            <a:r>
              <a:rPr lang="ru-RU" sz="1600" dirty="0"/>
              <a:t>педагоги – 2</a:t>
            </a:r>
            <a:r>
              <a:rPr lang="en-US" sz="1600" dirty="0"/>
              <a:t>9</a:t>
            </a:r>
            <a:r>
              <a:rPr lang="ru-RU" sz="1600" dirty="0"/>
              <a:t>,6%</a:t>
            </a:r>
          </a:p>
          <a:p>
            <a:r>
              <a:rPr lang="ru-RU" sz="1600" dirty="0"/>
              <a:t>обучающиеся – 4</a:t>
            </a:r>
            <a:r>
              <a:rPr lang="en-US" sz="1600" dirty="0"/>
              <a:t>9</a:t>
            </a:r>
            <a:r>
              <a:rPr lang="ru-RU" sz="1600" dirty="0"/>
              <a:t>,</a:t>
            </a:r>
            <a:r>
              <a:rPr lang="en-US" sz="1600" dirty="0"/>
              <a:t>4</a:t>
            </a:r>
            <a:r>
              <a:rPr lang="ru-RU" sz="1600" dirty="0"/>
              <a:t>%</a:t>
            </a:r>
          </a:p>
          <a:p>
            <a:r>
              <a:rPr lang="ru-RU" sz="1600" dirty="0"/>
              <a:t>родители – 0,3%</a:t>
            </a:r>
          </a:p>
          <a:p>
            <a:r>
              <a:rPr lang="ru-RU" sz="1600" b="1" i="1" dirty="0"/>
              <a:t>Самые активные читатели</a:t>
            </a:r>
          </a:p>
          <a:p>
            <a:r>
              <a:rPr lang="ru-RU" sz="1600" dirty="0"/>
              <a:t>1-4 </a:t>
            </a:r>
            <a:r>
              <a:rPr lang="ru-RU" sz="1600" dirty="0" err="1"/>
              <a:t>кл</a:t>
            </a:r>
            <a:r>
              <a:rPr lang="ru-RU" sz="1600" dirty="0"/>
              <a:t>. – 12%</a:t>
            </a:r>
          </a:p>
          <a:p>
            <a:r>
              <a:rPr lang="ru-RU" sz="1600" dirty="0"/>
              <a:t>5-9 </a:t>
            </a:r>
            <a:r>
              <a:rPr lang="ru-RU" sz="1600" dirty="0" err="1"/>
              <a:t>кл</a:t>
            </a:r>
            <a:r>
              <a:rPr lang="ru-RU" sz="1600" dirty="0"/>
              <a:t>. – 69%</a:t>
            </a:r>
          </a:p>
          <a:p>
            <a:r>
              <a:rPr lang="ru-RU" sz="1600" dirty="0"/>
              <a:t>10-11 </a:t>
            </a:r>
            <a:r>
              <a:rPr lang="ru-RU" sz="1600" dirty="0" err="1"/>
              <a:t>кл</a:t>
            </a:r>
            <a:r>
              <a:rPr lang="ru-RU" sz="1600" dirty="0"/>
              <a:t>. – 19%</a:t>
            </a:r>
          </a:p>
          <a:p>
            <a:r>
              <a:rPr lang="ru-RU" sz="1600" b="1" i="1" dirty="0"/>
              <a:t>Наиболее востребованная литература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школьной программе – 67,1%</a:t>
            </a:r>
          </a:p>
          <a:p>
            <a:r>
              <a:rPr lang="ru-RU" sz="1600" dirty="0" smtClean="0"/>
              <a:t>для </a:t>
            </a:r>
            <a:r>
              <a:rPr lang="ru-RU" sz="1600" dirty="0"/>
              <a:t>внеклассного чтения – 29,9%</a:t>
            </a:r>
          </a:p>
          <a:p>
            <a:endParaRPr lang="ru-RU" sz="1600" dirty="0"/>
          </a:p>
        </p:txBody>
      </p:sp>
      <p:pic>
        <p:nvPicPr>
          <p:cNvPr id="7" name="Рисунок 4" descr="iro__87x8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" y="275492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034" r="26175" b="4701"/>
          <a:stretch/>
        </p:blipFill>
        <p:spPr bwMode="auto">
          <a:xfrm>
            <a:off x="0" y="404664"/>
            <a:ext cx="4646891" cy="477888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3091" y="692696"/>
            <a:ext cx="194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WWW.IRO.YAR.RU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6142" r="26569" b="14168"/>
          <a:stretch/>
        </p:blipFill>
        <p:spPr bwMode="auto">
          <a:xfrm>
            <a:off x="4427984" y="2492896"/>
            <a:ext cx="4536504" cy="33218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261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7" y="1632980"/>
            <a:ext cx="2303827" cy="327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6632"/>
            <a:ext cx="8229600" cy="1484783"/>
          </a:xfrm>
        </p:spPr>
        <p:txBody>
          <a:bodyPr>
            <a:noAutofit/>
          </a:bodyPr>
          <a:lstStyle/>
          <a:p>
            <a:pPr eaLnBrk="1" hangingPunct="1">
              <a:lnSpc>
                <a:spcPts val="24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Концепция </a:t>
            </a:r>
            <a:r>
              <a:rPr lang="ru-RU" altLang="ru-RU" sz="3000" b="1" dirty="0">
                <a:solidFill>
                  <a:srgbClr val="C00000"/>
                </a:solidFill>
              </a:rPr>
              <a:t>региональной сети информационно-библиотечных центров образовательных организаций </a:t>
            </a:r>
            <a:r>
              <a:rPr lang="ru-RU" altLang="ru-RU" sz="3000" b="1" dirty="0" smtClean="0">
                <a:solidFill>
                  <a:srgbClr val="C00000"/>
                </a:solidFill>
              </a:rPr>
              <a:t/>
            </a:r>
            <a:br>
              <a:rPr lang="ru-RU" altLang="ru-RU" sz="3000" b="1" dirty="0" smtClean="0">
                <a:solidFill>
                  <a:srgbClr val="C00000"/>
                </a:solidFill>
              </a:rPr>
            </a:br>
            <a:r>
              <a:rPr lang="ru-RU" altLang="ru-RU" sz="3000" b="1" dirty="0" smtClean="0">
                <a:solidFill>
                  <a:srgbClr val="C00000"/>
                </a:solidFill>
              </a:rPr>
              <a:t>Ярославской области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10244" name="Рисунок 4" descr="iro__87x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2824469"/>
            <a:ext cx="6673969" cy="388507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2591273" y="1556792"/>
            <a:ext cx="6552727" cy="1477410"/>
            <a:chOff x="409979" y="0"/>
            <a:chExt cx="7881284" cy="796402"/>
          </a:xfrm>
        </p:grpSpPr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409979" y="0"/>
              <a:ext cx="7881284" cy="79640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48856" y="38877"/>
              <a:ext cx="7803530" cy="718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Ведущая идея – организация сетевого взаимодействия школьных ИБЦ для реализации ФГОС, достижения предметных, </a:t>
              </a:r>
              <a:r>
                <a:rPr lang="ru-RU" altLang="ru-RU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метапредметных</a:t>
              </a: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 личностных результатов обучающихся 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90086" y="4503009"/>
            <a:ext cx="6712182" cy="403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2591273" y="3373964"/>
            <a:ext cx="6528632" cy="1351180"/>
            <a:chOff x="445015" y="2162417"/>
            <a:chExt cx="7880156" cy="945320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445015" y="2162417"/>
              <a:ext cx="7880156" cy="945320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57255" y="2208564"/>
              <a:ext cx="7787860" cy="853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Сетевое взаимодействие рассматривается как один из факторов, который может привести к новому качеству образования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378204" y="5910893"/>
            <a:ext cx="6749018" cy="4032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2591273" y="5013177"/>
            <a:ext cx="6535949" cy="1213591"/>
            <a:chOff x="357617" y="3456383"/>
            <a:chExt cx="7933646" cy="1014391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361024" y="3456383"/>
              <a:ext cx="7930239" cy="924982"/>
            </a:xfrm>
            <a:prstGeom prst="round2DiagRect">
              <a:avLst/>
            </a:prstGeom>
            <a:solidFill>
              <a:srgbClr val="00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57617" y="3501537"/>
              <a:ext cx="7888492" cy="969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373" tIns="0" rIns="219373" bIns="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Интеграция ресурсного обеспечения: нормативного, кадрового, информационного, </a:t>
              </a:r>
              <a:r>
                <a:rPr lang="ru-RU" alt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научно-методического, технико-технологического</a:t>
              </a:r>
              <a:endParaRPr lang="ru-RU" sz="2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99592" y="5589240"/>
            <a:ext cx="73448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РИБЦ осуществляет методическое, </a:t>
            </a:r>
            <a:r>
              <a:rPr lang="ru-RU" sz="2000" dirty="0" smtClean="0">
                <a:latin typeface="Comic Sans MS" panose="030F0702030302020204" pitchFamily="66" charset="0"/>
              </a:rPr>
              <a:t>технико-технологическое </a:t>
            </a:r>
            <a:r>
              <a:rPr lang="ru-RU" sz="2000" dirty="0">
                <a:latin typeface="Comic Sans MS" panose="030F0702030302020204" pitchFamily="66" charset="0"/>
              </a:rPr>
              <a:t>и информационное сопровождение региональной сети ИБЦ </a:t>
            </a:r>
            <a:r>
              <a:rPr lang="ru-RU" sz="2000" dirty="0" smtClean="0">
                <a:latin typeface="Comic Sans MS" panose="030F0702030302020204" pitchFamily="66" charset="0"/>
              </a:rPr>
              <a:t>ОО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12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4624"/>
            <a:ext cx="7920880" cy="678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Региональная сеть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1917" y="3068960"/>
            <a:ext cx="4313730" cy="1274012"/>
            <a:chOff x="0" y="-360040"/>
            <a:chExt cx="7122042" cy="12673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В 2017 году подключаются 40 школьных ИБЦ</a:t>
              </a:r>
              <a:r>
                <a:rPr lang="ru-RU" sz="2800" dirty="0" smtClean="0"/>
                <a:t> </a:t>
              </a:r>
              <a:endParaRPr lang="ru-RU" altLang="ru-RU" sz="26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02163" y="1952959"/>
            <a:ext cx="4313853" cy="644153"/>
            <a:chOff x="0" y="-360040"/>
            <a:chExt cx="7122042" cy="1267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Региональный ИБЦ (РИБЦ)</a:t>
              </a:r>
              <a:endParaRPr lang="ru-RU" altLang="ru-RU" sz="2600" dirty="0"/>
            </a:p>
          </p:txBody>
        </p:sp>
      </p:grpSp>
      <p:sp>
        <p:nvSpPr>
          <p:cNvPr id="27" name="5-конечная звезда 26"/>
          <p:cNvSpPr/>
          <p:nvPr/>
        </p:nvSpPr>
        <p:spPr bwMode="auto">
          <a:xfrm>
            <a:off x="3995936" y="1460839"/>
            <a:ext cx="72000" cy="7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8" name="Группа 13"/>
          <p:cNvGrpSpPr>
            <a:grpSpLocks/>
          </p:cNvGrpSpPr>
          <p:nvPr/>
        </p:nvGrpSpPr>
        <p:grpSpPr bwMode="auto">
          <a:xfrm>
            <a:off x="4940423" y="836712"/>
            <a:ext cx="4124613" cy="4464496"/>
            <a:chOff x="2643188" y="3143250"/>
            <a:chExt cx="3571875" cy="3305175"/>
          </a:xfrm>
        </p:grpSpPr>
        <p:pic>
          <p:nvPicPr>
            <p:cNvPr id="29" name="Picture 2" descr="karta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88" y="3143250"/>
              <a:ext cx="3571875" cy="330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5-конечная звезда 29"/>
            <p:cNvSpPr/>
            <p:nvPr/>
          </p:nvSpPr>
          <p:spPr>
            <a:xfrm>
              <a:off x="4357028" y="378638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4001041" y="4357902"/>
              <a:ext cx="45062" cy="4544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4999905" y="4929422"/>
              <a:ext cx="46563" cy="454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4071638" y="6072462"/>
              <a:ext cx="46563" cy="4406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5444" y="1133128"/>
            <a:ext cx="4916636" cy="819831"/>
            <a:chOff x="0" y="-360040"/>
            <a:chExt cx="7122042" cy="1267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-360040"/>
              <a:ext cx="7122042" cy="126734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175" lvl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2600" dirty="0" smtClean="0"/>
                <a:t>В 2016 году -20 школьных ИБЦ, </a:t>
              </a:r>
              <a:br>
                <a:rPr lang="ru-RU" altLang="ru-RU" sz="2600" dirty="0" smtClean="0"/>
              </a:br>
              <a:r>
                <a:rPr lang="ru-RU" sz="2800" dirty="0" smtClean="0"/>
                <a:t>из </a:t>
              </a:r>
              <a:r>
                <a:rPr lang="ru-RU" sz="2800" dirty="0"/>
                <a:t>них 4 опорных </a:t>
              </a:r>
              <a:r>
                <a:rPr lang="ru-RU" sz="2800" dirty="0" smtClean="0"/>
                <a:t>ИБЦ   </a:t>
              </a:r>
              <a:endParaRPr lang="ru-RU" altLang="ru-RU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2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блако 74"/>
          <p:cNvSpPr/>
          <p:nvPr/>
        </p:nvSpPr>
        <p:spPr>
          <a:xfrm>
            <a:off x="1692275" y="1125538"/>
            <a:ext cx="6408738" cy="4895850"/>
          </a:xfrm>
          <a:prstGeom prst="cloud">
            <a:avLst/>
          </a:prstGeom>
          <a:pattFill prst="lt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Арка 73"/>
          <p:cNvSpPr/>
          <p:nvPr/>
        </p:nvSpPr>
        <p:spPr>
          <a:xfrm>
            <a:off x="2737991" y="1530008"/>
            <a:ext cx="3346149" cy="3346149"/>
          </a:xfrm>
          <a:prstGeom prst="blockArc">
            <a:avLst>
              <a:gd name="adj1" fmla="val 11880000"/>
              <a:gd name="adj2" fmla="val 16200000"/>
              <a:gd name="adj3" fmla="val 4636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0" name="Прямая со стрелкой 19"/>
          <p:cNvCxnSpPr>
            <a:stCxn id="17" idx="2"/>
          </p:cNvCxnSpPr>
          <p:nvPr/>
        </p:nvCxnSpPr>
        <p:spPr>
          <a:xfrm>
            <a:off x="2443698" y="1532163"/>
            <a:ext cx="1160170" cy="35633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6597" y="79375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Региональная сеть ИБЦ</a:t>
            </a:r>
          </a:p>
        </p:txBody>
      </p:sp>
      <p:pic>
        <p:nvPicPr>
          <p:cNvPr id="11280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9371" y="947388"/>
            <a:ext cx="46886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600" dirty="0">
                <a:latin typeface="Comic Sans MS" panose="030F0702030302020204" pitchFamily="66" charset="0"/>
              </a:rPr>
              <a:t>Сетевое взаимодействие – осуществление совместной </a:t>
            </a:r>
            <a:r>
              <a:rPr lang="ru-RU" altLang="ru-RU" sz="1600" dirty="0" smtClean="0">
                <a:latin typeface="Comic Sans MS" panose="030F0702030302020204" pitchFamily="66" charset="0"/>
              </a:rPr>
              <a:t>деятельности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52" name="Арка 51"/>
          <p:cNvSpPr/>
          <p:nvPr/>
        </p:nvSpPr>
        <p:spPr>
          <a:xfrm>
            <a:off x="2550146" y="1950022"/>
            <a:ext cx="3346149" cy="3346149"/>
          </a:xfrm>
          <a:prstGeom prst="blockArc">
            <a:avLst>
              <a:gd name="adj1" fmla="val 7560000"/>
              <a:gd name="adj2" fmla="val 11880000"/>
              <a:gd name="adj3" fmla="val 4636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Арка 52"/>
          <p:cNvSpPr/>
          <p:nvPr/>
        </p:nvSpPr>
        <p:spPr>
          <a:xfrm>
            <a:off x="2878323" y="2076578"/>
            <a:ext cx="3346149" cy="3346149"/>
          </a:xfrm>
          <a:prstGeom prst="blockArc">
            <a:avLst>
              <a:gd name="adj1" fmla="val 3240000"/>
              <a:gd name="adj2" fmla="val 7560000"/>
              <a:gd name="adj3" fmla="val 4636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Арка 53"/>
          <p:cNvSpPr/>
          <p:nvPr/>
        </p:nvSpPr>
        <p:spPr>
          <a:xfrm>
            <a:off x="3206301" y="1911987"/>
            <a:ext cx="3346149" cy="3346149"/>
          </a:xfrm>
          <a:prstGeom prst="blockArc">
            <a:avLst>
              <a:gd name="adj1" fmla="val 20520000"/>
              <a:gd name="adj2" fmla="val 3240000"/>
              <a:gd name="adj3" fmla="val 4636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Арка 54"/>
          <p:cNvSpPr/>
          <p:nvPr/>
        </p:nvSpPr>
        <p:spPr>
          <a:xfrm>
            <a:off x="3276600" y="1611463"/>
            <a:ext cx="3346149" cy="3346149"/>
          </a:xfrm>
          <a:prstGeom prst="blockArc">
            <a:avLst>
              <a:gd name="adj1" fmla="val 16200000"/>
              <a:gd name="adj2" fmla="val 20520000"/>
              <a:gd name="adj3" fmla="val 4636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8" name="Прямая соединительная линия 77"/>
          <p:cNvCxnSpPr/>
          <p:nvPr/>
        </p:nvCxnSpPr>
        <p:spPr>
          <a:xfrm>
            <a:off x="4572000" y="2239963"/>
            <a:ext cx="0" cy="720725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3791421" y="3959014"/>
            <a:ext cx="431800" cy="647700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5076825" y="3141663"/>
            <a:ext cx="790575" cy="142875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3276600" y="3141663"/>
            <a:ext cx="863600" cy="141287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4716463" y="4005263"/>
            <a:ext cx="755650" cy="647700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199383" y="2547583"/>
            <a:ext cx="1077217" cy="1077217"/>
            <a:chOff x="886608" y="1130676"/>
            <a:chExt cx="1077217" cy="1077217"/>
          </a:xfrm>
        </p:grpSpPr>
        <p:sp>
          <p:nvSpPr>
            <p:cNvPr id="62" name="Овал 61"/>
            <p:cNvSpPr/>
            <p:nvPr/>
          </p:nvSpPr>
          <p:spPr>
            <a:xfrm>
              <a:off x="886608" y="1130676"/>
              <a:ext cx="1077217" cy="10772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18"/>
            <p:cNvSpPr/>
            <p:nvPr/>
          </p:nvSpPr>
          <p:spPr>
            <a:xfrm>
              <a:off x="1044363" y="1288431"/>
              <a:ext cx="761707" cy="761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</a:p>
          </p:txBody>
        </p:sp>
      </p:grpSp>
      <p:sp>
        <p:nvSpPr>
          <p:cNvPr id="68" name="Овал 67"/>
          <p:cNvSpPr/>
          <p:nvPr/>
        </p:nvSpPr>
        <p:spPr>
          <a:xfrm>
            <a:off x="5642003" y="2541428"/>
            <a:ext cx="1351122" cy="10772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7" name="Группа 56"/>
          <p:cNvGrpSpPr/>
          <p:nvPr/>
        </p:nvGrpSpPr>
        <p:grpSpPr>
          <a:xfrm>
            <a:off x="3743413" y="1279104"/>
            <a:ext cx="1536996" cy="1077217"/>
            <a:chOff x="2211025" y="1406"/>
            <a:chExt cx="1536996" cy="1077217"/>
          </a:xfrm>
        </p:grpSpPr>
        <p:sp>
          <p:nvSpPr>
            <p:cNvPr id="70" name="Овал 69"/>
            <p:cNvSpPr/>
            <p:nvPr/>
          </p:nvSpPr>
          <p:spPr>
            <a:xfrm>
              <a:off x="2211025" y="1406"/>
              <a:ext cx="1536996" cy="10772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Овал 10"/>
            <p:cNvSpPr/>
            <p:nvPr/>
          </p:nvSpPr>
          <p:spPr>
            <a:xfrm>
              <a:off x="2398617" y="159161"/>
              <a:ext cx="1263900" cy="761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ШИБЦ 1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004300" y="4368625"/>
            <a:ext cx="1077217" cy="1077217"/>
            <a:chOff x="1480300" y="2957873"/>
            <a:chExt cx="1077217" cy="1077217"/>
          </a:xfrm>
        </p:grpSpPr>
        <p:sp>
          <p:nvSpPr>
            <p:cNvPr id="64" name="Овал 63"/>
            <p:cNvSpPr/>
            <p:nvPr/>
          </p:nvSpPr>
          <p:spPr>
            <a:xfrm>
              <a:off x="1480300" y="2957873"/>
              <a:ext cx="1077217" cy="10772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Овал 16"/>
            <p:cNvSpPr/>
            <p:nvPr/>
          </p:nvSpPr>
          <p:spPr>
            <a:xfrm>
              <a:off x="1638055" y="3115628"/>
              <a:ext cx="761707" cy="761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</a:p>
          </p:txBody>
        </p:sp>
      </p:grpSp>
      <p:sp>
        <p:nvSpPr>
          <p:cNvPr id="66" name="Овал 65"/>
          <p:cNvSpPr/>
          <p:nvPr/>
        </p:nvSpPr>
        <p:spPr>
          <a:xfrm>
            <a:off x="4896644" y="4403772"/>
            <a:ext cx="1537072" cy="10772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TextBox 83"/>
          <p:cNvSpPr txBox="1"/>
          <p:nvPr/>
        </p:nvSpPr>
        <p:spPr>
          <a:xfrm>
            <a:off x="6551552" y="1805335"/>
            <a:ext cx="2124904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ru-RU" sz="1700" dirty="0" smtClean="0">
                <a:latin typeface="Comic Sans MS" panose="030F0702030302020204" pitchFamily="66" charset="0"/>
              </a:rPr>
              <a:t>Сетевая </a:t>
            </a:r>
          </a:p>
          <a:p>
            <a:r>
              <a:rPr lang="ru-RU" altLang="ru-RU" sz="1700" dirty="0" smtClean="0">
                <a:latin typeface="Comic Sans MS" panose="030F0702030302020204" pitchFamily="66" charset="0"/>
              </a:rPr>
              <a:t>инфраструктура</a:t>
            </a:r>
            <a:endParaRPr lang="ru-RU" sz="1700" dirty="0">
              <a:latin typeface="Comic Sans MS" panose="030F0702030302020204" pitchFamily="66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3781957" y="2732074"/>
            <a:ext cx="1538882" cy="1457631"/>
            <a:chOff x="2210082" y="1444091"/>
            <a:chExt cx="1538882" cy="1538882"/>
          </a:xfrm>
        </p:grpSpPr>
        <p:sp>
          <p:nvSpPr>
            <p:cNvPr id="86" name="Овал 85"/>
            <p:cNvSpPr/>
            <p:nvPr/>
          </p:nvSpPr>
          <p:spPr>
            <a:xfrm>
              <a:off x="2210082" y="1444091"/>
              <a:ext cx="1538882" cy="15388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Овал 4"/>
            <p:cNvSpPr/>
            <p:nvPr/>
          </p:nvSpPr>
          <p:spPr>
            <a:xfrm>
              <a:off x="2435446" y="1669455"/>
              <a:ext cx="1088154" cy="1088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РИБЦ</a:t>
              </a:r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374713" y="1530008"/>
            <a:ext cx="2197287" cy="107031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</p:cNvCxnSpPr>
          <p:nvPr/>
        </p:nvCxnSpPr>
        <p:spPr>
          <a:xfrm>
            <a:off x="2443698" y="1532163"/>
            <a:ext cx="1325662" cy="168014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2"/>
          </p:cNvCxnSpPr>
          <p:nvPr/>
        </p:nvCxnSpPr>
        <p:spPr>
          <a:xfrm>
            <a:off x="2443698" y="1532163"/>
            <a:ext cx="245046" cy="2544909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10"/>
          <p:cNvSpPr/>
          <p:nvPr/>
        </p:nvSpPr>
        <p:spPr>
          <a:xfrm>
            <a:off x="5740250" y="2666308"/>
            <a:ext cx="1263900" cy="7617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ШИБЦ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Овал 10"/>
          <p:cNvSpPr/>
          <p:nvPr/>
        </p:nvSpPr>
        <p:spPr>
          <a:xfrm>
            <a:off x="5062169" y="4620410"/>
            <a:ext cx="1263900" cy="7617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ШИБЦ 3</a:t>
            </a:r>
          </a:p>
        </p:txBody>
      </p:sp>
    </p:spTree>
    <p:extLst>
      <p:ext uri="{BB962C8B-B14F-4D97-AF65-F5344CB8AC3E}">
        <p14:creationId xmlns:p14="http://schemas.microsoft.com/office/powerpoint/2010/main" val="2830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Ресурсное обеспечение региональной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Кадровое (акцент на изменение позиции школьного библиотекаря, подготовка школьных команд)</a:t>
            </a:r>
          </a:p>
          <a:p>
            <a:r>
              <a:rPr lang="ru-RU" sz="2400" dirty="0" smtClean="0"/>
              <a:t>Научно-методическое (разработка программ повышения квалификации, разработка баз данных ИОР, экспертиза)</a:t>
            </a:r>
          </a:p>
          <a:p>
            <a:r>
              <a:rPr lang="ru-RU" sz="2400" dirty="0" smtClean="0"/>
              <a:t>Нормативно-правое обеспечение (положение об ШИБЦ, должностные инструкции, регламенты работы и т.п.)</a:t>
            </a:r>
          </a:p>
          <a:p>
            <a:r>
              <a:rPr lang="ru-RU" sz="2400" dirty="0" smtClean="0"/>
              <a:t>Информационное обеспечение (ведение баз данных,  каталогов,  блогов, форумов; освещение в СМИ)</a:t>
            </a:r>
          </a:p>
          <a:p>
            <a:r>
              <a:rPr lang="ru-RU" sz="2400" dirty="0" smtClean="0"/>
              <a:t>Технико-технологическое обеспечение(акцент на единую платформу,  создание среды коллективного пользования- на уровне сети; создание функциональных зон –на уровне ОО)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6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6655" y="1057523"/>
            <a:ext cx="8824968" cy="5092700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dirty="0">
                <a:latin typeface="+mj-lt"/>
                <a:ea typeface="+mj-ea"/>
                <a:cs typeface="+mj-cs"/>
              </a:rPr>
              <a:t>1 этап. </a:t>
            </a:r>
            <a:r>
              <a:rPr lang="ru-RU" altLang="ru-RU" sz="2600" dirty="0" smtClean="0">
                <a:effectLst/>
              </a:rPr>
              <a:t>Программа повышения квалификации «Информационно-библиотечный центр образовательной организации» (48 час.)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dirty="0" smtClean="0">
              <a:effectLst/>
            </a:endParaRPr>
          </a:p>
        </p:txBody>
      </p:sp>
      <p:grpSp>
        <p:nvGrpSpPr>
          <p:cNvPr id="14340" name="Группа 4"/>
          <p:cNvGrpSpPr>
            <a:grpSpLocks/>
          </p:cNvGrpSpPr>
          <p:nvPr/>
        </p:nvGrpSpPr>
        <p:grpSpPr bwMode="auto">
          <a:xfrm>
            <a:off x="627188" y="2132856"/>
            <a:ext cx="8474970" cy="4567283"/>
            <a:chOff x="622498" y="2937327"/>
            <a:chExt cx="8474970" cy="4567377"/>
          </a:xfrm>
        </p:grpSpPr>
        <p:sp>
          <p:nvSpPr>
            <p:cNvPr id="14344" name="TextBox 22"/>
            <p:cNvSpPr txBox="1">
              <a:spLocks noChangeArrowheads="1"/>
            </p:cNvSpPr>
            <p:nvPr/>
          </p:nvSpPr>
          <p:spPr bwMode="auto">
            <a:xfrm>
              <a:off x="859468" y="6238528"/>
              <a:ext cx="6552728" cy="5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 smtClean="0"/>
                <a:t>учителя информатики </a:t>
              </a:r>
              <a:br>
                <a:rPr lang="ru-RU" altLang="ru-RU" sz="1800" b="1" dirty="0" smtClean="0"/>
              </a:br>
              <a:r>
                <a:rPr lang="ru-RU" altLang="ru-RU" sz="1800" b="1" dirty="0" smtClean="0"/>
                <a:t>(администраторы </a:t>
              </a:r>
              <a:r>
                <a:rPr lang="ru-RU" altLang="ru-RU" sz="1800" b="1" dirty="0"/>
                <a:t>программного комплекса</a:t>
              </a:r>
            </a:p>
          </p:txBody>
        </p:sp>
        <p:grpSp>
          <p:nvGrpSpPr>
            <p:cNvPr id="14345" name="Группа 2"/>
            <p:cNvGrpSpPr>
              <a:grpSpLocks/>
            </p:cNvGrpSpPr>
            <p:nvPr/>
          </p:nvGrpSpPr>
          <p:grpSpPr bwMode="auto">
            <a:xfrm>
              <a:off x="622498" y="2937327"/>
              <a:ext cx="8474970" cy="4567377"/>
              <a:chOff x="622498" y="2937327"/>
              <a:chExt cx="8474970" cy="456737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127376" y="3441393"/>
                <a:ext cx="2000250" cy="487690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1</a:t>
                </a:r>
              </a:p>
            </p:txBody>
          </p:sp>
          <p:cxnSp>
            <p:nvCxnSpPr>
              <p:cNvPr id="6" name="Shape 5"/>
              <p:cNvCxnSpPr>
                <a:stCxn id="4" idx="1"/>
              </p:cNvCxnSpPr>
              <p:nvPr/>
            </p:nvCxnSpPr>
            <p:spPr>
              <a:xfrm rot="10800000" flipV="1">
                <a:off x="1582738" y="3685238"/>
                <a:ext cx="1544638" cy="145830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627063" y="5143547"/>
                <a:ext cx="1928813" cy="57151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 2</a:t>
                </a:r>
              </a:p>
            </p:txBody>
          </p:sp>
          <p:sp>
            <p:nvSpPr>
              <p:cNvPr id="14349" name="TextBox 9"/>
              <p:cNvSpPr txBox="1">
                <a:spLocks noChangeArrowheads="1"/>
              </p:cNvSpPr>
              <p:nvPr/>
            </p:nvSpPr>
            <p:spPr bwMode="auto">
              <a:xfrm>
                <a:off x="640698" y="3336584"/>
                <a:ext cx="16287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/>
                  <a:t>библиотекари</a:t>
                </a:r>
              </a:p>
            </p:txBody>
          </p:sp>
          <p:sp>
            <p:nvSpPr>
              <p:cNvPr id="14350" name="TextBox 10"/>
              <p:cNvSpPr txBox="1">
                <a:spLocks noChangeArrowheads="1"/>
              </p:cNvSpPr>
              <p:nvPr/>
            </p:nvSpPr>
            <p:spPr bwMode="auto">
              <a:xfrm>
                <a:off x="622498" y="4117430"/>
                <a:ext cx="169545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b="1" i="1" dirty="0"/>
                  <a:t>Маршрут 1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127376" y="4786351"/>
                <a:ext cx="2000250" cy="500073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 3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127376" y="5715059"/>
                <a:ext cx="2000250" cy="50007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 4</a:t>
                </a:r>
              </a:p>
            </p:txBody>
          </p:sp>
          <p:sp>
            <p:nvSpPr>
              <p:cNvPr id="14353" name="TextBox 21"/>
              <p:cNvSpPr txBox="1">
                <a:spLocks noChangeArrowheads="1"/>
              </p:cNvSpPr>
              <p:nvPr/>
            </p:nvSpPr>
            <p:spPr bwMode="auto">
              <a:xfrm>
                <a:off x="3286125" y="4143375"/>
                <a:ext cx="17938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b="1" i="1"/>
                  <a:t>Маршрут  2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70563" y="4429157"/>
                <a:ext cx="2000250" cy="50007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 4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770563" y="5286425"/>
                <a:ext cx="2000250" cy="50007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Модуль  5</a:t>
                </a:r>
              </a:p>
            </p:txBody>
          </p:sp>
          <p:cxnSp>
            <p:nvCxnSpPr>
              <p:cNvPr id="27" name="Прямая со стрелкой 26"/>
              <p:cNvCxnSpPr>
                <a:stCxn id="4" idx="2"/>
                <a:endCxn id="20" idx="0"/>
              </p:cNvCxnSpPr>
              <p:nvPr/>
            </p:nvCxnSpPr>
            <p:spPr>
              <a:xfrm>
                <a:off x="4127501" y="3929083"/>
                <a:ext cx="0" cy="85726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>
                <a:stCxn id="20" idx="2"/>
                <a:endCxn id="21" idx="0"/>
              </p:cNvCxnSpPr>
              <p:nvPr/>
            </p:nvCxnSpPr>
            <p:spPr>
              <a:xfrm>
                <a:off x="4127501" y="5286424"/>
                <a:ext cx="0" cy="42863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>
                <a:stCxn id="24" idx="2"/>
                <a:endCxn id="25" idx="0"/>
              </p:cNvCxnSpPr>
              <p:nvPr/>
            </p:nvCxnSpPr>
            <p:spPr>
              <a:xfrm>
                <a:off x="6770688" y="4929229"/>
                <a:ext cx="0" cy="35719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hape 38"/>
              <p:cNvCxnSpPr>
                <a:stCxn id="4" idx="3"/>
                <a:endCxn id="24" idx="0"/>
              </p:cNvCxnSpPr>
              <p:nvPr/>
            </p:nvCxnSpPr>
            <p:spPr>
              <a:xfrm>
                <a:off x="5127626" y="3685238"/>
                <a:ext cx="1643062" cy="743918"/>
              </a:xfrm>
              <a:prstGeom prst="bentConnector2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60" name="TextBox 39"/>
              <p:cNvSpPr txBox="1">
                <a:spLocks noChangeArrowheads="1"/>
              </p:cNvSpPr>
              <p:nvPr/>
            </p:nvSpPr>
            <p:spPr bwMode="auto">
              <a:xfrm>
                <a:off x="6811370" y="3804489"/>
                <a:ext cx="17938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b="1" i="1" dirty="0"/>
                  <a:t>Маршрут  3</a:t>
                </a:r>
              </a:p>
            </p:txBody>
          </p:sp>
          <p:sp>
            <p:nvSpPr>
              <p:cNvPr id="14361" name="TextBox 45"/>
              <p:cNvSpPr txBox="1">
                <a:spLocks noChangeArrowheads="1"/>
              </p:cNvSpPr>
              <p:nvPr/>
            </p:nvSpPr>
            <p:spPr bwMode="auto">
              <a:xfrm>
                <a:off x="5382718" y="2937327"/>
                <a:ext cx="3714750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/>
                  <a:t>учителя-предметники, 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/>
                  <a:t>руководители, зам. руководителей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124076" y="6791902"/>
                <a:ext cx="4130675" cy="712802"/>
              </a:xfrm>
              <a:prstGeom prst="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lnSpc>
                    <a:spcPct val="80000"/>
                  </a:lnSpc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Итоговая работа (командная)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4133851" y="6242120"/>
                <a:ext cx="1588" cy="549782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341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55" y="2143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Соединительная линия уступом 16"/>
          <p:cNvCxnSpPr>
            <a:stCxn id="7" idx="2"/>
          </p:cNvCxnSpPr>
          <p:nvPr/>
        </p:nvCxnSpPr>
        <p:spPr>
          <a:xfrm rot="16200000" flipH="1">
            <a:off x="1125466" y="5382017"/>
            <a:ext cx="1458912" cy="515938"/>
          </a:xfrm>
          <a:prstGeom prst="bentConnector3">
            <a:avLst>
              <a:gd name="adj1" fmla="val 99873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8" name="Соединительная линия уступом 14337"/>
          <p:cNvCxnSpPr/>
          <p:nvPr/>
        </p:nvCxnSpPr>
        <p:spPr>
          <a:xfrm rot="5400000">
            <a:off x="5803137" y="5442357"/>
            <a:ext cx="1387475" cy="515937"/>
          </a:xfrm>
          <a:prstGeom prst="bentConnector3">
            <a:avLst>
              <a:gd name="adj1" fmla="val 99882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899592" y="116632"/>
            <a:ext cx="7920880" cy="678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Обучение школьных команд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5" name="Скругленный прямоугольник 4"/>
          <p:cNvSpPr/>
          <p:nvPr/>
        </p:nvSpPr>
        <p:spPr>
          <a:xfrm>
            <a:off x="3886940" y="2932287"/>
            <a:ext cx="1370120" cy="9934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2014</a:t>
            </a:r>
            <a:endParaRPr lang="ru-RU" sz="2400" kern="1200" dirty="0"/>
          </a:p>
        </p:txBody>
      </p:sp>
    </p:spTree>
    <p:extLst>
      <p:ext uri="{BB962C8B-B14F-4D97-AF65-F5344CB8AC3E}">
        <p14:creationId xmlns:p14="http://schemas.microsoft.com/office/powerpoint/2010/main" val="3574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писание: ЛОГОТИПЧИК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301784"/>
            <a:ext cx="822960" cy="82296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1679929"/>
              </p:ext>
            </p:extLst>
          </p:nvPr>
        </p:nvGraphicFramePr>
        <p:xfrm>
          <a:off x="395536" y="1196752"/>
          <a:ext cx="829126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78904" y="116633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defRPr/>
            </a:pPr>
            <a:r>
              <a:rPr lang="ru-RU" altLang="ru-RU" sz="2600" dirty="0">
                <a:latin typeface="+mn-lt"/>
                <a:ea typeface="+mn-ea"/>
                <a:cs typeface="+mn-cs"/>
              </a:rPr>
              <a:t>Модули программы повышения квалификации «Информационно-библиотечный центр образовательной организации»</a:t>
            </a:r>
            <a:endParaRPr lang="ru-RU" sz="2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4" descr="iro__87x8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" y="4763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0177" y="384096"/>
            <a:ext cx="7920880" cy="6789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</a:rPr>
              <a:t>Информационное, технико-технологическое </a:t>
            </a:r>
            <a:r>
              <a:rPr lang="ru-RU" sz="3000" b="1" dirty="0" smtClean="0">
                <a:solidFill>
                  <a:srgbClr val="C00000"/>
                </a:solidFill>
              </a:rPr>
              <a:t>обеспечение</a:t>
            </a:r>
            <a:endParaRPr lang="ru-RU" sz="30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233" y="1333517"/>
            <a:ext cx="8202162" cy="1735441"/>
            <a:chOff x="28567" y="-360040"/>
            <a:chExt cx="7122042" cy="12673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67" y="-360040"/>
              <a:ext cx="7122042" cy="126734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8252" y="-183548"/>
              <a:ext cx="6970417" cy="854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/>
                <a:t>В качестве технологической основы информационного обеспечения региональной сети (для асинхронного режима) используется свободно распространяемая </a:t>
              </a:r>
              <a:r>
                <a:rPr lang="ru-RU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система </a:t>
              </a:r>
              <a:r>
                <a:rPr lang="en-US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ILIAS</a:t>
              </a:r>
              <a:endParaRPr lang="ru-RU" sz="2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5933" y="3284984"/>
            <a:ext cx="8202162" cy="1512170"/>
            <a:chOff x="13679" y="-614449"/>
            <a:chExt cx="7122042" cy="10236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679" y="-614449"/>
              <a:ext cx="7122042" cy="102362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19241" y="-519173"/>
              <a:ext cx="6970417" cy="8541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/>
                <a:t>Сделан акцент на использование единой технологической базы </a:t>
              </a:r>
              <a:r>
                <a:rPr lang="ru-RU" sz="2600" dirty="0" smtClean="0"/>
                <a:t>(</a:t>
              </a:r>
              <a:r>
                <a:rPr lang="ru-RU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системы </a:t>
              </a:r>
              <a:r>
                <a: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ILIAS</a:t>
              </a:r>
              <a:r>
                <a:rPr lang="ru-RU" sz="2600" dirty="0"/>
                <a:t>) в узлах сети, что позволит создать единое информационное пространство</a:t>
              </a:r>
              <a:endParaRPr lang="ru-RU" sz="2600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79712" y="5013176"/>
            <a:ext cx="6812878" cy="800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Comic Sans MS" panose="030F0702030302020204" pitchFamily="66" charset="0"/>
              </a:rPr>
              <a:t>Разворачивается виртуальная площадка </a:t>
            </a:r>
            <a:r>
              <a:rPr lang="ru-RU" sz="2200" dirty="0" smtClean="0">
                <a:latin typeface="Comic Sans MS" panose="030F0702030302020204" pitchFamily="66" charset="0"/>
              </a:rPr>
              <a:t>РИБЦ – портал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ios.ior.yar.ru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5699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Вебинар</a:t>
            </a:r>
            <a:r>
              <a:rPr lang="ru-RU" sz="2400" b="1" dirty="0">
                <a:solidFill>
                  <a:srgbClr val="C00000"/>
                </a:solidFill>
              </a:rPr>
              <a:t> «О взаимодействии публичных библиотек и библиотек образовательных организаций»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23 сентября 2016 г. 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r="33090" b="19019"/>
          <a:stretch/>
        </p:blipFill>
        <p:spPr bwMode="auto">
          <a:xfrm>
            <a:off x="107504" y="1412776"/>
            <a:ext cx="41910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r="32953" b="19667"/>
          <a:stretch/>
        </p:blipFill>
        <p:spPr bwMode="auto">
          <a:xfrm>
            <a:off x="2203017" y="4025534"/>
            <a:ext cx="4576714" cy="28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4688" r="41498" b="23575"/>
          <a:stretch/>
        </p:blipFill>
        <p:spPr bwMode="auto">
          <a:xfrm>
            <a:off x="4611690" y="1362962"/>
            <a:ext cx="3848741" cy="266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iro__87x8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524</Words>
  <Application>Microsoft Office PowerPoint</Application>
  <PresentationFormat>Экран (4:3)</PresentationFormat>
  <Paragraphs>82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Реализация концепции  региональной сети информационно-библиотечных центров образовательных организаций Ярославской области</vt:lpstr>
      <vt:lpstr>Концепция региональной сети информационно-библиотечных центров образовательных организаций  Ярославской области</vt:lpstr>
      <vt:lpstr>Презентация PowerPoint</vt:lpstr>
      <vt:lpstr>Региональная сеть ИБЦ</vt:lpstr>
      <vt:lpstr>Ресурсное обеспечение региональной сети</vt:lpstr>
      <vt:lpstr>Презентация PowerPoint</vt:lpstr>
      <vt:lpstr>Презентация PowerPoint</vt:lpstr>
      <vt:lpstr>Презентация PowerPoint</vt:lpstr>
      <vt:lpstr>Вебинар «О взаимодействии публичных библиотек и библиотек образовательных организаций»  (23 сентября 2016 г. ) </vt:lpstr>
      <vt:lpstr>Использование ресурса ЛитРес в работе ШИБЦ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 ПРОФЕССИОНАЛЬНОГО ОБРАЗОВАНИЯ   ЯРОСЛАВСКОЙ  ОБЛАСТИ ИНСТИТУТ РАЗВИТИЯ ОБРАЗОВАНИЯ</dc:title>
  <dc:creator>Артем</dc:creator>
  <cp:lastModifiedBy>Алевтина Николаевна Смирнова</cp:lastModifiedBy>
  <cp:revision>211</cp:revision>
  <cp:lastPrinted>2017-04-24T18:41:01Z</cp:lastPrinted>
  <dcterms:created xsi:type="dcterms:W3CDTF">2016-05-15T14:44:45Z</dcterms:created>
  <dcterms:modified xsi:type="dcterms:W3CDTF">2017-06-20T12:11:39Z</dcterms:modified>
</cp:coreProperties>
</file>