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671D-60AA-4B90-9F8B-7311A3239F8F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797A8-8DAB-4F27-A17C-3707D120E5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Aprobaciya_primernih_rab" TargetMode="External"/><Relationship Id="rId2" Type="http://schemas.openxmlformats.org/officeDocument/2006/relationships/hyperlink" Target="https://www.edsoo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Семинар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Апробация </a:t>
            </a:r>
            <a:r>
              <a:rPr lang="ru-RU" b="1" dirty="0">
                <a:solidFill>
                  <a:srgbClr val="C00000"/>
                </a:solidFill>
              </a:rPr>
              <a:t>программ по </a:t>
            </a:r>
            <a:r>
              <a:rPr lang="ru-RU" b="1" dirty="0" smtClean="0">
                <a:solidFill>
                  <a:srgbClr val="C00000"/>
                </a:solidFill>
              </a:rPr>
              <a:t>биологии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Подготовила Ермакова Мария Валерьевна </a:t>
            </a:r>
          </a:p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учитель биологии</a:t>
            </a:r>
          </a:p>
          <a:p>
            <a:pPr algn="r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Гимназия №2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i="1" dirty="0">
                <a:solidFill>
                  <a:srgbClr val="C00000"/>
                </a:solidFill>
              </a:rPr>
              <a:t>Экологическое воспитание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/>
              <a:t>     Формирование </a:t>
            </a:r>
            <a:r>
              <a:rPr lang="ru-RU" dirty="0"/>
              <a:t>способности использовать приобретаемые при изучении курса знания и умения при решении проблем, связанных с рациональным природопользованием (соблюдения правил поведения в природе, направленных на сохранение равновесия в экосистемах, охрану видов, экосистем) биосферы.</a:t>
            </a:r>
          </a:p>
          <a:p>
            <a:pPr>
              <a:buNone/>
            </a:pPr>
            <a:r>
              <a:rPr lang="ru-RU" i="1" dirty="0">
                <a:solidFill>
                  <a:srgbClr val="C00000"/>
                </a:solidFill>
              </a:rPr>
              <a:t>Предметные результаты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 smtClean="0"/>
              <a:t>    В </a:t>
            </a:r>
            <a:r>
              <a:rPr lang="ru-RU" dirty="0"/>
              <a:t>составе предметных результатов по освоению содержания, установленного данной рабочей программой, выделяют: освоение обучающимися научных знаний, умений и способов действий, специфических для науки «Генетика»; виды деятельности по получению нового знания, его интерпретации, преобразованию и применению в различных учебных ситуациях и реальных жизненных условиях 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Тематическое планирование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 l="21532" t="14277" r="15681" b="3954"/>
          <a:stretch>
            <a:fillRect/>
          </a:stretch>
        </p:blipFill>
        <p:spPr bwMode="auto">
          <a:xfrm>
            <a:off x="971600" y="836712"/>
            <a:ext cx="678246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None/>
            </a:pPr>
            <a:r>
              <a:rPr lang="ru-RU" b="1" dirty="0"/>
              <a:t>Перечень лабораторных и практических работ.</a:t>
            </a:r>
            <a:endParaRPr lang="ru-RU" dirty="0"/>
          </a:p>
          <a:p>
            <a:r>
              <a:rPr lang="ru-RU" dirty="0" smtClean="0"/>
              <a:t>Практическая работа №1 «Решение генетических задач на моногибридное и </a:t>
            </a:r>
            <a:r>
              <a:rPr lang="ru-RU" dirty="0" err="1" smtClean="0"/>
              <a:t>дигибридное</a:t>
            </a:r>
            <a:r>
              <a:rPr lang="ru-RU" dirty="0" smtClean="0"/>
              <a:t> скрещивание, взаимодействие аллельных и неаллельных генов»</a:t>
            </a:r>
          </a:p>
          <a:p>
            <a:r>
              <a:rPr lang="ru-RU" dirty="0" smtClean="0"/>
              <a:t> Практическая работа №2 «Решение генетических задач на сцепленное наследование»</a:t>
            </a:r>
          </a:p>
          <a:p>
            <a:r>
              <a:rPr lang="ru-RU" dirty="0" smtClean="0"/>
              <a:t>  Практическая работа №3 «Решение генетических задач на наследование, сцепленное с полом» .</a:t>
            </a:r>
          </a:p>
          <a:p>
            <a:r>
              <a:rPr lang="ru-RU" dirty="0" smtClean="0"/>
              <a:t>Практическая работа №4 «Реализация наследственной информации в клетке. Решение задач» .</a:t>
            </a:r>
          </a:p>
          <a:p>
            <a:r>
              <a:rPr lang="ru-RU" dirty="0" smtClean="0"/>
              <a:t>Практическая работа №5  «Методы молекулярной генетики . Решение задач» </a:t>
            </a:r>
          </a:p>
          <a:p>
            <a:r>
              <a:rPr lang="ru-RU" dirty="0" smtClean="0"/>
              <a:t>Практическая работа №6  «Генеалогический и молекулярно-генетический методы изучения генетики человека . Профилактика наследственных заболеваний»</a:t>
            </a:r>
          </a:p>
          <a:p>
            <a:r>
              <a:rPr lang="ru-RU" dirty="0" smtClean="0"/>
              <a:t>Практическая работа  №7 "Решение задач по теме "Селекция"</a:t>
            </a:r>
          </a:p>
          <a:p>
            <a:r>
              <a:rPr lang="ru-RU" dirty="0" smtClean="0"/>
              <a:t>Практическая работа  №8 "Решение генетических задач со смешанным наследованием признаков".</a:t>
            </a:r>
          </a:p>
          <a:p>
            <a:r>
              <a:rPr lang="ru-RU" dirty="0" smtClean="0"/>
              <a:t>Практическая работа  №9 "Решение генетических задач со смешанным наследованием признаков".</a:t>
            </a:r>
          </a:p>
          <a:p>
            <a:r>
              <a:rPr lang="ru-RU" dirty="0" smtClean="0"/>
              <a:t>Лабораторная работа №1 «Изучение политенных хромосом в клетках слюнных желез личинки комара (банана, сардельки)» 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2" y="692696"/>
          <a:ext cx="6457950" cy="2230120"/>
        </p:xfrm>
        <a:graphic>
          <a:graphicData uri="http://schemas.openxmlformats.org/drawingml/2006/table">
            <a:tbl>
              <a:tblPr/>
              <a:tblGrid>
                <a:gridCol w="645795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Что включает тема молекулярной генетики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Структурная организация генов и геномов эукариот (Структурная организация генов и геномов эукариот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Особенности геномов эукариот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Размер генома и парадокс величины С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Экзон-интронная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организация генов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Семейства генов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Псевдогены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Структурная организация генов и геномов эукариот (Мобильные генетические элементы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Горизонтальный перенос генов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Эффект положения гена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Регуляторные элементы генома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Процессинг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мРНК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у эукариот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Сплайсинг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, альтернативный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сплайсинг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Эпигенетика и генетика развития (Геномный импринтинг</a:t>
                      </a: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Эпигенетика и заболевания человека</a:t>
                      </a: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 .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Синдром Прадера-Вилли и синдром Ангельмана)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Онтогенетика</a:t>
                      </a: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Генетические основы формирования разнообразия антител</a:t>
                      </a: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71600" y="3573016"/>
          <a:ext cx="6096000" cy="2409739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51693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Методы </a:t>
                      </a:r>
                      <a:r>
                        <a:rPr lang="ru-RU" sz="1200" b="1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молекулярной генетики и биотехнологии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Полимеразная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цепная реакция и электрофорез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Секвенирование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ДНК (Программа «Геном человека», полученные результаты )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04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Биоинформатика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. </a:t>
                      </a:r>
                      <a:r>
                        <a:rPr lang="ru-RU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Геномика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. </a:t>
                      </a:r>
                      <a:r>
                        <a:rPr lang="ru-RU" sz="1200" b="0" kern="1200" dirty="0" err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Протеомика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.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Геномная </a:t>
                      </a: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дактилоскопия . Применение в криминалистике, определение родства.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Практическая работа №5 «Методы молекулярной генетики . Решение задач»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Биотехнология . Генная инженерия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5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Клеточная инженерия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04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0" kern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Биологические и этические проблемы клонирования . Отношение к клонированию в обществе . Законодательство о клонировании человека .</a:t>
                      </a:r>
                    </a:p>
                  </a:txBody>
                  <a:tcPr marL="64736" marR="6473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b="1" dirty="0"/>
              <a:t>Генетика человека</a:t>
            </a:r>
            <a:endParaRPr lang="ru-RU" dirty="0"/>
          </a:p>
          <a:p>
            <a:pPr>
              <a:buNone/>
            </a:pPr>
            <a:r>
              <a:rPr lang="ru-RU" sz="3500" dirty="0" smtClean="0"/>
              <a:t>         Наследственные </a:t>
            </a:r>
            <a:r>
              <a:rPr lang="ru-RU" sz="3500" dirty="0"/>
              <a:t>заболевания человека. </a:t>
            </a:r>
            <a:r>
              <a:rPr lang="ru-RU" sz="3500" u="sng" dirty="0"/>
              <a:t>Хромосомные </a:t>
            </a:r>
            <a:r>
              <a:rPr lang="ru-RU" sz="3500" u="sng" dirty="0" smtClean="0"/>
              <a:t>болезни </a:t>
            </a:r>
            <a:r>
              <a:rPr lang="ru-RU" sz="3500" dirty="0"/>
              <a:t>(синдром Дауна, синдром Эдвардса, синдром </a:t>
            </a:r>
            <a:r>
              <a:rPr lang="ru-RU" sz="3500" dirty="0" err="1"/>
              <a:t>Патау</a:t>
            </a:r>
            <a:r>
              <a:rPr lang="ru-RU" sz="3500" dirty="0"/>
              <a:t>) . </a:t>
            </a:r>
            <a:r>
              <a:rPr lang="ru-RU" sz="3500" u="sng" dirty="0"/>
              <a:t>Синдромы с числовыми и структурными нарушениями половых хромосом </a:t>
            </a:r>
            <a:r>
              <a:rPr lang="ru-RU" sz="3500" dirty="0"/>
              <a:t>(синдром Шерешевского-Тернера, синдром </a:t>
            </a:r>
            <a:r>
              <a:rPr lang="ru-RU" sz="3500" dirty="0" err="1"/>
              <a:t>Клайнфельтера</a:t>
            </a:r>
            <a:r>
              <a:rPr lang="ru-RU" sz="3500" dirty="0"/>
              <a:t>, </a:t>
            </a:r>
            <a:r>
              <a:rPr lang="ru-RU" sz="3500" dirty="0" err="1"/>
              <a:t>синдром</a:t>
            </a:r>
            <a:r>
              <a:rPr lang="ru-RU" sz="3500" dirty="0"/>
              <a:t> </a:t>
            </a:r>
            <a:r>
              <a:rPr lang="ru-RU" sz="3500" dirty="0" err="1"/>
              <a:t>трисомии</a:t>
            </a:r>
            <a:r>
              <a:rPr lang="ru-RU" sz="3500" dirty="0"/>
              <a:t> Х, синдром </a:t>
            </a:r>
            <a:r>
              <a:rPr lang="ru-RU" sz="3500" dirty="0" err="1"/>
              <a:t>дисомии</a:t>
            </a:r>
            <a:r>
              <a:rPr lang="ru-RU" sz="3500" dirty="0"/>
              <a:t> (Y-хромосомы) . </a:t>
            </a:r>
            <a:r>
              <a:rPr lang="ru-RU" sz="3500" u="sng" dirty="0"/>
              <a:t>Синдромы, вызванные хромосомными мутациями </a:t>
            </a:r>
            <a:r>
              <a:rPr lang="ru-RU" sz="3500" dirty="0"/>
              <a:t>(синдром кошачьего крика) .Генные болезни человека. </a:t>
            </a:r>
            <a:r>
              <a:rPr lang="ru-RU" sz="3500" u="sng" dirty="0" err="1"/>
              <a:t>Моногенные</a:t>
            </a:r>
            <a:r>
              <a:rPr lang="ru-RU" sz="3500" u="sng" dirty="0"/>
              <a:t> и </a:t>
            </a:r>
            <a:r>
              <a:rPr lang="ru-RU" sz="3500" u="sng" dirty="0" err="1"/>
              <a:t>мультифакториальные</a:t>
            </a:r>
            <a:r>
              <a:rPr lang="ru-RU" sz="3500" u="sng" dirty="0"/>
              <a:t> заболевания </a:t>
            </a:r>
            <a:r>
              <a:rPr lang="ru-RU" sz="3500" dirty="0"/>
              <a:t>. Характеристика основных генных болезней (</a:t>
            </a:r>
            <a:r>
              <a:rPr lang="ru-RU" sz="3500" dirty="0" err="1"/>
              <a:t>фенилклетонурия</a:t>
            </a:r>
            <a:r>
              <a:rPr lang="ru-RU" sz="3500" dirty="0"/>
              <a:t>, </a:t>
            </a:r>
            <a:r>
              <a:rPr lang="ru-RU" sz="3500" dirty="0" err="1"/>
              <a:t>муковисцидоз</a:t>
            </a:r>
            <a:r>
              <a:rPr lang="ru-RU" sz="3500" dirty="0"/>
              <a:t>, </a:t>
            </a:r>
            <a:r>
              <a:rPr lang="ru-RU" sz="3500" dirty="0" err="1"/>
              <a:t>миодистрофия</a:t>
            </a:r>
            <a:r>
              <a:rPr lang="ru-RU" sz="3500" dirty="0"/>
              <a:t> </a:t>
            </a:r>
            <a:r>
              <a:rPr lang="ru-RU" sz="3500" dirty="0" err="1"/>
              <a:t>Дюшена</a:t>
            </a:r>
            <a:r>
              <a:rPr lang="ru-RU" sz="3500" dirty="0"/>
              <a:t>, синдром </a:t>
            </a:r>
            <a:r>
              <a:rPr lang="ru-RU" sz="3500" dirty="0" err="1"/>
              <a:t>Марфана</a:t>
            </a:r>
            <a:r>
              <a:rPr lang="ru-RU" sz="3500" dirty="0"/>
              <a:t>, </a:t>
            </a:r>
            <a:r>
              <a:rPr lang="ru-RU" sz="3500" dirty="0" err="1"/>
              <a:t>синдром</a:t>
            </a:r>
            <a:r>
              <a:rPr lang="ru-RU" sz="3500" dirty="0"/>
              <a:t> </a:t>
            </a:r>
            <a:r>
              <a:rPr lang="ru-RU" sz="3500" dirty="0" err="1"/>
              <a:t>Мартина-Белл</a:t>
            </a:r>
            <a:r>
              <a:rPr lang="ru-RU" sz="3500" dirty="0"/>
              <a:t>, адреногенитальный синдром, синдром Морриса) . </a:t>
            </a:r>
            <a:r>
              <a:rPr lang="ru-RU" sz="3500" u="sng" dirty="0"/>
              <a:t>Понятие об </a:t>
            </a:r>
            <a:r>
              <a:rPr lang="ru-RU" sz="3500" u="sng" dirty="0" err="1"/>
              <a:t>орфанных</a:t>
            </a:r>
            <a:r>
              <a:rPr lang="ru-RU" sz="3500" u="sng" dirty="0"/>
              <a:t> (редких) заболеваниях</a:t>
            </a:r>
            <a:r>
              <a:rPr lang="ru-RU" sz="3500" dirty="0"/>
              <a:t> . </a:t>
            </a:r>
            <a:r>
              <a:rPr lang="ru-RU" sz="3500" u="sng" dirty="0" smtClean="0"/>
              <a:t>Особенности </a:t>
            </a:r>
            <a:r>
              <a:rPr lang="ru-RU" sz="3500" u="sng" dirty="0" err="1"/>
              <a:t>митохондриального</a:t>
            </a:r>
            <a:r>
              <a:rPr lang="ru-RU" sz="3500" u="sng" dirty="0"/>
              <a:t> и </a:t>
            </a:r>
            <a:r>
              <a:rPr lang="ru-RU" sz="3500" u="sng" dirty="0" err="1"/>
              <a:t>пластидного</a:t>
            </a:r>
            <a:r>
              <a:rPr lang="ru-RU" sz="3500" u="sng" dirty="0"/>
              <a:t> наследования </a:t>
            </a:r>
            <a:r>
              <a:rPr lang="ru-RU" sz="3500" dirty="0"/>
              <a:t>. </a:t>
            </a:r>
            <a:r>
              <a:rPr lang="ru-RU" sz="3500" u="sng" dirty="0"/>
              <a:t>Теории возникновения опухолей . Онкогены и </a:t>
            </a:r>
            <a:r>
              <a:rPr lang="ru-RU" sz="3500" u="sng" dirty="0" err="1"/>
              <a:t>гены-супрессоры</a:t>
            </a:r>
            <a:r>
              <a:rPr lang="ru-RU" sz="3500" u="sng" dirty="0"/>
              <a:t> опухолевого роста . Понятие об </a:t>
            </a:r>
            <a:r>
              <a:rPr lang="ru-RU" sz="3500" u="sng" dirty="0" err="1"/>
              <a:t>апоптозе</a:t>
            </a:r>
            <a:r>
              <a:rPr lang="ru-RU" sz="3500" u="sng" dirty="0"/>
              <a:t> . Нарушение </a:t>
            </a:r>
            <a:r>
              <a:rPr lang="ru-RU" sz="3500" u="sng" dirty="0" err="1"/>
              <a:t>апоптоза</a:t>
            </a:r>
            <a:r>
              <a:rPr lang="ru-RU" sz="3500" u="sng" dirty="0"/>
              <a:t> при канцерогенезе . Современные методы выявления рака и предрасположенности к нему . Методы лечения онкологических заболеваний .</a:t>
            </a:r>
            <a:r>
              <a:rPr lang="ru-RU" sz="3500" dirty="0"/>
              <a:t>Методы изучения генетики человека </a:t>
            </a:r>
            <a:r>
              <a:rPr lang="ru-RU" sz="3500" u="sng" dirty="0"/>
              <a:t>Особенности родословных при каждом типе наследования . </a:t>
            </a:r>
            <a:r>
              <a:rPr lang="ru-RU" sz="3500" u="sng" dirty="0" smtClean="0"/>
              <a:t>Современные </a:t>
            </a:r>
            <a:r>
              <a:rPr lang="ru-RU" sz="3500" u="sng" dirty="0"/>
              <a:t>методы диагностики хромосомных и генных заболеваний, </a:t>
            </a:r>
            <a:r>
              <a:rPr lang="ru-RU" sz="3500" dirty="0"/>
              <a:t>а также предрасположенности к наследственным заболеваниям . </a:t>
            </a:r>
            <a:r>
              <a:rPr lang="ru-RU" sz="3500" dirty="0" err="1"/>
              <a:t>Инвазивные</a:t>
            </a:r>
            <a:r>
              <a:rPr lang="ru-RU" sz="3500" dirty="0"/>
              <a:t> и </a:t>
            </a:r>
            <a:r>
              <a:rPr lang="ru-RU" sz="3500" dirty="0" err="1"/>
              <a:t>неинвазивные</a:t>
            </a:r>
            <a:r>
              <a:rPr lang="ru-RU" sz="3500" dirty="0"/>
              <a:t> методы . </a:t>
            </a:r>
            <a:r>
              <a:rPr lang="ru-RU" sz="3500" dirty="0" err="1"/>
              <a:t>Кариотипирование</a:t>
            </a:r>
            <a:r>
              <a:rPr lang="ru-RU" sz="3500" dirty="0"/>
              <a:t> . </a:t>
            </a:r>
            <a:r>
              <a:rPr lang="ru-RU" sz="3500" u="sng" dirty="0"/>
              <a:t>Анализ кариограмм в норме и патологии . </a:t>
            </a:r>
            <a:r>
              <a:rPr lang="ru-RU" sz="3500" u="sng" dirty="0" err="1"/>
              <a:t>Неонатальный</a:t>
            </a:r>
            <a:r>
              <a:rPr lang="ru-RU" sz="3500" u="sng" dirty="0"/>
              <a:t> скрининг наследственных болезней обмена </a:t>
            </a:r>
            <a:r>
              <a:rPr lang="ru-RU" sz="3500" u="sng" dirty="0" smtClean="0"/>
              <a:t>. </a:t>
            </a:r>
            <a:r>
              <a:rPr lang="ru-RU" sz="3500" dirty="0" smtClean="0"/>
              <a:t>Медико-генетическое </a:t>
            </a:r>
            <a:r>
              <a:rPr lang="ru-RU" sz="3500" dirty="0"/>
              <a:t>консультирование, </a:t>
            </a:r>
            <a:r>
              <a:rPr lang="ru-RU" sz="3500" dirty="0" err="1"/>
              <a:t>пренатальная</a:t>
            </a:r>
            <a:r>
              <a:rPr lang="ru-RU" sz="3500" dirty="0"/>
              <a:t> диагностика, </a:t>
            </a:r>
            <a:r>
              <a:rPr lang="ru-RU" sz="3500" dirty="0" err="1"/>
              <a:t>преимплантационная</a:t>
            </a:r>
            <a:r>
              <a:rPr lang="ru-RU" sz="3500" dirty="0"/>
              <a:t> диагностика, </a:t>
            </a:r>
            <a:r>
              <a:rPr lang="ru-RU" sz="3500" dirty="0" err="1"/>
              <a:t>периконцепционная</a:t>
            </a:r>
            <a:r>
              <a:rPr lang="ru-RU" sz="3500" dirty="0"/>
              <a:t> профилактика. </a:t>
            </a:r>
            <a:r>
              <a:rPr lang="ru-RU" sz="3500" u="sng" dirty="0"/>
              <a:t>Персонализированная медицина и генная терапия. Спортивная генетика. </a:t>
            </a:r>
            <a:r>
              <a:rPr lang="ru-RU" sz="3500" dirty="0"/>
              <a:t>Персонализированная медицина и генная терапия . Генетический паспорт человека . Выявление индивидуальных особенностей метаболизма (непереносимость лактозы, алкоголя) . Персонализированная (персонифицированная) медицина </a:t>
            </a:r>
            <a:r>
              <a:rPr lang="ru-RU" sz="3500" u="sng" dirty="0"/>
              <a:t>. Индивидуальный подбор лекарственных средств . </a:t>
            </a:r>
            <a:r>
              <a:rPr lang="ru-RU" sz="3500" u="sng" dirty="0" err="1"/>
              <a:t>Фармакогенетика</a:t>
            </a:r>
            <a:r>
              <a:rPr lang="ru-RU" sz="3500" u="sng" dirty="0"/>
              <a:t> </a:t>
            </a:r>
            <a:r>
              <a:rPr lang="ru-RU" sz="3500" dirty="0"/>
              <a:t>.</a:t>
            </a:r>
            <a:r>
              <a:rPr lang="ru-RU" sz="3500" u="sng" dirty="0"/>
              <a:t>Молекулярно-генетические маркеры спортивных задатков и генетическое тестирование в спорте . Генетические аспекты </a:t>
            </a:r>
            <a:r>
              <a:rPr lang="ru-RU" sz="3500" u="sng" dirty="0" err="1"/>
              <a:t>тренируемости</a:t>
            </a:r>
            <a:r>
              <a:rPr lang="ru-RU" sz="3500" u="sng" dirty="0"/>
              <a:t> спортсменов . Генный допинг . Отличия распространенности генетических вариантов у разных наций . Генная терапия . Генетическая модификация клеток человека . Методы введения чужеродной ДНК в клетки . Успехи генной терапии .</a:t>
            </a:r>
            <a:r>
              <a:rPr lang="ru-RU" sz="3500" u="sng" dirty="0" err="1"/>
              <a:t>Биоэтические</a:t>
            </a:r>
            <a:r>
              <a:rPr lang="ru-RU" sz="3500" u="sng" dirty="0"/>
              <a:t> вопросы .Генетические основы патогенеза, диагностики и профилактики вирусных инфекций . Генетика вирусов  Современные молекулярно-генетические методы диагностики вирусных инфекций . Иммунопрофилактика вирусных инфекций  Виды вакцин . </a:t>
            </a:r>
            <a:r>
              <a:rPr lang="ru-RU" sz="3500" u="sng" dirty="0" err="1"/>
              <a:t>Рекомбинантные</a:t>
            </a:r>
            <a:r>
              <a:rPr lang="ru-RU" sz="3500" u="sng" dirty="0"/>
              <a:t> вакцины — технология создания, преимущества использования . Примеры </a:t>
            </a:r>
            <a:r>
              <a:rPr lang="ru-RU" sz="3500" u="sng" dirty="0" err="1"/>
              <a:t>рекомбинантных</a:t>
            </a:r>
            <a:r>
              <a:rPr lang="ru-RU" sz="3500" u="sng" dirty="0"/>
              <a:t> вакцин .</a:t>
            </a:r>
          </a:p>
          <a:p>
            <a:pPr>
              <a:buNone/>
            </a:pPr>
            <a:r>
              <a:rPr lang="ru-RU" sz="3500" dirty="0"/>
              <a:t> </a:t>
            </a:r>
          </a:p>
          <a:p>
            <a:endParaRPr lang="ru-RU" sz="35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/>
              <a:t>Генетика популяций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dirty="0" smtClean="0"/>
              <a:t>       Основные </a:t>
            </a:r>
            <a:r>
              <a:rPr lang="ru-RU" dirty="0"/>
              <a:t>закономерности генетической популяции . Насыщенность популяций мутациями, их частота и распространение . </a:t>
            </a:r>
            <a:r>
              <a:rPr lang="ru-RU" dirty="0" err="1"/>
              <a:t>Балансированный</a:t>
            </a:r>
            <a:r>
              <a:rPr lang="ru-RU" dirty="0"/>
              <a:t> полиморфизм . Статистические методы изучения генетики популяций . Закон и формулы </a:t>
            </a:r>
            <a:r>
              <a:rPr lang="ru-RU" dirty="0" err="1"/>
              <a:t>Харди-Вайнберга</a:t>
            </a:r>
            <a:r>
              <a:rPr lang="ru-RU" dirty="0"/>
              <a:t> . Генетический груз . Действие отбора на частоты генов . Миграции . Дрейф генов . Эффект основателя . Геногеография групп крови, аномальных гемоглобинов . Генофонд популяции 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Генетические основы селекции</a:t>
            </a:r>
            <a:r>
              <a:rPr lang="ru-RU" dirty="0"/>
              <a:t> </a:t>
            </a:r>
          </a:p>
          <a:p>
            <a:r>
              <a:rPr lang="ru-RU" dirty="0"/>
              <a:t>Классические методы селекции . Генетические основы селекции . Использование индуцированных мутаций, комбинативной изменчивости, полиплоидии в селекции . Понятие о породе, сорте, штамме .Системы скрещиваний в селекции растений и животных . Инбридинг . Аутбридинг . Отдаленная гибридизация . Пути преодоления </a:t>
            </a:r>
            <a:r>
              <a:rPr lang="ru-RU" dirty="0" err="1"/>
              <a:t>нескрещиваемости</a:t>
            </a:r>
            <a:r>
              <a:rPr lang="ru-RU" dirty="0"/>
              <a:t> . Явление гетерозиса и его генетические механизмы . Методы отбора: индивидуальный и массовый отбор . Отбор по фенотипу и генотипу (оценка по родословной и качеству потомства) . Влияние условий внешней среды на эффективность отбора .</a:t>
            </a:r>
          </a:p>
          <a:p>
            <a:r>
              <a:rPr lang="ru-RU" dirty="0"/>
              <a:t>Современные методы селекции . Применение молекулярно-генетических методов в селекции растений и животных . Молекулярно-генетические маркеры . Отбор растений и животных с заданными признаками . Генетическая паспортизация сортов растений и пород животных.</a:t>
            </a:r>
          </a:p>
          <a:p>
            <a:r>
              <a:rPr lang="ru-RU" dirty="0"/>
              <a:t>Генетически модифицированные организмы (ГМО) — цели создания, перспективы использования . Этапы создания ГМО . Общие правила проверки безопасности ГМО . Контроль за распространением ГМО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 </a:t>
            </a:r>
            <a:r>
              <a:rPr lang="ru-RU" i="1" dirty="0" smtClean="0">
                <a:solidFill>
                  <a:srgbClr val="C00000"/>
                </a:solidFill>
              </a:rPr>
              <a:t>Я надеюсь, </a:t>
            </a:r>
            <a:r>
              <a:rPr lang="ru-RU" i="1" dirty="0">
                <a:solidFill>
                  <a:srgbClr val="C00000"/>
                </a:solidFill>
              </a:rPr>
              <a:t>что пройдя </a:t>
            </a:r>
            <a:r>
              <a:rPr lang="ru-RU" i="1" dirty="0" smtClean="0">
                <a:solidFill>
                  <a:srgbClr val="C00000"/>
                </a:solidFill>
              </a:rPr>
              <a:t>курс генетики </a:t>
            </a:r>
            <a:r>
              <a:rPr lang="ru-RU" i="1" dirty="0">
                <a:solidFill>
                  <a:srgbClr val="C00000"/>
                </a:solidFill>
              </a:rPr>
              <a:t>до конца, мои дети смогут ответить на любые вопросы ЕГЭ, связанные со знаниями по генетике, смогут достойно учиться в выбранных ВУЗах, и их не напугает тот уровень материала, который им будет предложен.</a:t>
            </a:r>
          </a:p>
          <a:p>
            <a:pPr>
              <a:buNone/>
            </a:pPr>
            <a:r>
              <a:rPr lang="ru-RU" i="1" dirty="0">
                <a:solidFill>
                  <a:srgbClr val="C00000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Спасибо за внимание!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Апробация проводится </a:t>
            </a:r>
            <a:endParaRPr lang="ru-RU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 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Институтом стратегии развития образования РАО</a:t>
            </a:r>
            <a:r>
              <a:rPr lang="ru-RU" dirty="0">
                <a:solidFill>
                  <a:srgbClr val="C00000"/>
                </a:solidFill>
              </a:rPr>
              <a:t> и предполагает 2 вида:</a:t>
            </a:r>
          </a:p>
          <a:p>
            <a:pPr lvl="0"/>
            <a:r>
              <a:rPr lang="ru-RU" dirty="0"/>
              <a:t>применение (апробация) Примерной рабочей программы в учебном процессе;</a:t>
            </a:r>
          </a:p>
          <a:p>
            <a:pPr lvl="0"/>
            <a:r>
              <a:rPr lang="ru-RU" b="1" dirty="0"/>
              <a:t>экспертная оценка Примерной рабочей программы</a:t>
            </a:r>
            <a:r>
              <a:rPr lang="ru-RU" dirty="0"/>
              <a:t> и Типового комплекта методических документов.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Срок проведения экспертизы</a:t>
            </a:r>
            <a:r>
              <a:rPr lang="ru-RU" dirty="0"/>
              <a:t> Примерной рабочей программы и Типового комплекта методических документов:</a:t>
            </a:r>
          </a:p>
          <a:p>
            <a:pPr>
              <a:buNone/>
            </a:pPr>
            <a:r>
              <a:rPr lang="ru-RU" u="sng" dirty="0"/>
              <a:t>15 сентября 2021 года – 10 декабря 2021 года</a:t>
            </a:r>
            <a:endParaRPr lang="ru-RU" dirty="0"/>
          </a:p>
          <a:p>
            <a:r>
              <a:rPr lang="ru-RU" b="1" dirty="0"/>
              <a:t>Целью</a:t>
            </a:r>
            <a:r>
              <a:rPr lang="ru-RU" dirty="0"/>
              <a:t> деятельности является экспертиза, оценка практической значимости Примерных рабочих программ </a:t>
            </a:r>
            <a:r>
              <a:rPr lang="ru-RU" dirty="0" smtClean="0"/>
              <a:t>по предметам</a:t>
            </a:r>
            <a:r>
              <a:rPr lang="ru-RU" dirty="0"/>
              <a:t>, являющихся частью методического обеспечения обновленных федеральных государственных образовательных стандартов основного общего образования (далее – ФГОС ООО).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ru-RU" u="sng" dirty="0"/>
              <a:t>Особенности апробации Примерных рабочих программ</a:t>
            </a:r>
            <a:endParaRPr lang="ru-RU" dirty="0"/>
          </a:p>
          <a:p>
            <a:r>
              <a:rPr lang="ru-RU" b="1" dirty="0"/>
              <a:t>- Информационное сопровождение апробации </a:t>
            </a:r>
            <a:endParaRPr lang="ru-RU" dirty="0"/>
          </a:p>
          <a:p>
            <a:pPr>
              <a:buNone/>
            </a:pPr>
            <a:r>
              <a:rPr lang="ru-RU" dirty="0" smtClean="0"/>
              <a:t>    осуществляется </a:t>
            </a:r>
            <a:r>
              <a:rPr lang="ru-RU" dirty="0"/>
              <a:t>путем публикации материалов на портале </a:t>
            </a:r>
            <a:r>
              <a:rPr lang="ru-RU" dirty="0" err="1">
                <a:hlinkClick r:id="rId2"/>
              </a:rPr>
              <a:t>www.edsoo.ru</a:t>
            </a:r>
            <a:r>
              <a:rPr lang="ru-RU" dirty="0"/>
              <a:t> «Единое содержание общего образования» на странице «Апробация примерных рабочих программ» (страница </a:t>
            </a:r>
            <a:r>
              <a:rPr lang="ru-RU" dirty="0">
                <a:hlinkClick r:id="rId3"/>
              </a:rPr>
              <a:t>https://edsoo.ru/Aprobaciya_primernih_rab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300" b="1" dirty="0"/>
              <a:t>Структура Примерной рабочей программы:</a:t>
            </a:r>
            <a:endParaRPr lang="ru-RU" sz="2300" dirty="0"/>
          </a:p>
          <a:p>
            <a:pPr lvl="0"/>
            <a:r>
              <a:rPr lang="ru-RU" sz="2300" dirty="0"/>
              <a:t>Пояснительная записка, включающая цели изучения учебного</a:t>
            </a:r>
          </a:p>
          <a:p>
            <a:pPr>
              <a:buNone/>
            </a:pPr>
            <a:r>
              <a:rPr lang="ru-RU" sz="2300" dirty="0" smtClean="0"/>
              <a:t>      предмета</a:t>
            </a:r>
            <a:r>
              <a:rPr lang="ru-RU" sz="2300" dirty="0"/>
              <a:t>, общую характеристику предмета, место предмета в учебном плане.</a:t>
            </a:r>
          </a:p>
          <a:p>
            <a:pPr lvl="0"/>
            <a:r>
              <a:rPr lang="ru-RU" sz="2300" dirty="0"/>
              <a:t>Содержание образования (по годам обучения).</a:t>
            </a:r>
          </a:p>
          <a:p>
            <a:pPr lvl="0"/>
            <a:r>
              <a:rPr lang="ru-RU" sz="2300" dirty="0"/>
              <a:t>Планируемые результаты освоения рабочей программы: личностные и</a:t>
            </a:r>
          </a:p>
          <a:p>
            <a:r>
              <a:rPr lang="ru-RU" sz="2300" dirty="0" err="1" smtClean="0"/>
              <a:t>Метапредметные</a:t>
            </a:r>
            <a:r>
              <a:rPr lang="ru-RU" sz="2300" dirty="0" smtClean="0"/>
              <a:t> </a:t>
            </a:r>
            <a:r>
              <a:rPr lang="ru-RU" sz="2300" dirty="0"/>
              <a:t>результаты (раскрываются на основе обновленных </a:t>
            </a:r>
            <a:r>
              <a:rPr lang="ru-RU" sz="2300" dirty="0" smtClean="0"/>
              <a:t>ФГОС ООО </a:t>
            </a:r>
            <a:r>
              <a:rPr lang="ru-RU" sz="2300" dirty="0"/>
              <a:t>с учетом специфики учебного предмета); </a:t>
            </a:r>
            <a:r>
              <a:rPr lang="ru-RU" sz="2300" dirty="0" smtClean="0"/>
              <a:t>предметные результаты </a:t>
            </a:r>
            <a:r>
              <a:rPr lang="ru-RU" sz="2300" dirty="0"/>
              <a:t>(по годам обучения).</a:t>
            </a:r>
          </a:p>
          <a:p>
            <a:pPr lvl="0"/>
            <a:r>
              <a:rPr lang="ru-RU" sz="2300" dirty="0"/>
              <a:t>Тематическое планирование (примерные темы и </a:t>
            </a:r>
            <a:r>
              <a:rPr lang="ru-RU" sz="2300" dirty="0" smtClean="0"/>
              <a:t>количество  часов, отводимое </a:t>
            </a:r>
            <a:r>
              <a:rPr lang="ru-RU" sz="2300" dirty="0"/>
              <a:t>на их изучение; основное программное содержание; </a:t>
            </a:r>
            <a:r>
              <a:rPr lang="ru-RU" sz="2300" dirty="0" smtClean="0"/>
              <a:t>основные виды </a:t>
            </a:r>
            <a:r>
              <a:rPr lang="ru-RU" sz="2300" dirty="0"/>
              <a:t>деятельности обучающихся).</a:t>
            </a:r>
          </a:p>
          <a:p>
            <a:endParaRPr lang="ru-RU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>
              <a:buNone/>
            </a:pPr>
            <a:r>
              <a:rPr lang="ru-RU" dirty="0"/>
              <a:t>Гимназия № 2 </a:t>
            </a:r>
            <a:r>
              <a:rPr lang="ru-RU" dirty="0" smtClean="0"/>
              <a:t>города Ярославля являлась участником второго этапа апробации</a:t>
            </a:r>
          </a:p>
          <a:p>
            <a:pPr>
              <a:buNone/>
            </a:pPr>
            <a:endParaRPr lang="ru-RU" dirty="0"/>
          </a:p>
          <a:p>
            <a:r>
              <a:rPr lang="ru-RU" dirty="0">
                <a:solidFill>
                  <a:srgbClr val="C00000"/>
                </a:solidFill>
              </a:rPr>
              <a:t>Масленникова Е.Л. </a:t>
            </a:r>
            <a:r>
              <a:rPr lang="ru-RU" smtClean="0">
                <a:solidFill>
                  <a:srgbClr val="C00000"/>
                </a:solidFill>
              </a:rPr>
              <a:t>-обществознание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dirty="0" err="1">
                <a:solidFill>
                  <a:srgbClr val="C00000"/>
                </a:solidFill>
              </a:rPr>
              <a:t>Апанасенко</a:t>
            </a:r>
            <a:r>
              <a:rPr lang="ru-RU" dirty="0">
                <a:solidFill>
                  <a:srgbClr val="C00000"/>
                </a:solidFill>
              </a:rPr>
              <a:t> С.Б. - искусство</a:t>
            </a:r>
          </a:p>
          <a:p>
            <a:r>
              <a:rPr lang="ru-RU" dirty="0">
                <a:solidFill>
                  <a:srgbClr val="C00000"/>
                </a:solidFill>
              </a:rPr>
              <a:t>Пьяных Н.А. -русский язык</a:t>
            </a:r>
          </a:p>
          <a:p>
            <a:r>
              <a:rPr lang="ru-RU" dirty="0">
                <a:solidFill>
                  <a:srgbClr val="C00000"/>
                </a:solidFill>
              </a:rPr>
              <a:t>Ермакова М.В. - биология</a:t>
            </a:r>
          </a:p>
          <a:p>
            <a:r>
              <a:rPr lang="ru-RU" dirty="0" err="1">
                <a:solidFill>
                  <a:srgbClr val="C00000"/>
                </a:solidFill>
              </a:rPr>
              <a:t>Коворотняя</a:t>
            </a:r>
            <a:r>
              <a:rPr lang="ru-RU" dirty="0">
                <a:solidFill>
                  <a:srgbClr val="C00000"/>
                </a:solidFill>
              </a:rPr>
              <a:t> Г.А. - английский язык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7002" y="404813"/>
            <a:ext cx="3829995" cy="572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ПЛАНИРУЕМЫЕ РЕЗУЛЬТАТЫ ОСВОЕНИЯ УЧЕБНОГО ПРЕДМЕТА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>
                <a:solidFill>
                  <a:srgbClr val="C00000"/>
                </a:solidFill>
              </a:rPr>
              <a:t>Личностные результаты </a:t>
            </a:r>
            <a:r>
              <a:rPr lang="ru-RU" dirty="0"/>
              <a:t>освоения учебного курса «Генетика» соответствуют традиционным российским </a:t>
            </a:r>
            <a:r>
              <a:rPr lang="ru-RU" dirty="0" err="1"/>
              <a:t>социокультурным</a:t>
            </a:r>
            <a:r>
              <a:rPr lang="ru-RU" dirty="0"/>
              <a:t> и духовно-нравственным ценностям и предусматривают готовность обучающихся к саморазвитию, самостоятельности и личностному самоопределению, наличие мотивации к целенаправленной социально-значимой деятельности, </a:t>
            </a:r>
            <a:r>
              <a:rPr lang="ru-RU" dirty="0" err="1"/>
              <a:t>сформированность</a:t>
            </a:r>
            <a:r>
              <a:rPr lang="ru-RU" dirty="0"/>
              <a:t> внутренней позиции личности как особо ценностного отношения к себе, к людям, к жизни, к окружающей природной среде.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>
                <a:solidFill>
                  <a:srgbClr val="C00000"/>
                </a:solidFill>
              </a:rPr>
              <a:t>Патриотическое воспитание.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Формирование ценностного отношения к отечественному историческому и научному наследию в области генетики; способности оценивать вклад российских ученых в становление и развитие генетики как </a:t>
            </a:r>
            <a:r>
              <a:rPr lang="ru-RU" dirty="0" smtClean="0"/>
              <a:t>компонента </a:t>
            </a:r>
            <a:r>
              <a:rPr lang="ru-RU" dirty="0"/>
              <a:t>естествознания; понимания значения науки генетики в познании законов природы, в жизни человека и современного общества, способности владеть достоверной информацией о передовых достижениях мировой и отечественной генетики; заинтересованности в получении генетических знаний в целях повышения общей культуры, функциональной и естественнонаучной грамотности;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r>
              <a:rPr lang="ru-RU" i="1" dirty="0">
                <a:solidFill>
                  <a:srgbClr val="C00000"/>
                </a:solidFill>
              </a:rPr>
              <a:t>Гражданское воспитание.</a:t>
            </a:r>
            <a:r>
              <a:rPr lang="ru-RU" dirty="0"/>
              <a:t> Формирование способности определять собственную позицию по отношению к явлениям современной жизни и объяснять её;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1218</Words>
  <Application>Microsoft Office PowerPoint</Application>
  <PresentationFormat>Экран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Семинар  Апробация программ по биологии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ПЛАНИРУЕМЫЕ РЕЗУЛЬТАТЫ ОСВОЕНИЯ УЧЕБНОГО ПРЕДМЕТА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по апробации программ по биологии по  ФГОС ООО 2022</dc:title>
  <dc:creator>Ермакова</dc:creator>
  <cp:lastModifiedBy>Наталия Владимировна Зайцева</cp:lastModifiedBy>
  <cp:revision>16</cp:revision>
  <dcterms:created xsi:type="dcterms:W3CDTF">2022-02-14T18:24:50Z</dcterms:created>
  <dcterms:modified xsi:type="dcterms:W3CDTF">2022-05-19T09:45:47Z</dcterms:modified>
</cp:coreProperties>
</file>