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4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EBC25-5CD5-4B59-9AFE-3AF6E262D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EF358A7-C33A-416F-B42A-BF8B9C6FF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965219-BCBB-4C7F-8E54-8B08B97A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3BECF7-5FDC-4BF2-97B9-38445761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BCF95B-95B8-4B7D-B5F8-B0058D35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6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B12C06-8C99-48FA-9C61-1209012F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FE0A729-8B22-4A19-94FD-7CDCB40B3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A03D24-12AB-4DD3-8369-B111AB87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3F7EF2-78F5-4A09-B985-4FA3298B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95ECFF-A7E2-475B-8F65-E94107CA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8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73C463A-DF42-44C6-86C0-070FC3738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2EB226-B9B7-45B7-8EA8-F2F491D5F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33A3BC-8053-4D28-9AC6-96CB128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95BEBD-60AA-4E3A-951E-3B0CB82D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5A0358-4608-46AA-B41F-AF8AC5EC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1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8607B2-0DB0-4CA3-9102-7C494A22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83B88C-4EE5-4EF1-8867-91B67FC63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C82E95-0AA0-49C4-BABA-5283351C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FD8F2D-1513-44B5-94DF-9C4FF2FE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7062AF-CF39-4707-B58B-086C20DB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2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73F248-24C2-4136-8156-D8CD665B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87AD37-565E-454B-8680-CFBF833B8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F747FC-E544-41ED-B776-8036AFED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8F8470-595A-4CB9-B7B0-B3BA1317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F370A9-7842-4EE4-AA42-A68A601D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0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4D0B5C-1B40-4862-9C79-3C7EA400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6DFBAB-891B-4AE6-BEB0-A773C9A90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CC59F20-EE43-432E-9041-83F8180D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A393F0-A259-4DAD-820A-FD205477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B3C625-87A4-4103-A06A-DB85C460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4E32C1-C786-4FC4-AB0C-4E15E9C1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3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808DB-6718-41F9-B66D-777D0BA0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FDDC0C-C11D-49BE-85FD-3A415968E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AEB51D-BA10-485D-979B-C10D2EAE6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BFDD430-B7BC-461A-80A7-A2CB91C8F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F1D2A5A-3177-4AB9-8565-F9DF03FD9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0448D67-4B06-452B-ACE4-5632CE13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56FD6CC-2940-44DB-8FC2-8A6D337B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DBC392A-62DD-4ACA-BA2B-EA29D512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3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1D51B3-B965-486E-A356-1F54349F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473E5CF-CE95-40E8-8C83-7436E405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B357BAF-ED22-47BF-8B27-BF1F85AC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86C1074-246E-44AC-B291-D26F3DD2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4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D9DC302-BCDB-4CDF-9666-BDE74AC7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5AAD9B2-9089-489D-AA70-B8AE098E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84984D3-D16D-41B6-B7A3-8D725CB3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4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F17AC-B9F1-4647-AE75-688B92B4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DAA2CF-D5F1-41D8-8491-6DFAF7F2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D9048A6-12D5-43DA-A25F-2FC4B10FA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B43FCBC-2B3A-4A80-9E49-3AA9D65B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EEEE0D-9CD9-46C6-A068-A211F321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EC5FF7-E93C-47E7-93F5-C49FF847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4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0611AD-D535-4D6A-BE8F-EF8FBBEB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E275B53-1C19-469D-82DE-E9DC05C84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881C70C-5704-40C1-A58A-0FF5C2539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F423678-2734-48CF-9F83-01891B71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6DEBB5-E4AD-470C-86C7-C7DAAD27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C3AA81-C993-4A22-959B-E26C588F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4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0EF21-0511-429F-BB30-BE1FE370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582C76-7DC5-4BD3-835A-394B3CF00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09E7B1-4291-4B77-941D-098CFAA90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BD42-AB2E-4E3D-80D5-E35625682B65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BF896B-06BC-4C00-8439-96B69D09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ED34C1-AE8B-40D9-9B24-7C3AFC271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F0C7-FC8A-4423-8CB3-DE85980C8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3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uziana1967@Yandex.ru" TargetMode="External"/><Relationship Id="rId2" Type="http://schemas.openxmlformats.org/officeDocument/2006/relationships/hyperlink" Target="https://e.mail.ru/compose?To=school7.tutaev@yarregion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64B8A1-4A39-4F84-A3CF-F7C4936FF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2051"/>
            <a:ext cx="9144000" cy="1667911"/>
          </a:xfrm>
        </p:spPr>
        <p:txBody>
          <a:bodyPr>
            <a:noAutofit/>
          </a:bodyPr>
          <a:lstStyle/>
          <a:p>
            <a:r>
              <a:rPr lang="ru-RU" sz="4400" dirty="0"/>
              <a:t>Итоги апробации программы </a:t>
            </a:r>
            <a:br>
              <a:rPr lang="ru-RU" sz="4400" dirty="0"/>
            </a:br>
            <a:r>
              <a:rPr lang="ru-RU" sz="4400" dirty="0"/>
              <a:t>(ФГОС 2021) </a:t>
            </a:r>
            <a:br>
              <a:rPr lang="ru-RU" sz="4400" dirty="0"/>
            </a:br>
            <a:r>
              <a:rPr lang="ru-RU" sz="4400" dirty="0"/>
              <a:t>по русскому языку 5 класс </a:t>
            </a:r>
            <a:br>
              <a:rPr lang="ru-RU" sz="4400" dirty="0"/>
            </a:br>
            <a:r>
              <a:rPr lang="ru-RU" sz="4400" dirty="0"/>
              <a:t>в МОУ СШ №7 </a:t>
            </a:r>
            <a:br>
              <a:rPr lang="ru-RU" sz="4400" dirty="0"/>
            </a:br>
            <a:r>
              <a:rPr lang="ru-RU" sz="4400" dirty="0"/>
              <a:t>имени адмирала </a:t>
            </a:r>
            <a:r>
              <a:rPr lang="ru-RU" sz="4400" dirty="0" err="1"/>
              <a:t>Ф.Ф.Ушакова</a:t>
            </a:r>
            <a:r>
              <a:rPr lang="ru-RU" sz="4400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ECAC37-B06B-470A-92F8-D08CA80E1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626" y="4545496"/>
            <a:ext cx="6705600" cy="178904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Лузина Елена Леонидовна,</a:t>
            </a:r>
          </a:p>
          <a:p>
            <a:pPr algn="r"/>
            <a:r>
              <a:rPr lang="ru-RU" dirty="0"/>
              <a:t>заместитель директора по УВР</a:t>
            </a:r>
          </a:p>
          <a:p>
            <a:pPr algn="r"/>
            <a:r>
              <a:rPr lang="ru-RU" dirty="0"/>
              <a:t>МОУ СШ №7 имени адмирала </a:t>
            </a:r>
            <a:r>
              <a:rPr lang="ru-RU" dirty="0" err="1"/>
              <a:t>Ф.Ф.Ушакова</a:t>
            </a:r>
            <a:r>
              <a:rPr lang="ru-RU" dirty="0"/>
              <a:t> ТМР</a:t>
            </a:r>
          </a:p>
        </p:txBody>
      </p:sp>
    </p:spTree>
    <p:extLst>
      <p:ext uri="{BB962C8B-B14F-4D97-AF65-F5344CB8AC3E}">
        <p14:creationId xmlns:p14="http://schemas.microsoft.com/office/powerpoint/2010/main" val="348918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D7D83-0FDD-4D08-A9EE-C9E17E1E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Кадровое обеспечение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F163C4-BF7E-46C3-BBE9-DCBB3E2B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459"/>
            <a:ext cx="10515600" cy="47695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Курсы повышения квалификации педагогов </a:t>
            </a:r>
            <a:r>
              <a:rPr lang="ru-RU" dirty="0" smtClean="0"/>
              <a:t>ГАУ ДПО ЯО «Институт развития образования» по программе «Реализация требований обновлённых ФГОС НОО, ФГОС ООО в работе учителя» 6 чел.</a:t>
            </a:r>
            <a:endParaRPr lang="ru-RU" dirty="0"/>
          </a:p>
          <a:p>
            <a:r>
              <a:rPr lang="ru-RU" dirty="0"/>
              <a:t>Участие в семинарах, просмотр методических уроков на портале Института стратегии образования.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Внутрифирменное обучение в рамках методического клуба «Лишний час».</a:t>
            </a:r>
          </a:p>
          <a:p>
            <a:r>
              <a:rPr lang="ru-RU" dirty="0"/>
              <a:t>Работа предметных МО (единая методическая тема).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7C2B16-B1EA-4164-8215-9D52EC5EA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52" y="2850777"/>
            <a:ext cx="3281246" cy="1642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301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63CB9-AF27-46C8-B40B-44DEC53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365125"/>
            <a:ext cx="11714921" cy="840823"/>
          </a:xfrm>
        </p:spPr>
        <p:txBody>
          <a:bodyPr>
            <a:noAutofit/>
          </a:bodyPr>
          <a:lstStyle/>
          <a:p>
            <a:r>
              <a:rPr lang="ru-RU" sz="3600" dirty="0"/>
              <a:t>Авторская программа по русскому </a:t>
            </a:r>
            <a:r>
              <a:rPr lang="ru-RU" sz="3600" dirty="0" smtClean="0"/>
              <a:t>языку</a:t>
            </a:r>
            <a:br>
              <a:rPr lang="ru-RU" sz="3600" dirty="0" smtClean="0"/>
            </a:br>
            <a:r>
              <a:rPr lang="ru-RU" sz="3600" dirty="0" smtClean="0"/>
              <a:t> М.М.Разумовская ФГОС 2010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0CF3DFA8-16B0-48EF-BBA6-B72632D6A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987813"/>
              </p:ext>
            </p:extLst>
          </p:nvPr>
        </p:nvGraphicFramePr>
        <p:xfrm>
          <a:off x="238539" y="1205948"/>
          <a:ext cx="11714922" cy="538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461">
                  <a:extLst>
                    <a:ext uri="{9D8B030D-6E8A-4147-A177-3AD203B41FA5}">
                      <a16:colId xmlns="" xmlns:a16="http://schemas.microsoft.com/office/drawing/2014/main" val="2062810766"/>
                    </a:ext>
                  </a:extLst>
                </a:gridCol>
                <a:gridCol w="5857461">
                  <a:extLst>
                    <a:ext uri="{9D8B030D-6E8A-4147-A177-3AD203B41FA5}">
                      <a16:colId xmlns="" xmlns:a16="http://schemas.microsoft.com/office/drawing/2014/main" val="3645042907"/>
                    </a:ext>
                  </a:extLst>
                </a:gridCol>
              </a:tblGrid>
              <a:tr h="597820">
                <a:tc>
                  <a:txBody>
                    <a:bodyPr/>
                    <a:lstStyle/>
                    <a:p>
                      <a:r>
                        <a:rPr lang="ru-RU" dirty="0"/>
                        <a:t>ФГОС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ФГОС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8769347"/>
                  </a:ext>
                </a:extLst>
              </a:tr>
              <a:tr h="597820">
                <a:tc>
                  <a:txBody>
                    <a:bodyPr/>
                    <a:lstStyle/>
                    <a:p>
                      <a:r>
                        <a:rPr lang="ru-RU" b="1" dirty="0"/>
                        <a:t>Общие сведения о языке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Общие сведения о языке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2709807"/>
                  </a:ext>
                </a:extLst>
              </a:tr>
              <a:tr h="597820">
                <a:tc>
                  <a:txBody>
                    <a:bodyPr/>
                    <a:lstStyle/>
                    <a:p>
                      <a:r>
                        <a:rPr lang="ru-RU" b="1" dirty="0"/>
                        <a:t>Речь. Речевое общение. Текст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Язык и речь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5164071"/>
                  </a:ext>
                </a:extLst>
              </a:tr>
              <a:tr h="5978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Текст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0792116"/>
                  </a:ext>
                </a:extLst>
              </a:tr>
              <a:tr h="5978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Функциональные разновидности языка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56906"/>
                  </a:ext>
                </a:extLst>
              </a:tr>
              <a:tr h="597820">
                <a:tc>
                  <a:txBody>
                    <a:bodyPr/>
                    <a:lstStyle/>
                    <a:p>
                      <a:r>
                        <a:rPr lang="ru-RU" b="1" dirty="0"/>
                        <a:t>Систематический курс русского языка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Система языка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0946810"/>
                  </a:ext>
                </a:extLst>
              </a:tr>
              <a:tr h="597820">
                <a:tc>
                  <a:txBody>
                    <a:bodyPr/>
                    <a:lstStyle/>
                    <a:p>
                      <a:r>
                        <a:rPr lang="ru-RU" dirty="0"/>
                        <a:t>Лексикология и фразеология. </a:t>
                      </a:r>
                      <a:r>
                        <a:rPr lang="ru-RU" b="1" dirty="0"/>
                        <a:t>Культура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Лексикология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1591801"/>
                  </a:ext>
                </a:extLst>
              </a:tr>
              <a:tr h="597820">
                <a:tc>
                  <a:txBody>
                    <a:bodyPr/>
                    <a:lstStyle/>
                    <a:p>
                      <a:r>
                        <a:rPr lang="ru-RU" dirty="0"/>
                        <a:t>Морфология. Культура речи. Орфография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Морфология. Культура речи. Орфография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2536574"/>
                  </a:ext>
                </a:extLst>
              </a:tr>
              <a:tr h="597820">
                <a:tc>
                  <a:txBody>
                    <a:bodyPr/>
                    <a:lstStyle/>
                    <a:p>
                      <a:r>
                        <a:rPr lang="ru-RU" dirty="0"/>
                        <a:t>Глагол, имя существительное, имя прилагательное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Имя существительное, имя прилагательное, глагол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9105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10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08AAEB-35AC-476F-89FF-048D2FE2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77"/>
            <a:ext cx="10515600" cy="863285"/>
          </a:xfrm>
        </p:spPr>
        <p:txBody>
          <a:bodyPr>
            <a:normAutofit fontScale="90000"/>
          </a:bodyPr>
          <a:lstStyle/>
          <a:p>
            <a:r>
              <a:rPr lang="ru-RU" dirty="0"/>
              <a:t>УМК Русский язык 5 класс </a:t>
            </a:r>
            <a:r>
              <a:rPr lang="ru-RU" dirty="0" err="1" smtClean="0"/>
              <a:t>М.М.Разумовская</a:t>
            </a:r>
            <a:r>
              <a:rPr lang="ru-RU" dirty="0" smtClean="0"/>
              <a:t>, </a:t>
            </a:r>
            <a:r>
              <a:rPr lang="ru-RU" dirty="0" err="1"/>
              <a:t>С.И.Львова</a:t>
            </a:r>
            <a:r>
              <a:rPr lang="ru-RU" dirty="0"/>
              <a:t>, </a:t>
            </a:r>
            <a:r>
              <a:rPr lang="ru-RU" dirty="0" err="1"/>
              <a:t>В.И.Капиос</a:t>
            </a:r>
            <a:r>
              <a:rPr lang="ru-RU" dirty="0"/>
              <a:t> и др.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0E1CB-7E71-44AB-9626-48277B17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54" y="1126434"/>
            <a:ext cx="11151746" cy="5731565"/>
          </a:xfrm>
        </p:spPr>
        <p:txBody>
          <a:bodyPr>
            <a:normAutofit/>
          </a:bodyPr>
          <a:lstStyle/>
          <a:p>
            <a:r>
              <a:rPr lang="ru-RU" dirty="0"/>
              <a:t>Упражнения на моделирование речевых ситуаций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Формирование функциональной грамотности (читательской). Упражнения с опорой на жизненную ситуацию.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Упражнения на проектную деятельность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6">
            <a:extLst>
              <a:ext uri="{FF2B5EF4-FFF2-40B4-BE49-F238E27FC236}">
                <a16:creationId xmlns="" xmlns:a16="http://schemas.microsoft.com/office/drawing/2014/main" id="{0B67B4BA-53A0-4921-965E-65D36021A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70" y="1571348"/>
            <a:ext cx="2776399" cy="113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BF7BCA4-4566-474E-A936-76C559566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4" y="3504865"/>
            <a:ext cx="3449087" cy="113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FF9EAC0-099F-451A-B880-6685F4791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69" y="3488115"/>
            <a:ext cx="4058409" cy="122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C13D10-C9CE-42B7-BF73-404FFAB7D1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8" y="3057939"/>
            <a:ext cx="2849218" cy="242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2805E25-ED84-4AAD-9F95-0AF807995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6" y="5515451"/>
            <a:ext cx="3818248" cy="1264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659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5C3AC5-76FD-43BF-8D90-C11440E6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07"/>
            <a:ext cx="10515600" cy="1019516"/>
          </a:xfrm>
        </p:spPr>
        <p:txBody>
          <a:bodyPr>
            <a:normAutofit/>
          </a:bodyPr>
          <a:lstStyle/>
          <a:p>
            <a:r>
              <a:rPr lang="ru-RU" dirty="0"/>
              <a:t>Работа по созданию рабочих программ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CB137E5-0F6C-4885-AF3D-7A9BE6C05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0" y="999607"/>
            <a:ext cx="5054473" cy="2847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5AFF44-59FE-4953-B615-138A65D66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27" y="1031014"/>
            <a:ext cx="6499886" cy="2548610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="" xmlns:a16="http://schemas.microsoft.com/office/drawing/2014/main" id="{D67A4507-5DCD-4EA7-9F4C-D670C24EE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0" y="3942186"/>
            <a:ext cx="5479324" cy="2453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1C2C82-A7C5-4EAC-8D5A-9D4EFECA41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84" y="3942186"/>
            <a:ext cx="4873336" cy="25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8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418D723-EF0B-4990-8AFF-DD61EA2D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BDCAC479-F988-48C0-B3B5-AA377FB3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МОУ СШ №7 имени адмирала </a:t>
            </a:r>
            <a:r>
              <a:rPr lang="ru-RU" dirty="0" err="1"/>
              <a:t>Ф.Ф.Ушакова</a:t>
            </a:r>
            <a:r>
              <a:rPr lang="ru-RU" dirty="0"/>
              <a:t> ТМР</a:t>
            </a:r>
          </a:p>
          <a:p>
            <a:pPr marL="0" indent="0">
              <a:buNone/>
            </a:pPr>
            <a:r>
              <a:rPr lang="ru-RU" dirty="0"/>
              <a:t>Директор Сапегина Елена Анатольевна</a:t>
            </a:r>
          </a:p>
          <a:p>
            <a:pPr fontAlgn="base"/>
            <a:r>
              <a:rPr lang="ru-RU" b="1" dirty="0"/>
              <a:t>Тел/факс</a:t>
            </a:r>
            <a:r>
              <a:rPr lang="ru-RU" dirty="0"/>
              <a:t>: (48533) 7-53-77</a:t>
            </a:r>
          </a:p>
          <a:p>
            <a:pPr fontAlgn="base"/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dirty="0"/>
              <a:t>: </a:t>
            </a:r>
            <a:r>
              <a:rPr lang="ru-RU" dirty="0">
                <a:hlinkClick r:id="rId2"/>
              </a:rPr>
              <a:t>school7.tutaev@yarregion.ru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Заместитель директора по УВР</a:t>
            </a:r>
            <a:endParaRPr lang="en-US" dirty="0"/>
          </a:p>
          <a:p>
            <a:pPr marL="0" indent="0" fontAlgn="base">
              <a:buNone/>
            </a:pPr>
            <a:r>
              <a:rPr lang="ru-RU" dirty="0"/>
              <a:t>Лузина Елена Леонидовна</a:t>
            </a:r>
          </a:p>
          <a:p>
            <a:pPr fontAlgn="base"/>
            <a:r>
              <a:rPr lang="ru-RU" b="1" dirty="0"/>
              <a:t>E-</a:t>
            </a:r>
            <a:r>
              <a:rPr lang="ru-RU" b="1" dirty="0" err="1"/>
              <a:t>mail</a:t>
            </a:r>
            <a:r>
              <a:rPr lang="ru-RU" b="1" dirty="0"/>
              <a:t>: </a:t>
            </a:r>
            <a:r>
              <a:rPr lang="en-US" dirty="0">
                <a:hlinkClick r:id="rId3"/>
              </a:rPr>
              <a:t>Luziana1967@Yandex.ru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472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213</Words>
  <Application>Microsoft Office PowerPoint</Application>
  <PresentationFormat>Произвольный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Итоги апробации программы  (ФГОС 2021)  по русскому языку 5 класс  в МОУ СШ №7  имени адмирала Ф.Ф.Ушакова </vt:lpstr>
      <vt:lpstr>Кадровое обеспечение</vt:lpstr>
      <vt:lpstr>Авторская программа по русскому языку  М.М.Разумовская ФГОС 2010  </vt:lpstr>
      <vt:lpstr>УМК Русский язык 5 класс М.М.Разумовская, С.И.Львова, В.И.Капиос и др.</vt:lpstr>
      <vt:lpstr>Работа по созданию рабочих программ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Лузина</dc:creator>
  <cp:lastModifiedBy>Наталия Владимировна Зайцева</cp:lastModifiedBy>
  <cp:revision>5</cp:revision>
  <dcterms:created xsi:type="dcterms:W3CDTF">2022-05-15T21:40:51Z</dcterms:created>
  <dcterms:modified xsi:type="dcterms:W3CDTF">2022-05-16T08:02:15Z</dcterms:modified>
</cp:coreProperties>
</file>