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0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A8060E-9174-427D-B768-FB7483B20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9D0AA76-9FDD-477C-B2FF-B87BCDC49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77533F-0634-416E-9A78-C6151A9D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65B8D7-AC6D-4B10-A6E8-F6871F02C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FC1EB7-EB8F-4A2B-BAD7-94462910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9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39D528-6949-44A5-9B6E-F26362FA2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B03327-20C5-4095-9FD6-A2EBC9596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4A9189-2FBC-4A4F-A94D-D87CE375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F7A0CB-2D81-411E-827E-6FF70005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A4DA43-B8CC-460B-BE0A-9518C249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1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5BE1B63-5929-422A-91F0-F28332988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9BE0497-2353-405F-8126-A02864806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9408BF-5348-4823-89CD-A44D0CEE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9FEC3A-8F72-42EF-8A1F-3FC87B81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D7A868-8575-4040-967B-8419756C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8C6A2A-AD9D-474E-9250-310DD3AAD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BD8323-AA6A-4B00-B01B-52EAD9DF2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879E8D-EC9F-4A80-8499-8A8281C29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4BA5CA-EAB8-422D-BE99-B63A7865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AE43F9-A533-4B03-AE2E-BBBD6720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1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E8475B-EF88-483F-99D2-D83ED6C07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B9F6DA3-D83B-4D0D-A1F1-0DC90DFF1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B1B2E0-94F6-4D6F-ABE0-86EFC7E5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BDDB9E-4561-44D0-A1BE-041946CA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82DC95-50B0-49F1-9565-24E5C8218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5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864E9A-CAEC-4DE3-9C80-A1C42AC14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BC127B-54E8-44D5-835A-4375D2E8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E358A6-D777-4FC8-8631-1358806EE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785B386-BA51-4ED8-BE7B-97B07B1D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38DD1F-E763-4CBC-9E3A-A49C40AE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8F466A-7613-4323-BFC2-CCEF793C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3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69ABB8-9473-4B41-BA77-9647663C1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A29B644-A093-48B7-9415-FAA6C1770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FEE5F52-BDDA-4E9A-AABE-912523F3C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8BEE0BE-F443-4B67-B2CA-C67C865BA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7D474A7-F313-47F3-A834-F69AD7030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C8C6A47-6AD4-4BB6-BCA9-F1BF1ED0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964093B-6143-4F3A-A77C-FDBBFACD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CC0ADE8-8FD4-4D17-8F32-10884075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6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B59AE4-D5B5-488D-8294-B7EFBC4D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E1F29D1-7BE1-481C-BEB9-B687ACFC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4829194-39DE-4B08-AC06-049F67AB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07C6072-9A25-4866-94C5-25CAFA83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2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C88E4F7-C1BB-415E-996D-47B14B7F0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FF656A6-9439-4E52-ABD2-9EB0C6E7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A46D91F-96DE-4298-BF1C-DEF11980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5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026F69-7147-42C7-A0B9-4C1118DB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C08604-8845-4C41-B7B3-D946E9C80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512FA8-5199-40B8-BB66-D90E28D93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8DB0C1-7067-4C45-95CA-05EE273D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61E2504-1BDE-4EDF-8728-FC2D0DB2B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81BE00-0062-4E43-8E60-98D4E99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9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04C8F8-65D0-4A6D-9180-99C057C4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AB305AD-F4DB-486B-B91F-03602BC9D0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ECDD84-85E4-478C-9FE3-53EDB5785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E91BF6-A6FA-4A05-A904-5E59D740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DC72E40-9BB2-4160-92B1-9A9406D53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6014F10-D082-4EDC-81EB-B5567FA39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7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B8759F-89AB-471D-8DAD-6B7E3EA3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3E16D71-8E7D-4F21-8622-A65D9378C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8E4E02-6FAB-497A-A22D-3B290AAA9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172EED-9628-4B6A-8822-B67103CE1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69FAD9-A437-4BFC-B596-2E3356E09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5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02855D-8515-4BF4-B485-ADA2BA17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259" y="2020090"/>
            <a:ext cx="7766936" cy="16463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EC48FF7-6553-4858-AAF1-4AD1D95AA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7259" y="366856"/>
            <a:ext cx="7766936" cy="1096899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627E58-A11F-4CFC-A039-8B24C2EE31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DFE45A-A532-4395-A925-EAB5AFB02304}"/>
              </a:ext>
            </a:extLst>
          </p:cNvPr>
          <p:cNvSpPr txBox="1"/>
          <p:nvPr/>
        </p:nvSpPr>
        <p:spPr>
          <a:xfrm>
            <a:off x="1521069" y="290147"/>
            <a:ext cx="947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РОСТОВСКИЙ МУНИЦИПАЛЬНЫЙ РАЙОН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7856B5D-C969-4A32-B210-2920861182DA}"/>
              </a:ext>
            </a:extLst>
          </p:cNvPr>
          <p:cNvSpPr txBox="1"/>
          <p:nvPr/>
        </p:nvSpPr>
        <p:spPr>
          <a:xfrm>
            <a:off x="3059721" y="960271"/>
            <a:ext cx="5240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ММО учителей физической культуры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7981" y="2037592"/>
            <a:ext cx="8324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4200"/>
                </a:solidFill>
                <a:latin typeface="Georgia" pitchFamily="18" charset="0"/>
              </a:rPr>
              <a:t>24 </a:t>
            </a:r>
            <a:r>
              <a:rPr lang="ru-RU" sz="3200" b="1" dirty="0" smtClean="0">
                <a:solidFill>
                  <a:srgbClr val="004200"/>
                </a:solidFill>
                <a:latin typeface="Georgia" pitchFamily="18" charset="0"/>
              </a:rPr>
              <a:t>школы</a:t>
            </a:r>
          </a:p>
          <a:p>
            <a:pPr algn="ctr"/>
            <a:r>
              <a:rPr lang="ru-RU" sz="3200" b="1" dirty="0" smtClean="0">
                <a:solidFill>
                  <a:srgbClr val="004200"/>
                </a:solidFill>
                <a:latin typeface="Georgia" pitchFamily="18" charset="0"/>
              </a:rPr>
              <a:t>42 учителя физической культуры</a:t>
            </a:r>
            <a:endParaRPr lang="ru-RU" sz="3200" b="1" dirty="0">
              <a:solidFill>
                <a:srgbClr val="00420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2611" y="3310119"/>
            <a:ext cx="6479346" cy="322687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23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02855D-8515-4BF4-B485-ADA2BA17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259" y="2020090"/>
            <a:ext cx="7766936" cy="16463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EC48FF7-6553-4858-AAF1-4AD1D95AA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7259" y="366856"/>
            <a:ext cx="7766936" cy="1096899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627E58-A11F-4CFC-A039-8B24C2EE31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1819" y="197346"/>
            <a:ext cx="97392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385723"/>
                </a:solidFill>
                <a:latin typeface="Georgia" panose="02040502050405020303" pitchFamily="18" charset="0"/>
              </a:rPr>
              <a:t>Основные направления работы ММО:</a:t>
            </a:r>
          </a:p>
          <a:p>
            <a:pPr lvl="0"/>
            <a:endParaRPr lang="ru-RU" sz="3200" b="1" i="1" dirty="0">
              <a:solidFill>
                <a:srgbClr val="385723"/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3200" b="1" i="1" dirty="0">
                <a:solidFill>
                  <a:srgbClr val="385723"/>
                </a:solidFill>
                <a:latin typeface="Georgia" panose="02040502050405020303" pitchFamily="18" charset="0"/>
              </a:rPr>
              <a:t>1.Обобщение передового опыта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6395" y="204400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385723"/>
                </a:solidFill>
                <a:latin typeface="Georgia" panose="02040502050405020303" pitchFamily="18" charset="0"/>
              </a:rPr>
              <a:t>Открытые уроки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385723"/>
                </a:solidFill>
                <a:latin typeface="Georgia" panose="02040502050405020303" pitchFamily="18" charset="0"/>
              </a:rPr>
              <a:t>Внеклассные мероприятия</a:t>
            </a:r>
            <a:endParaRPr lang="ru-RU" sz="2800" b="1" i="1" dirty="0">
              <a:solidFill>
                <a:srgbClr val="385723"/>
              </a:solidFill>
              <a:latin typeface="Georgia" panose="02040502050405020303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385723"/>
                </a:solidFill>
                <a:latin typeface="Georgia" panose="02040502050405020303" pitchFamily="18" charset="0"/>
              </a:rPr>
              <a:t>Мастер-классы</a:t>
            </a:r>
          </a:p>
        </p:txBody>
      </p:sp>
      <p:pic>
        <p:nvPicPr>
          <p:cNvPr id="1027" name="Picture 3" descr="C:\Users\1\Desktop\IMG_364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7"/>
          <a:stretch/>
        </p:blipFill>
        <p:spPr bwMode="auto">
          <a:xfrm>
            <a:off x="196395" y="3579962"/>
            <a:ext cx="5855035" cy="304512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DSC023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014" y="2175331"/>
            <a:ext cx="5720970" cy="321847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15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02855D-8515-4BF4-B485-ADA2BA17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259" y="2020090"/>
            <a:ext cx="7766936" cy="16463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EC48FF7-6553-4858-AAF1-4AD1D95AA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7259" y="366856"/>
            <a:ext cx="7766936" cy="1096899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627E58-A11F-4CFC-A039-8B24C2EE31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3079" y="340917"/>
            <a:ext cx="106449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2. Создание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информационно- педагогического банка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03105" y="1708975"/>
            <a:ext cx="8986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4200"/>
                </a:solidFill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На сайте ММО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 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создан информационный  банк: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уроков;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внеклассных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мероприятий;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методических рекомендаций;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рабочих программ. 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074" name="Picture 2" descr="C:\Users\1\Desktop\DSC0213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2611" y="3899139"/>
            <a:ext cx="5750666" cy="279495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DSC0268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493" y="4363138"/>
            <a:ext cx="5313083" cy="240859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1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02855D-8515-4BF4-B485-ADA2BA17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259" y="2020090"/>
            <a:ext cx="7766936" cy="16463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EC48FF7-6553-4858-AAF1-4AD1D95AA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7259" y="366856"/>
            <a:ext cx="7766936" cy="1096899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627E58-A11F-4CFC-A039-8B24C2EE31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04709" y="427919"/>
            <a:ext cx="4498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i="1" smtClean="0">
                <a:solidFill>
                  <a:srgbClr val="385723"/>
                </a:solidFill>
                <a:latin typeface="Georgia" panose="02040502050405020303" pitchFamily="18" charset="0"/>
              </a:rPr>
              <a:t>3. Одарённые </a:t>
            </a:r>
            <a:r>
              <a:rPr lang="ru-RU" sz="3200" b="1" i="1" dirty="0">
                <a:solidFill>
                  <a:srgbClr val="385723"/>
                </a:solidFill>
                <a:latin typeface="Georgia" panose="02040502050405020303" pitchFamily="18" charset="0"/>
              </a:rPr>
              <a:t>дети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1358" y="1166994"/>
            <a:ext cx="107686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srgbClr val="385723"/>
                </a:solidFill>
                <a:latin typeface="Georgia" panose="02040502050405020303" pitchFamily="18" charset="0"/>
              </a:rPr>
              <a:t>Муниципальный проект "ЛОМОНОСОВЫ XXI века" проводится в рамках муниципальной программы по поддержке одаренных детей.</a:t>
            </a:r>
          </a:p>
          <a:p>
            <a:pPr lvl="0" algn="just"/>
            <a:endParaRPr lang="ru-RU" sz="2400" b="1" dirty="0">
              <a:solidFill>
                <a:srgbClr val="385723"/>
              </a:solidFill>
              <a:latin typeface="Georgia" panose="02040502050405020303" pitchFamily="18" charset="0"/>
            </a:endParaRPr>
          </a:p>
          <a:p>
            <a:pPr lvl="0" algn="just"/>
            <a:r>
              <a:rPr lang="ru-RU" sz="2400" b="1" dirty="0">
                <a:solidFill>
                  <a:srgbClr val="385723"/>
                </a:solidFill>
                <a:latin typeface="Georgia" panose="02040502050405020303" pitchFamily="18" charset="0"/>
              </a:rPr>
              <a:t> Проект реализуется посредством межшкольного сетевого взаимодействия образовательных организаций с использованием современных информационных технологий и форм внеурочной деятельности учащихся.</a:t>
            </a:r>
          </a:p>
          <a:p>
            <a:pPr lvl="0" algn="just"/>
            <a:endParaRPr lang="ru-RU" sz="2400" b="1" dirty="0">
              <a:solidFill>
                <a:srgbClr val="385723"/>
              </a:solidFill>
              <a:latin typeface="Georgia" panose="02040502050405020303" pitchFamily="18" charset="0"/>
            </a:endParaRPr>
          </a:p>
          <a:p>
            <a:pPr lvl="0" algn="just"/>
            <a:r>
              <a:rPr lang="ru-RU" sz="2400" b="1" dirty="0">
                <a:solidFill>
                  <a:srgbClr val="385723"/>
                </a:solidFill>
                <a:latin typeface="Georgia" panose="02040502050405020303" pitchFamily="18" charset="0"/>
              </a:rPr>
              <a:t>  Участие в Проекте индивидуальное. </a:t>
            </a:r>
          </a:p>
          <a:p>
            <a:pPr lvl="0" algn="just"/>
            <a:endParaRPr lang="ru-RU" sz="2400" b="1" dirty="0">
              <a:solidFill>
                <a:srgbClr val="385723"/>
              </a:solidFill>
              <a:latin typeface="Georgia" panose="02040502050405020303" pitchFamily="18" charset="0"/>
            </a:endParaRPr>
          </a:p>
          <a:p>
            <a:pPr lvl="0" algn="just"/>
            <a:r>
              <a:rPr lang="ru-RU" sz="2400" b="1" dirty="0">
                <a:solidFill>
                  <a:srgbClr val="385723"/>
                </a:solidFill>
                <a:latin typeface="Georgia" panose="02040502050405020303" pitchFamily="18" charset="0"/>
              </a:rPr>
              <a:t>Конкурсы проекта проходят в два этапа: заочный и очный.</a:t>
            </a:r>
          </a:p>
          <a:p>
            <a:pPr lvl="0" algn="just"/>
            <a:r>
              <a:rPr lang="ru-RU" sz="2400" b="1" dirty="0">
                <a:solidFill>
                  <a:srgbClr val="385723"/>
                </a:solidFill>
                <a:latin typeface="Georgia" panose="02040502050405020303" pitchFamily="18" charset="0"/>
              </a:rPr>
              <a:t>Заочный этап проходит </a:t>
            </a:r>
            <a:r>
              <a:rPr lang="ru-RU" sz="2400" b="1" dirty="0" smtClean="0">
                <a:solidFill>
                  <a:srgbClr val="385723"/>
                </a:solidFill>
                <a:latin typeface="Georgia" panose="02040502050405020303" pitchFamily="18" charset="0"/>
              </a:rPr>
              <a:t>в дистанционном </a:t>
            </a:r>
            <a:r>
              <a:rPr lang="ru-RU" sz="2400" b="1" dirty="0">
                <a:solidFill>
                  <a:srgbClr val="385723"/>
                </a:solidFill>
                <a:latin typeface="Georgia" panose="02040502050405020303" pitchFamily="18" charset="0"/>
              </a:rPr>
              <a:t>режиме по выходным, согласно утвержденному плану.</a:t>
            </a:r>
          </a:p>
        </p:txBody>
      </p:sp>
    </p:spTree>
    <p:extLst>
      <p:ext uri="{BB962C8B-B14F-4D97-AF65-F5344CB8AC3E}">
        <p14:creationId xmlns:p14="http://schemas.microsoft.com/office/powerpoint/2010/main" val="280439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02855D-8515-4BF4-B485-ADA2BA17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259" y="2020090"/>
            <a:ext cx="7766936" cy="16463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EC48FF7-6553-4858-AAF1-4AD1D95AA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7259" y="366856"/>
            <a:ext cx="7766936" cy="1096899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627E58-A11F-4CFC-A039-8B24C2EE31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D:\CCI2808201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9859" y="219974"/>
            <a:ext cx="4509763" cy="641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CI28122016_000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1276" y="229460"/>
            <a:ext cx="4494363" cy="65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02855D-8515-4BF4-B485-ADA2BA17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259" y="2020090"/>
            <a:ext cx="7766936" cy="16463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EC48FF7-6553-4858-AAF1-4AD1D95AA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7259" y="366856"/>
            <a:ext cx="7766936" cy="1096899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627E58-A11F-4CFC-A039-8B24C2EE31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46389" y="367534"/>
            <a:ext cx="5993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385723"/>
                </a:solidFill>
                <a:latin typeface="Georgia" panose="02040502050405020303" pitchFamily="18" charset="0"/>
              </a:rPr>
              <a:t>4. Молодые </a:t>
            </a:r>
            <a:r>
              <a:rPr lang="ru-RU" sz="3200" b="1" i="1" dirty="0">
                <a:solidFill>
                  <a:srgbClr val="385723"/>
                </a:solidFill>
                <a:latin typeface="Georgia" panose="02040502050405020303" pitchFamily="18" charset="0"/>
              </a:rPr>
              <a:t>специалисты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6670" y="942576"/>
            <a:ext cx="103574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оказываем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методическую помощь молодому учителю в составлении всех видов планирования: поурочного и воспитательного планов, календарно-тематического планирования, разработке образовательной программы по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предмету;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0959" y="2993560"/>
            <a:ext cx="5933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индивидуальные консультации;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2545" y="3459538"/>
            <a:ext cx="10101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основная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форма, дающая действенную методическую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помощь,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- практикумы, на которых обсуждаются с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наставниками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, коллегами возникшие вопросы, молодые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учителя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узнают список литературы, адреса сайтов, материалы, статьи,  которые помогут им преодолеть возникшие трудности, разрешить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проблемы;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1728" y="5759561"/>
            <a:ext cx="10400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вовлечение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молодого педагога  в методическую  работу  школы и района.</a:t>
            </a:r>
          </a:p>
        </p:txBody>
      </p:sp>
    </p:spTree>
    <p:extLst>
      <p:ext uri="{BB962C8B-B14F-4D97-AF65-F5344CB8AC3E}">
        <p14:creationId xmlns:p14="http://schemas.microsoft.com/office/powerpoint/2010/main" val="38204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193</Words>
  <Application>Microsoft Office PowerPoint</Application>
  <PresentationFormat>Произвольный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Булыгина Вера</dc:creator>
  <cp:lastModifiedBy>Наталья Николаевна Новикова</cp:lastModifiedBy>
  <cp:revision>17</cp:revision>
  <dcterms:created xsi:type="dcterms:W3CDTF">2018-08-03T08:48:27Z</dcterms:created>
  <dcterms:modified xsi:type="dcterms:W3CDTF">2018-09-17T10:01:10Z</dcterms:modified>
</cp:coreProperties>
</file>