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5" r:id="rId3"/>
    <p:sldId id="269" r:id="rId4"/>
    <p:sldId id="267" r:id="rId5"/>
    <p:sldId id="270" r:id="rId6"/>
    <p:sldId id="260" r:id="rId7"/>
    <p:sldId id="271" r:id="rId8"/>
    <p:sldId id="274" r:id="rId9"/>
    <p:sldId id="277" r:id="rId10"/>
    <p:sldId id="276" r:id="rId11"/>
    <p:sldId id="278" r:id="rId12"/>
    <p:sldId id="275" r:id="rId13"/>
    <p:sldId id="279" r:id="rId14"/>
    <p:sldId id="280" r:id="rId15"/>
    <p:sldId id="259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4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96944" cy="424847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дополнительное профессиональное образование учителей </a:t>
            </a:r>
            <a:r>
              <a:rPr lang="ru-RU" sz="2400" dirty="0">
                <a:solidFill>
                  <a:srgbClr val="002060"/>
                </a:solidFill>
              </a:rPr>
              <a:t>физической </a:t>
            </a:r>
            <a:r>
              <a:rPr lang="ru-RU" sz="2400" dirty="0" smtClean="0">
                <a:solidFill>
                  <a:srgbClr val="002060"/>
                </a:solidFill>
              </a:rPr>
              <a:t>культуры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На базе СОШ № 20 имени </a:t>
            </a:r>
            <a:r>
              <a:rPr lang="ru-RU" sz="2400" i="1" dirty="0" err="1" smtClean="0">
                <a:solidFill>
                  <a:srgbClr val="002060"/>
                </a:solidFill>
              </a:rPr>
              <a:t>П.И.Батова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ru-RU" sz="1400" i="1" dirty="0" smtClean="0">
                <a:solidFill>
                  <a:srgbClr val="002060"/>
                </a:solidFill>
              </a:rPr>
              <a:t>(базовая площадка </a:t>
            </a:r>
            <a:endParaRPr lang="ru-RU" sz="14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i="1" dirty="0">
                <a:solidFill>
                  <a:srgbClr val="002060"/>
                </a:solidFill>
              </a:rPr>
              <a:t>ГАУ ДПО ЯО «Институт развития образования</a:t>
            </a:r>
            <a:r>
              <a:rPr lang="ru-RU" sz="1400" i="1" dirty="0" smtClean="0">
                <a:solidFill>
                  <a:srgbClr val="002060"/>
                </a:solidFill>
              </a:rPr>
              <a:t>»)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4077072"/>
            <a:ext cx="4536504" cy="201622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Булыгина Елена Леонидовна,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заместитель директора по УВР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СОШ № 20 имени </a:t>
            </a:r>
            <a:r>
              <a:rPr lang="ru-RU" sz="2000" dirty="0" err="1" smtClean="0">
                <a:solidFill>
                  <a:srgbClr val="C00000"/>
                </a:solidFill>
              </a:rPr>
              <a:t>П.И.Батова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Организационно-методическая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38094"/>
            <a:ext cx="8647936" cy="518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Семинар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«Школьные спортивные клубы как одна из форм внеурочной деятельности</a:t>
            </a:r>
            <a:r>
              <a:rPr lang="ru-RU" sz="2400" dirty="0" smtClean="0">
                <a:solidFill>
                  <a:srgbClr val="002060"/>
                </a:solidFill>
              </a:rPr>
              <a:t>». Выступление по </a:t>
            </a:r>
            <a:r>
              <a:rPr lang="ru-RU" sz="2400" dirty="0">
                <a:solidFill>
                  <a:srgbClr val="002060"/>
                </a:solidFill>
              </a:rPr>
              <a:t>теме </a:t>
            </a:r>
            <a:r>
              <a:rPr lang="ru-RU" sz="2400" dirty="0" smtClean="0">
                <a:solidFill>
                  <a:srgbClr val="002060"/>
                </a:solidFill>
              </a:rPr>
              <a:t>«Нормативно-правовые </a:t>
            </a:r>
            <a:r>
              <a:rPr lang="ru-RU" sz="2400" dirty="0">
                <a:solidFill>
                  <a:srgbClr val="002060"/>
                </a:solidFill>
              </a:rPr>
              <a:t>и организационные основы занятий школьным спортом. Ключевые задачи деятельности школьного спортивного </a:t>
            </a:r>
            <a:r>
              <a:rPr lang="ru-RU" sz="2400" dirty="0" smtClean="0">
                <a:solidFill>
                  <a:srgbClr val="002060"/>
                </a:solidFill>
              </a:rPr>
              <a:t>клуба». </a:t>
            </a:r>
            <a:r>
              <a:rPr lang="ru-RU" sz="2400" dirty="0">
                <a:solidFill>
                  <a:srgbClr val="002060"/>
                </a:solidFill>
              </a:rPr>
              <a:t>Мастер-класс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Нетрадиционные </a:t>
            </a:r>
            <a:r>
              <a:rPr lang="ru-RU" sz="2400" dirty="0" err="1">
                <a:solidFill>
                  <a:srgbClr val="002060"/>
                </a:solidFill>
              </a:rPr>
              <a:t>здоровьесберегающие</a:t>
            </a:r>
            <a:r>
              <a:rPr lang="ru-RU" sz="2400" dirty="0">
                <a:solidFill>
                  <a:srgbClr val="002060"/>
                </a:solidFill>
              </a:rPr>
              <a:t> технологии в образовательном процессе»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</a:rPr>
              <a:t>общественного объединения  школьного спортивного клуба «Феникс»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Методическое письмо </a:t>
            </a:r>
            <a:r>
              <a:rPr lang="ru-RU" sz="2400" dirty="0" smtClean="0">
                <a:solidFill>
                  <a:srgbClr val="002060"/>
                </a:solidFill>
              </a:rPr>
              <a:t>о </a:t>
            </a:r>
            <a:r>
              <a:rPr lang="ru-RU" sz="2400" dirty="0">
                <a:solidFill>
                  <a:srgbClr val="002060"/>
                </a:solidFill>
              </a:rPr>
              <a:t>преподавании учебного предмета «Физическая культура</a:t>
            </a:r>
            <a:r>
              <a:rPr lang="ru-RU" sz="2400" dirty="0" smtClean="0">
                <a:solidFill>
                  <a:srgbClr val="002060"/>
                </a:solidFill>
              </a:rPr>
              <a:t>» в Ярославской области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22270"/>
            <a:ext cx="282235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40" y="2996952"/>
            <a:ext cx="30038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Конкурсное движение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Лауреат премии </a:t>
            </a:r>
            <a:r>
              <a:rPr lang="ru-RU" sz="2000" dirty="0" smtClean="0">
                <a:solidFill>
                  <a:srgbClr val="002060"/>
                </a:solidFill>
              </a:rPr>
              <a:t>губернатора Ярославской области в сфере образования за региональный </a:t>
            </a:r>
            <a:r>
              <a:rPr lang="ru-RU" sz="2000" dirty="0">
                <a:solidFill>
                  <a:srgbClr val="002060"/>
                </a:solidFill>
              </a:rPr>
              <a:t>комплексный проект: «Образовательные учреждения Ярославской области – территория ГТО»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 место </a:t>
            </a:r>
            <a:r>
              <a:rPr lang="ru-RU" sz="2000" dirty="0" smtClean="0">
                <a:solidFill>
                  <a:srgbClr val="002060"/>
                </a:solidFill>
              </a:rPr>
              <a:t>– региональный конкурс </a:t>
            </a:r>
            <a:r>
              <a:rPr lang="ru-RU" sz="2000" dirty="0">
                <a:solidFill>
                  <a:srgbClr val="002060"/>
                </a:solidFill>
              </a:rPr>
              <a:t>на лучшую организацию </a:t>
            </a:r>
            <a:r>
              <a:rPr lang="ru-RU" sz="2000" dirty="0" smtClean="0">
                <a:solidFill>
                  <a:srgbClr val="002060"/>
                </a:solidFill>
              </a:rPr>
              <a:t>работы по профилактике детского дорожно-транспортного травматизма </a:t>
            </a:r>
            <a:r>
              <a:rPr lang="ru-RU" sz="2000" dirty="0">
                <a:solidFill>
                  <a:srgbClr val="002060"/>
                </a:solidFill>
              </a:rPr>
              <a:t>среди </a:t>
            </a:r>
            <a:r>
              <a:rPr lang="ru-RU" sz="2000" dirty="0" smtClean="0">
                <a:solidFill>
                  <a:srgbClr val="002060"/>
                </a:solidFill>
              </a:rPr>
              <a:t>образовательных организаций» 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 </a:t>
            </a:r>
            <a:r>
              <a:rPr lang="ru-RU" sz="2000" b="1" dirty="0">
                <a:solidFill>
                  <a:srgbClr val="C00000"/>
                </a:solidFill>
              </a:rPr>
              <a:t>место </a:t>
            </a:r>
            <a:r>
              <a:rPr lang="ru-RU" sz="2000" dirty="0">
                <a:solidFill>
                  <a:srgbClr val="002060"/>
                </a:solidFill>
              </a:rPr>
              <a:t>-  </a:t>
            </a:r>
            <a:r>
              <a:rPr lang="ru-RU" sz="2000" dirty="0" smtClean="0">
                <a:solidFill>
                  <a:srgbClr val="002060"/>
                </a:solidFill>
              </a:rPr>
              <a:t>региональный </a:t>
            </a:r>
            <a:r>
              <a:rPr lang="ru-RU" sz="2000" dirty="0">
                <a:solidFill>
                  <a:srgbClr val="002060"/>
                </a:solidFill>
              </a:rPr>
              <a:t>конкурс на лучшую организацию работы сайтов образовательных организаций по освещению профилактической и </a:t>
            </a:r>
            <a:r>
              <a:rPr lang="ru-RU" sz="2000" dirty="0" err="1">
                <a:solidFill>
                  <a:srgbClr val="002060"/>
                </a:solidFill>
              </a:rPr>
              <a:t>здоровьеформирующей</a:t>
            </a:r>
            <a:r>
              <a:rPr lang="ru-RU" sz="2000" dirty="0">
                <a:solidFill>
                  <a:srgbClr val="002060"/>
                </a:solidFill>
              </a:rPr>
              <a:t> деятельности в номинации  «Лучший сайт образовательной организации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 место </a:t>
            </a:r>
            <a:r>
              <a:rPr lang="ru-RU" sz="2000" dirty="0" smtClean="0">
                <a:solidFill>
                  <a:srgbClr val="002060"/>
                </a:solidFill>
              </a:rPr>
              <a:t>- региональный конкурс «Организация инклюзивной образовательной среды для детей с ограниченными возможностями здоровья» в номинации «Инклюзивная образовательная среда в школе»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3 место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региональный конкурс «Школьный спортивный клуб» </a:t>
            </a: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номинации «Лучший городской школьный спортивный клуб Ярославской области – 2017»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Конкурсное движение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 место </a:t>
            </a:r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Всероссийский </a:t>
            </a:r>
            <a:r>
              <a:rPr lang="ru-RU" sz="2000" dirty="0">
                <a:solidFill>
                  <a:srgbClr val="002060"/>
                </a:solidFill>
              </a:rPr>
              <a:t>конкурс на лучший проект по пропаганде физической культуры и спорта среди детей и молодёжи  «Займись спортом! Участвуй в ГТО</a:t>
            </a:r>
            <a:r>
              <a:rPr lang="ru-RU" sz="2000" dirty="0" smtClean="0">
                <a:solidFill>
                  <a:srgbClr val="002060"/>
                </a:solidFill>
              </a:rPr>
              <a:t>» в номинации «Лучшая авторская спортивна песня»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3 </a:t>
            </a:r>
            <a:r>
              <a:rPr lang="ru-RU" sz="2000" b="1" dirty="0">
                <a:solidFill>
                  <a:srgbClr val="C00000"/>
                </a:solidFill>
              </a:rPr>
              <a:t>место </a:t>
            </a:r>
            <a:r>
              <a:rPr lang="ru-RU" sz="2000" dirty="0">
                <a:solidFill>
                  <a:srgbClr val="002060"/>
                </a:solidFill>
              </a:rPr>
              <a:t>- Всероссийский конкурс на лучший проект по пропаганде физической культуры и спорта среди детей и молодёжи  «Займись спортом! Участвуй в ГТО» в номинации </a:t>
            </a:r>
            <a:r>
              <a:rPr lang="ru-RU" sz="2000" dirty="0" smtClean="0">
                <a:solidFill>
                  <a:srgbClr val="002060"/>
                </a:solidFill>
              </a:rPr>
              <a:t>«Лучший проект по продвижению ВФСК ГТО среди целевых социальных групп населения»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 место</a:t>
            </a:r>
            <a:r>
              <a:rPr lang="ru-RU" sz="2000" b="1" dirty="0" smtClean="0">
                <a:solidFill>
                  <a:srgbClr val="002060"/>
                </a:solidFill>
              </a:rPr>
              <a:t> - </a:t>
            </a:r>
            <a:r>
              <a:rPr lang="ru-RU" sz="2000" dirty="0" smtClean="0">
                <a:solidFill>
                  <a:srgbClr val="002060"/>
                </a:solidFill>
              </a:rPr>
              <a:t>Всероссийский </a:t>
            </a:r>
            <a:r>
              <a:rPr lang="ru-RU" sz="2000" dirty="0">
                <a:solidFill>
                  <a:srgbClr val="002060"/>
                </a:solidFill>
              </a:rPr>
              <a:t>творческий конкурс «Знатоки спорта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</a:rPr>
              <a:t>дипломант</a:t>
            </a:r>
            <a:r>
              <a:rPr lang="ru-RU" sz="2000" dirty="0">
                <a:solidFill>
                  <a:srgbClr val="002060"/>
                </a:solidFill>
              </a:rPr>
              <a:t> XIV Всероссийской акции «Спорт-альтернатива пагубным привычкам»  в номинации «Ведущие за собой» за создание фильма «Герои рядом</a:t>
            </a:r>
            <a:r>
              <a:rPr lang="ru-RU" sz="2000" dirty="0" smtClean="0">
                <a:solidFill>
                  <a:srgbClr val="002060"/>
                </a:solidFill>
              </a:rPr>
              <a:t>» (</a:t>
            </a:r>
            <a:r>
              <a:rPr lang="ru-RU" sz="2000" dirty="0">
                <a:solidFill>
                  <a:srgbClr val="002060"/>
                </a:solidFill>
              </a:rPr>
              <a:t>приказ ФГБУ «ФЦОМОФВ» от 11 мая 2018 года № 13-к)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Конкурсное движение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8327" y="1340768"/>
            <a:ext cx="850392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Методическое </a:t>
            </a:r>
            <a:r>
              <a:rPr lang="ru-RU" sz="2000" dirty="0">
                <a:solidFill>
                  <a:srgbClr val="002060"/>
                </a:solidFill>
              </a:rPr>
              <a:t>сопровождение </a:t>
            </a:r>
            <a:r>
              <a:rPr lang="ru-RU" sz="2000" dirty="0" smtClean="0">
                <a:solidFill>
                  <a:srgbClr val="002060"/>
                </a:solidFill>
              </a:rPr>
              <a:t>призёра (2017, 2018 </a:t>
            </a:r>
            <a:r>
              <a:rPr lang="ru-RU" sz="2000" dirty="0" err="1" smtClean="0">
                <a:solidFill>
                  <a:srgbClr val="002060"/>
                </a:solidFill>
              </a:rPr>
              <a:t>г.г</a:t>
            </a:r>
            <a:r>
              <a:rPr lang="ru-RU" sz="2000" dirty="0" smtClean="0">
                <a:solidFill>
                  <a:srgbClr val="002060"/>
                </a:solidFill>
              </a:rPr>
              <a:t>.) </a:t>
            </a:r>
            <a:r>
              <a:rPr lang="ru-RU" sz="2000" dirty="0">
                <a:solidFill>
                  <a:srgbClr val="002060"/>
                </a:solidFill>
              </a:rPr>
              <a:t>регионального этапа национального чемпионата   «</a:t>
            </a:r>
            <a:r>
              <a:rPr lang="ru-RU" sz="2000" dirty="0" err="1">
                <a:solidFill>
                  <a:srgbClr val="002060"/>
                </a:solidFill>
              </a:rPr>
              <a:t>WorldSkills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Russia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Участие в работе профессионального жюри регионального конкурса «Лучший педагог по физической культуре»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Участие в работе профессионального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smtClean="0">
                <a:solidFill>
                  <a:srgbClr val="002060"/>
                </a:solidFill>
              </a:rPr>
              <a:t>общественного) жюри областного конкурса «Учитель года России»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34" y="4365104"/>
            <a:ext cx="2964374" cy="19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8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925448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Достижения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образовательной </a:t>
            </a:r>
            <a:r>
              <a:rPr lang="ru-RU" b="1" dirty="0">
                <a:solidFill>
                  <a:srgbClr val="C00000"/>
                </a:solidFill>
              </a:rPr>
              <a:t>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8327" y="1340768"/>
            <a:ext cx="8503920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Сотрудничество с ФГБОУВО «Российский государственный социальный институт» (факультет физической </a:t>
            </a:r>
            <a:r>
              <a:rPr lang="ru-RU" sz="2000" dirty="0" smtClean="0">
                <a:solidFill>
                  <a:srgbClr val="002060"/>
                </a:solidFill>
              </a:rPr>
              <a:t>культуры)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Представление опыта  ОО на Московском международном салоне образование -2018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36938"/>
            <a:ext cx="4176464" cy="35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91363"/>
            <a:ext cx="2520280" cy="35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Анонс мероприятий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Реализация программ повышения квалификации по </a:t>
            </a:r>
            <a:r>
              <a:rPr lang="ru-RU" sz="2400" dirty="0">
                <a:solidFill>
                  <a:srgbClr val="002060"/>
                </a:solidFill>
              </a:rPr>
              <a:t>плану ГАУ ДПО ЯО «Институт развития </a:t>
            </a:r>
            <a:r>
              <a:rPr lang="ru-RU" sz="2400" dirty="0" smtClean="0">
                <a:solidFill>
                  <a:srgbClr val="002060"/>
                </a:solidFill>
              </a:rPr>
              <a:t>образования»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Написание методического пособия «Формирование гражданско-патриотических компетенций у учащихся средствами </a:t>
            </a:r>
            <a:r>
              <a:rPr lang="ru-RU" sz="2400" dirty="0">
                <a:solidFill>
                  <a:srgbClr val="002060"/>
                </a:solidFill>
              </a:rPr>
              <a:t>физической культуры и </a:t>
            </a:r>
            <a:r>
              <a:rPr lang="ru-RU" sz="2400" dirty="0" smtClean="0">
                <a:solidFill>
                  <a:srgbClr val="002060"/>
                </a:solidFill>
              </a:rPr>
              <a:t>спорта» в рамках государственной программы развития образования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Участие в работе методического совета регионального методического объединения учителей физической культуры</a:t>
            </a:r>
          </a:p>
          <a:p>
            <a:pPr marL="0" indent="0" algn="just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96944" cy="424847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дополнительное профессиональное образование учителей </a:t>
            </a:r>
            <a:r>
              <a:rPr lang="ru-RU" sz="2400" dirty="0">
                <a:solidFill>
                  <a:srgbClr val="002060"/>
                </a:solidFill>
              </a:rPr>
              <a:t>физической </a:t>
            </a:r>
            <a:r>
              <a:rPr lang="ru-RU" sz="2400" dirty="0" smtClean="0">
                <a:solidFill>
                  <a:srgbClr val="002060"/>
                </a:solidFill>
              </a:rPr>
              <a:t>культуры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На базе СОШ № 20 имени </a:t>
            </a:r>
            <a:r>
              <a:rPr lang="ru-RU" sz="2400" i="1" dirty="0" err="1" smtClean="0">
                <a:solidFill>
                  <a:srgbClr val="002060"/>
                </a:solidFill>
              </a:rPr>
              <a:t>П.И.Батова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ru-RU" sz="1400" i="1" dirty="0" smtClean="0">
                <a:solidFill>
                  <a:srgbClr val="002060"/>
                </a:solidFill>
              </a:rPr>
              <a:t>(базовая площадка </a:t>
            </a:r>
            <a:endParaRPr lang="ru-RU" sz="14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i="1" dirty="0">
                <a:solidFill>
                  <a:srgbClr val="002060"/>
                </a:solidFill>
              </a:rPr>
              <a:t>ГАУ ДПО ЯО «Институт развития образования</a:t>
            </a:r>
            <a:r>
              <a:rPr lang="ru-RU" sz="1400" i="1" dirty="0" smtClean="0">
                <a:solidFill>
                  <a:srgbClr val="002060"/>
                </a:solidFill>
              </a:rPr>
              <a:t>»)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4077072"/>
            <a:ext cx="4536504" cy="201622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Булыгина Елена Леонидовна,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заместитель директора по УВР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СОШ № 20 имени </a:t>
            </a:r>
            <a:r>
              <a:rPr lang="ru-RU" sz="2000" dirty="0" err="1" smtClean="0">
                <a:solidFill>
                  <a:srgbClr val="C00000"/>
                </a:solidFill>
              </a:rPr>
              <a:t>П.И.Батова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699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«Формирование гражданско-патриотических компетенций </a:t>
            </a:r>
            <a:r>
              <a:rPr lang="ru-RU" dirty="0" smtClean="0">
                <a:solidFill>
                  <a:srgbClr val="002060"/>
                </a:solidFill>
              </a:rPr>
              <a:t>у обучающихся  </a:t>
            </a:r>
            <a:r>
              <a:rPr lang="ru-RU" dirty="0">
                <a:solidFill>
                  <a:srgbClr val="002060"/>
                </a:solidFill>
              </a:rPr>
              <a:t>средствами физической культуры и спорта»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Базовая площадка ГАУ ДПО ЯО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Институт развития образования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J:\0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8383" y="2924944"/>
            <a:ext cx="5067961" cy="36694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Материально-технические ресурсы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8" y="1844824"/>
            <a:ext cx="7344816" cy="480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Кадровые ресурсы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080" y="1844824"/>
            <a:ext cx="8301345" cy="475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53810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Учебно-методическая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еализация </a:t>
            </a:r>
            <a:r>
              <a:rPr lang="ru-RU" sz="2000" dirty="0">
                <a:solidFill>
                  <a:srgbClr val="002060"/>
                </a:solidFill>
              </a:rPr>
              <a:t>программ ДПО (программ повышения </a:t>
            </a:r>
            <a:r>
              <a:rPr lang="ru-RU" sz="2000" dirty="0" smtClean="0">
                <a:solidFill>
                  <a:srgbClr val="002060"/>
                </a:solidFill>
              </a:rPr>
              <a:t>квалификации) </a:t>
            </a:r>
            <a:r>
              <a:rPr lang="ru-RU" sz="2000" dirty="0">
                <a:solidFill>
                  <a:srgbClr val="002060"/>
                </a:solidFill>
              </a:rPr>
              <a:t>в области физической культуры и спорта, безопасности жизнедеятельности, культуры здоровья;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проведение учебных и практических занятий по </a:t>
            </a:r>
            <a:r>
              <a:rPr lang="ru-RU" sz="2000" dirty="0">
                <a:solidFill>
                  <a:srgbClr val="002060"/>
                </a:solidFill>
              </a:rPr>
              <a:t>вопросам физкультурного </a:t>
            </a:r>
            <a:r>
              <a:rPr lang="ru-RU" sz="2000" dirty="0" smtClean="0">
                <a:solidFill>
                  <a:srgbClr val="002060"/>
                </a:solidFill>
              </a:rPr>
              <a:t>образования;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и</a:t>
            </a:r>
            <a:r>
              <a:rPr lang="ru-RU" sz="2000" dirty="0" smtClean="0">
                <a:solidFill>
                  <a:srgbClr val="002060"/>
                </a:solidFill>
              </a:rPr>
              <a:t>ндивидуальные и групповые стажировки по запросам педагогов.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65" y="3933055"/>
            <a:ext cx="400526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Учебно-методическая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518457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ППК </a:t>
            </a:r>
            <a:r>
              <a:rPr lang="ru-RU" sz="2000" dirty="0">
                <a:solidFill>
                  <a:srgbClr val="002060"/>
                </a:solidFill>
              </a:rPr>
              <a:t>«Формирование гражданско-патриотической компетенции средствами физической культуры и спорта у обучающихся в общем, дополнительном образовании и в спортивной организации»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ППК «Достижение </a:t>
            </a:r>
            <a:r>
              <a:rPr lang="ru-RU" sz="2000" dirty="0" err="1">
                <a:solidFill>
                  <a:srgbClr val="002060"/>
                </a:solidFill>
              </a:rPr>
              <a:t>метапредметных</a:t>
            </a:r>
            <a:r>
              <a:rPr lang="ru-RU" sz="2000" dirty="0">
                <a:solidFill>
                  <a:srgbClr val="002060"/>
                </a:solidFill>
              </a:rPr>
              <a:t> и личностных результатов на уроках физической культуры и ОБЖ»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ППК «Использование средств адаптивной физической культуры в физическом воспитании учащихся в соответствии с ФГОС»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ППК «Реализация адаптированных программ физического развития детей дошкольного возраста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ППК «Школьный спортивный клуб как форма спортивно-массовой работы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Организационно-методическая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П</a:t>
            </a:r>
            <a:r>
              <a:rPr lang="ru-RU" sz="2000" dirty="0" smtClean="0">
                <a:solidFill>
                  <a:srgbClr val="002060"/>
                </a:solidFill>
              </a:rPr>
              <a:t>одготовка</a:t>
            </a:r>
            <a:r>
              <a:rPr lang="ru-RU" sz="2000" dirty="0">
                <a:solidFill>
                  <a:srgbClr val="002060"/>
                </a:solidFill>
              </a:rPr>
              <a:t>, организация и проведение </a:t>
            </a:r>
            <a:r>
              <a:rPr lang="ru-RU" sz="2000" dirty="0" smtClean="0">
                <a:solidFill>
                  <a:srgbClr val="002060"/>
                </a:solidFill>
              </a:rPr>
              <a:t>мероприятий (семинаров, конференций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мастер-классов, конкурсов и т.д.);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разработка </a:t>
            </a:r>
            <a:r>
              <a:rPr lang="ru-RU" sz="2000" dirty="0">
                <a:solidFill>
                  <a:srgbClr val="002060"/>
                </a:solidFill>
              </a:rPr>
              <a:t>методических </a:t>
            </a:r>
            <a:r>
              <a:rPr lang="ru-RU" sz="2000" dirty="0" smtClean="0">
                <a:solidFill>
                  <a:srgbClr val="002060"/>
                </a:solidFill>
              </a:rPr>
              <a:t>рекомендаций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3848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Организационно-методическая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Семинар </a:t>
            </a:r>
            <a:r>
              <a:rPr lang="ru-RU" sz="2000" dirty="0">
                <a:solidFill>
                  <a:srgbClr val="002060"/>
                </a:solidFill>
              </a:rPr>
              <a:t>«Реализация потенциала школьного спортивного клуба в системе формирования гражданской идентичности учащихся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Семинар-практикум</a:t>
            </a:r>
            <a:r>
              <a:rPr lang="ru-RU" sz="2000" dirty="0" smtClean="0">
                <a:solidFill>
                  <a:srgbClr val="002060"/>
                </a:solidFill>
              </a:rPr>
              <a:t> «Формирование </a:t>
            </a:r>
            <a:r>
              <a:rPr lang="ru-RU" sz="2000" dirty="0">
                <a:solidFill>
                  <a:srgbClr val="002060"/>
                </a:solidFill>
              </a:rPr>
              <a:t>гражданско-патриотической компетенции у </a:t>
            </a:r>
            <a:r>
              <a:rPr lang="ru-RU" sz="2000" dirty="0" smtClean="0">
                <a:solidFill>
                  <a:srgbClr val="002060"/>
                </a:solidFill>
              </a:rPr>
              <a:t>обучающихся средствами  </a:t>
            </a:r>
            <a:r>
              <a:rPr lang="ru-RU" sz="2000" dirty="0">
                <a:solidFill>
                  <a:srgbClr val="002060"/>
                </a:solidFill>
              </a:rPr>
              <a:t>физической культуры и </a:t>
            </a:r>
            <a:r>
              <a:rPr lang="ru-RU" sz="2000" dirty="0" smtClean="0">
                <a:solidFill>
                  <a:srgbClr val="002060"/>
                </a:solidFill>
              </a:rPr>
              <a:t>спорта»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Игровой </a:t>
            </a:r>
            <a:r>
              <a:rPr lang="ru-RU" sz="2000" b="1" dirty="0">
                <a:solidFill>
                  <a:srgbClr val="C00000"/>
                </a:solidFill>
              </a:rPr>
              <a:t>тренинг </a:t>
            </a:r>
            <a:r>
              <a:rPr lang="ru-RU" sz="2000" dirty="0">
                <a:solidFill>
                  <a:srgbClr val="002060"/>
                </a:solidFill>
              </a:rPr>
              <a:t>на сплочение детского коллектива (из опыта Сборы Актива классов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Мастер-классы:</a:t>
            </a:r>
            <a:r>
              <a:rPr lang="ru-RU" sz="2000" dirty="0" smtClean="0">
                <a:solidFill>
                  <a:srgbClr val="002060"/>
                </a:solidFill>
              </a:rPr>
              <a:t> «Спортивно-оздоровительные </a:t>
            </a:r>
            <a:r>
              <a:rPr lang="ru-RU" sz="2000" dirty="0">
                <a:solidFill>
                  <a:srgbClr val="002060"/>
                </a:solidFill>
              </a:rPr>
              <a:t>системы физического воспитания»; «Нетрадиционные </a:t>
            </a:r>
            <a:r>
              <a:rPr lang="ru-RU" sz="2000" dirty="0" err="1">
                <a:solidFill>
                  <a:srgbClr val="002060"/>
                </a:solidFill>
              </a:rPr>
              <a:t>здоровьесберегающие</a:t>
            </a:r>
            <a:r>
              <a:rPr lang="ru-RU" sz="2000" dirty="0">
                <a:solidFill>
                  <a:srgbClr val="002060"/>
                </a:solidFill>
              </a:rPr>
              <a:t> технологии в образовательном процессе</a:t>
            </a:r>
            <a:r>
              <a:rPr lang="ru-RU" sz="2000" dirty="0" smtClean="0">
                <a:solidFill>
                  <a:srgbClr val="002060"/>
                </a:solidFill>
              </a:rPr>
              <a:t>»; «Ритмика в начальной школе»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3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Организационно-методическая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7936" cy="525658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</a:rPr>
              <a:t>еминар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«Содержание воспитательной работы загородного детского оздоровительного учреждения в условиях </a:t>
            </a:r>
            <a:r>
              <a:rPr lang="ru-RU" sz="2000" dirty="0" smtClean="0">
                <a:solidFill>
                  <a:srgbClr val="002060"/>
                </a:solidFill>
              </a:rPr>
              <a:t>лета»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</a:rPr>
              <a:t>аучно-практическая </a:t>
            </a:r>
            <a:r>
              <a:rPr lang="ru-RU" sz="2000" b="1" dirty="0">
                <a:solidFill>
                  <a:srgbClr val="C00000"/>
                </a:solidFill>
              </a:rPr>
              <a:t>конференция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>
                <a:solidFill>
                  <a:srgbClr val="002060"/>
                </a:solidFill>
              </a:rPr>
              <a:t>Актуальные вопросы развития образования в Ярославской области: итоги 2017 </a:t>
            </a:r>
            <a:r>
              <a:rPr lang="ru-RU" sz="2000" dirty="0" smtClean="0">
                <a:solidFill>
                  <a:srgbClr val="002060"/>
                </a:solidFill>
              </a:rPr>
              <a:t>года». Выступление по теме «Вовлечение </a:t>
            </a:r>
            <a:r>
              <a:rPr lang="ru-RU" sz="2000" dirty="0">
                <a:solidFill>
                  <a:srgbClr val="002060"/>
                </a:solidFill>
              </a:rPr>
              <a:t>обучающихся в систематические занятия физической культурой и спортом, формирование у них мотивации и устойчивого интереса к укреплению </a:t>
            </a:r>
            <a:r>
              <a:rPr lang="ru-RU" sz="2000" dirty="0" smtClean="0">
                <a:solidFill>
                  <a:srgbClr val="002060"/>
                </a:solidFill>
              </a:rPr>
              <a:t>здоровья»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>
                <a:solidFill>
                  <a:srgbClr val="C00000"/>
                </a:solidFill>
              </a:rPr>
              <a:t>Вебинар</a:t>
            </a:r>
            <a:r>
              <a:rPr lang="ru-RU" sz="2000" dirty="0">
                <a:solidFill>
                  <a:srgbClr val="002060"/>
                </a:solidFill>
              </a:rPr>
              <a:t> «Реализация внеурочной деятельности как составляющая АООП образования обучающихся с ОВЗ: эффективные практики инклюзивного образования»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Круглый </a:t>
            </a:r>
            <a:r>
              <a:rPr lang="ru-RU" sz="2000" b="1" dirty="0">
                <a:solidFill>
                  <a:srgbClr val="C00000"/>
                </a:solidFill>
              </a:rPr>
              <a:t>стол </a:t>
            </a:r>
            <a:r>
              <a:rPr lang="ru-RU" sz="2000" dirty="0">
                <a:solidFill>
                  <a:srgbClr val="002060"/>
                </a:solidFill>
              </a:rPr>
              <a:t>«Технология внедрения комплекса «Готов к труду и обороне» (ГТО) в ОО Ярославской области»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5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957</TotalTime>
  <Words>801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Булыгина Елена Леонидовна, заместитель директора по УВР  СОШ № 20 имени П.И.Батова</vt:lpstr>
      <vt:lpstr>Базовая площадка ГАУ ДПО ЯО  «Институт развития образования»</vt:lpstr>
      <vt:lpstr>Материально-технические ресурсы</vt:lpstr>
      <vt:lpstr>Кадровые ресурсы </vt:lpstr>
      <vt:lpstr>Учебно-методическая работа</vt:lpstr>
      <vt:lpstr>Учебно-методическая работа</vt:lpstr>
      <vt:lpstr>Организационно-методическая работа</vt:lpstr>
      <vt:lpstr>Организационно-методическая работа</vt:lpstr>
      <vt:lpstr>Организационно-методическая работа</vt:lpstr>
      <vt:lpstr>Организационно-методическая работа</vt:lpstr>
      <vt:lpstr>Конкурсное движение</vt:lpstr>
      <vt:lpstr>Конкурсное движение</vt:lpstr>
      <vt:lpstr>Конкурсное движение</vt:lpstr>
      <vt:lpstr>Достижения  образовательной организации </vt:lpstr>
      <vt:lpstr>Анонс мероприятий </vt:lpstr>
      <vt:lpstr>Булыгина Елена Леонидовна, заместитель директора по УВР  СОШ № 20 имени П.И.Батова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№ 20 имени П.И. Батова</dc:title>
  <dc:creator>Замдир</dc:creator>
  <cp:lastModifiedBy>Наталья Николаевна Новикова</cp:lastModifiedBy>
  <cp:revision>51</cp:revision>
  <dcterms:created xsi:type="dcterms:W3CDTF">2018-01-27T09:27:29Z</dcterms:created>
  <dcterms:modified xsi:type="dcterms:W3CDTF">2018-09-17T10:15:40Z</dcterms:modified>
</cp:coreProperties>
</file>