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06" r:id="rId3"/>
    <p:sldId id="307" r:id="rId4"/>
    <p:sldId id="308" r:id="rId5"/>
    <p:sldId id="297" r:id="rId6"/>
    <p:sldId id="310" r:id="rId7"/>
    <p:sldId id="291" r:id="rId8"/>
    <p:sldId id="299" r:id="rId9"/>
    <p:sldId id="309" r:id="rId10"/>
    <p:sldId id="312" r:id="rId11"/>
    <p:sldId id="313" r:id="rId12"/>
    <p:sldId id="301" r:id="rId13"/>
    <p:sldId id="302" r:id="rId14"/>
    <p:sldId id="314" r:id="rId15"/>
    <p:sldId id="315" r:id="rId16"/>
    <p:sldId id="316" r:id="rId17"/>
    <p:sldId id="317" r:id="rId18"/>
    <p:sldId id="305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039" autoAdjust="0"/>
    <p:restoredTop sz="94660"/>
  </p:normalViewPr>
  <p:slideViewPr>
    <p:cSldViewPr>
      <p:cViewPr varScale="1">
        <p:scale>
          <a:sx n="95" d="100"/>
          <a:sy n="95" d="100"/>
        </p:scale>
        <p:origin x="-90" y="-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834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23029A5-E679-4126-A2DF-464B7D8B443C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81FC363-AA39-4375-947D-226742327607}">
      <dgm:prSet phldrT="[Текст]"/>
      <dgm:spPr/>
      <dgm:t>
        <a:bodyPr/>
        <a:lstStyle/>
        <a:p>
          <a:r>
            <a:rPr lang="en-US" dirty="0" smtClean="0"/>
            <a:t>I</a:t>
          </a:r>
          <a:endParaRPr lang="ru-RU" dirty="0"/>
        </a:p>
      </dgm:t>
    </dgm:pt>
    <dgm:pt modelId="{1FC2A994-894B-4622-97C0-4DFF79190E46}" type="parTrans" cxnId="{ED136D7C-CB75-4E92-9510-D37334DA13A2}">
      <dgm:prSet/>
      <dgm:spPr/>
      <dgm:t>
        <a:bodyPr/>
        <a:lstStyle/>
        <a:p>
          <a:endParaRPr lang="ru-RU"/>
        </a:p>
      </dgm:t>
    </dgm:pt>
    <dgm:pt modelId="{16949066-26F1-4D0E-A8F6-F6FD80AF7741}" type="sibTrans" cxnId="{ED136D7C-CB75-4E92-9510-D37334DA13A2}">
      <dgm:prSet/>
      <dgm:spPr/>
      <dgm:t>
        <a:bodyPr/>
        <a:lstStyle/>
        <a:p>
          <a:endParaRPr lang="ru-RU"/>
        </a:p>
      </dgm:t>
    </dgm:pt>
    <dgm:pt modelId="{B3ACB5AE-8DAE-44A0-B536-95F46A765A53}">
      <dgm:prSet phldrT="[Текст]"/>
      <dgm:spPr/>
      <dgm:t>
        <a:bodyPr/>
        <a:lstStyle/>
        <a:p>
          <a:r>
            <a:rPr lang="en-US" smtClean="0"/>
            <a:t>II</a:t>
          </a:r>
          <a:endParaRPr lang="ru-RU" dirty="0"/>
        </a:p>
      </dgm:t>
    </dgm:pt>
    <dgm:pt modelId="{4F7903B3-F690-43DB-9592-80741CE9DD3C}" type="parTrans" cxnId="{26C39510-A5D2-4FE6-88FB-59922D0653F9}">
      <dgm:prSet/>
      <dgm:spPr/>
      <dgm:t>
        <a:bodyPr/>
        <a:lstStyle/>
        <a:p>
          <a:endParaRPr lang="ru-RU"/>
        </a:p>
      </dgm:t>
    </dgm:pt>
    <dgm:pt modelId="{E4982C85-A3FA-4387-BE49-B92E6660BD27}" type="sibTrans" cxnId="{26C39510-A5D2-4FE6-88FB-59922D0653F9}">
      <dgm:prSet/>
      <dgm:spPr/>
      <dgm:t>
        <a:bodyPr/>
        <a:lstStyle/>
        <a:p>
          <a:endParaRPr lang="ru-RU"/>
        </a:p>
      </dgm:t>
    </dgm:pt>
    <dgm:pt modelId="{B2CFB720-0978-4FD4-AE6F-07AA812DA757}">
      <dgm:prSet phldrT="[Текст]" custT="1"/>
      <dgm:spPr/>
      <dgm:t>
        <a:bodyPr/>
        <a:lstStyle/>
        <a:p>
          <a:r>
            <a:rPr lang="ru-RU" sz="1600" dirty="0" smtClean="0"/>
            <a:t>Культурно-массовая работа,  позволяющая организовать спортивно-патриотическую среду за рамками учебного процесса (праздничных мероприятий, соревнований, творческих конкурсов, экскурсий, походов, посещение музеев, выставок)</a:t>
          </a:r>
          <a:endParaRPr lang="ru-RU" sz="1600" dirty="0"/>
        </a:p>
      </dgm:t>
    </dgm:pt>
    <dgm:pt modelId="{8D3206AD-F981-4C8B-9AAE-C0F8B7BFDCC2}" type="parTrans" cxnId="{70BC8EDB-CCB3-4249-ABC9-D298EE548B35}">
      <dgm:prSet/>
      <dgm:spPr/>
      <dgm:t>
        <a:bodyPr/>
        <a:lstStyle/>
        <a:p>
          <a:endParaRPr lang="ru-RU"/>
        </a:p>
      </dgm:t>
    </dgm:pt>
    <dgm:pt modelId="{CA092538-6E2E-43CD-A01F-29E74473714D}" type="sibTrans" cxnId="{70BC8EDB-CCB3-4249-ABC9-D298EE548B35}">
      <dgm:prSet/>
      <dgm:spPr/>
      <dgm:t>
        <a:bodyPr/>
        <a:lstStyle/>
        <a:p>
          <a:endParaRPr lang="ru-RU"/>
        </a:p>
      </dgm:t>
    </dgm:pt>
    <dgm:pt modelId="{E6E2DF07-C497-4F89-A1C0-DA612DC6449C}">
      <dgm:prSet custT="1"/>
      <dgm:spPr/>
      <dgm:t>
        <a:bodyPr/>
        <a:lstStyle/>
        <a:p>
          <a:pPr algn="l"/>
          <a:r>
            <a:rPr lang="ru-RU" sz="1600" dirty="0" smtClean="0"/>
            <a:t>Учебно-воспитательная работа, применяемая на учебных и тренировочных занятиях</a:t>
          </a:r>
          <a:endParaRPr lang="ru-RU" sz="1600" dirty="0"/>
        </a:p>
      </dgm:t>
    </dgm:pt>
    <dgm:pt modelId="{E397E72C-DC95-41F7-8CE7-8BFE636B6D0A}" type="parTrans" cxnId="{B187AEDD-E5D5-46CC-BE7C-D074B9D6C1D2}">
      <dgm:prSet/>
      <dgm:spPr/>
      <dgm:t>
        <a:bodyPr/>
        <a:lstStyle/>
        <a:p>
          <a:endParaRPr lang="ru-RU"/>
        </a:p>
      </dgm:t>
    </dgm:pt>
    <dgm:pt modelId="{09FF6E61-1D83-4BD9-BC1A-0A42BE31AF6F}" type="sibTrans" cxnId="{B187AEDD-E5D5-46CC-BE7C-D074B9D6C1D2}">
      <dgm:prSet/>
      <dgm:spPr/>
      <dgm:t>
        <a:bodyPr/>
        <a:lstStyle/>
        <a:p>
          <a:endParaRPr lang="ru-RU"/>
        </a:p>
      </dgm:t>
    </dgm:pt>
    <dgm:pt modelId="{BC761A4B-DA88-41F7-B845-3DF31B64DC35}">
      <dgm:prSet custT="1"/>
      <dgm:spPr/>
      <dgm:t>
        <a:bodyPr/>
        <a:lstStyle/>
        <a:p>
          <a:pPr algn="l"/>
          <a:endParaRPr lang="ru-RU" sz="1600" dirty="0"/>
        </a:p>
      </dgm:t>
    </dgm:pt>
    <dgm:pt modelId="{F235CEF7-D040-486D-B303-CAEE289F0427}" type="parTrans" cxnId="{3F008DD1-08CA-450B-BF65-C37E3E635BFF}">
      <dgm:prSet/>
      <dgm:spPr/>
      <dgm:t>
        <a:bodyPr/>
        <a:lstStyle/>
        <a:p>
          <a:endParaRPr lang="ru-RU"/>
        </a:p>
      </dgm:t>
    </dgm:pt>
    <dgm:pt modelId="{02EB1BD1-99D8-4F8C-8388-73CACCE4D421}" type="sibTrans" cxnId="{3F008DD1-08CA-450B-BF65-C37E3E635BFF}">
      <dgm:prSet/>
      <dgm:spPr/>
      <dgm:t>
        <a:bodyPr/>
        <a:lstStyle/>
        <a:p>
          <a:endParaRPr lang="ru-RU"/>
        </a:p>
      </dgm:t>
    </dgm:pt>
    <dgm:pt modelId="{85B4CBA6-3304-48BE-9DDC-C31B62E1FFB0}">
      <dgm:prSet phldrT="[Текст]"/>
      <dgm:spPr/>
      <dgm:t>
        <a:bodyPr/>
        <a:lstStyle/>
        <a:p>
          <a:r>
            <a:rPr lang="en-US" dirty="0" smtClean="0"/>
            <a:t>III</a:t>
          </a:r>
          <a:endParaRPr lang="ru-RU" dirty="0"/>
        </a:p>
      </dgm:t>
    </dgm:pt>
    <dgm:pt modelId="{35AE5660-E74F-4711-9B9F-F883A3B5B6C4}" type="parTrans" cxnId="{5D218CC3-DD5E-4E48-B24A-493DFE5A31EB}">
      <dgm:prSet/>
      <dgm:spPr/>
      <dgm:t>
        <a:bodyPr/>
        <a:lstStyle/>
        <a:p>
          <a:endParaRPr lang="ru-RU"/>
        </a:p>
      </dgm:t>
    </dgm:pt>
    <dgm:pt modelId="{48E51774-6169-429F-8BCF-E2C8733A8FB9}" type="sibTrans" cxnId="{5D218CC3-DD5E-4E48-B24A-493DFE5A31EB}">
      <dgm:prSet/>
      <dgm:spPr/>
      <dgm:t>
        <a:bodyPr/>
        <a:lstStyle/>
        <a:p>
          <a:endParaRPr lang="ru-RU"/>
        </a:p>
      </dgm:t>
    </dgm:pt>
    <dgm:pt modelId="{FEAAEF35-5BDD-467C-BB87-0B51C666B083}">
      <dgm:prSet custT="1"/>
      <dgm:spPr/>
      <dgm:t>
        <a:bodyPr/>
        <a:lstStyle/>
        <a:p>
          <a:r>
            <a:rPr lang="ru-RU" sz="1600" dirty="0" smtClean="0"/>
            <a:t>Психолого-педагогическое сопровождение</a:t>
          </a:r>
          <a:endParaRPr lang="ru-RU" sz="1600" dirty="0"/>
        </a:p>
      </dgm:t>
    </dgm:pt>
    <dgm:pt modelId="{0336EBD5-34F3-4DA3-876C-FDE129FB9BE9}" type="parTrans" cxnId="{F1733C2A-8C8C-4FE6-9BC6-041FF1280057}">
      <dgm:prSet/>
      <dgm:spPr/>
      <dgm:t>
        <a:bodyPr/>
        <a:lstStyle/>
        <a:p>
          <a:endParaRPr lang="ru-RU"/>
        </a:p>
      </dgm:t>
    </dgm:pt>
    <dgm:pt modelId="{50DB9503-3BEA-4284-8581-7F035E5E03DA}" type="sibTrans" cxnId="{F1733C2A-8C8C-4FE6-9BC6-041FF1280057}">
      <dgm:prSet/>
      <dgm:spPr/>
      <dgm:t>
        <a:bodyPr/>
        <a:lstStyle/>
        <a:p>
          <a:endParaRPr lang="ru-RU"/>
        </a:p>
      </dgm:t>
    </dgm:pt>
    <dgm:pt modelId="{11A67563-4140-4715-B686-D0E829DF03FF}">
      <dgm:prSet custT="1"/>
      <dgm:spPr/>
      <dgm:t>
        <a:bodyPr/>
        <a:lstStyle/>
        <a:p>
          <a:endParaRPr lang="ru-RU" sz="1600" dirty="0"/>
        </a:p>
      </dgm:t>
    </dgm:pt>
    <dgm:pt modelId="{7B148C1F-3B98-441E-8C8C-546C7A70C67D}" type="parTrans" cxnId="{5D3401F4-BA37-46BC-9B10-2FCB5BB890CA}">
      <dgm:prSet/>
      <dgm:spPr/>
    </dgm:pt>
    <dgm:pt modelId="{E19C6CAB-86DB-4D92-A5C0-BEE4F6AD656E}" type="sibTrans" cxnId="{5D3401F4-BA37-46BC-9B10-2FCB5BB890CA}">
      <dgm:prSet/>
      <dgm:spPr/>
    </dgm:pt>
    <dgm:pt modelId="{2719139B-D91F-455A-85A3-AEAF4F36AF79}" type="pres">
      <dgm:prSet presAssocID="{A23029A5-E679-4126-A2DF-464B7D8B443C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C079F8FF-6C61-44DB-9FB2-EFAF1FABF280}" type="pres">
      <dgm:prSet presAssocID="{B81FC363-AA39-4375-947D-226742327607}" presName="linNode" presStyleCnt="0"/>
      <dgm:spPr/>
    </dgm:pt>
    <dgm:pt modelId="{65B5F5F1-C2CF-4C11-8162-8504B7C2ED79}" type="pres">
      <dgm:prSet presAssocID="{B81FC363-AA39-4375-947D-226742327607}" presName="parentShp" presStyleLbl="node1" presStyleIdx="0" presStyleCnt="3" custScaleX="37962" custLinFactNeighborX="-20048" custLinFactNeighborY="18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5CFB5E-7097-4234-BB51-64B35BD736A3}" type="pres">
      <dgm:prSet presAssocID="{B81FC363-AA39-4375-947D-226742327607}" presName="childShp" presStyleLbl="bgAccFollowNode1" presStyleIdx="0" presStyleCnt="3" custScaleX="14211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104F5B-7743-4B7C-B3FA-71F9D16066C3}" type="pres">
      <dgm:prSet presAssocID="{16949066-26F1-4D0E-A8F6-F6FD80AF7741}" presName="spacing" presStyleCnt="0"/>
      <dgm:spPr/>
    </dgm:pt>
    <dgm:pt modelId="{B8309022-D88F-4737-A432-00446953D7BE}" type="pres">
      <dgm:prSet presAssocID="{B3ACB5AE-8DAE-44A0-B536-95F46A765A53}" presName="linNode" presStyleCnt="0"/>
      <dgm:spPr/>
    </dgm:pt>
    <dgm:pt modelId="{B47B64AE-A68C-409F-9200-728C26A6784F}" type="pres">
      <dgm:prSet presAssocID="{B3ACB5AE-8DAE-44A0-B536-95F46A765A53}" presName="parentShp" presStyleLbl="node1" presStyleIdx="1" presStyleCnt="3" custScaleX="37962" custLinFactNeighborX="-20048" custLinFactNeighborY="18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F7F596-C5AB-48C7-86F9-86F00D562115}" type="pres">
      <dgm:prSet presAssocID="{B3ACB5AE-8DAE-44A0-B536-95F46A765A53}" presName="childShp" presStyleLbl="bgAccFollowNode1" presStyleIdx="1" presStyleCnt="3" custScaleX="142117" custLinFactNeighborY="12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EB130D-48E0-497C-94BA-737DE487B461}" type="pres">
      <dgm:prSet presAssocID="{E4982C85-A3FA-4387-BE49-B92E6660BD27}" presName="spacing" presStyleCnt="0"/>
      <dgm:spPr/>
    </dgm:pt>
    <dgm:pt modelId="{C5614C66-1727-4C1C-81E1-5D6C7DCB761F}" type="pres">
      <dgm:prSet presAssocID="{85B4CBA6-3304-48BE-9DDC-C31B62E1FFB0}" presName="linNode" presStyleCnt="0"/>
      <dgm:spPr/>
    </dgm:pt>
    <dgm:pt modelId="{21E18A9F-4B65-4E50-A35F-5D2DF38673B1}" type="pres">
      <dgm:prSet presAssocID="{85B4CBA6-3304-48BE-9DDC-C31B62E1FFB0}" presName="parentShp" presStyleLbl="node1" presStyleIdx="2" presStyleCnt="3" custScaleX="37962" custLinFactNeighborX="-20048" custLinFactNeighborY="18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38D1C1-59C5-47BF-8FA6-CD39608FFF0E}" type="pres">
      <dgm:prSet presAssocID="{85B4CBA6-3304-48BE-9DDC-C31B62E1FFB0}" presName="childShp" presStyleLbl="bgAccFollowNode1" presStyleIdx="2" presStyleCnt="3" custScaleX="1386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187AEDD-E5D5-46CC-BE7C-D074B9D6C1D2}" srcId="{B81FC363-AA39-4375-947D-226742327607}" destId="{E6E2DF07-C497-4F89-A1C0-DA612DC6449C}" srcOrd="1" destOrd="0" parTransId="{E397E72C-DC95-41F7-8CE7-8BFE636B6D0A}" sibTransId="{09FF6E61-1D83-4BD9-BC1A-0A42BE31AF6F}"/>
    <dgm:cxn modelId="{E3720D65-17A7-422B-A9F4-D4F32817062D}" type="presOf" srcId="{E6E2DF07-C497-4F89-A1C0-DA612DC6449C}" destId="{135CFB5E-7097-4234-BB51-64B35BD736A3}" srcOrd="0" destOrd="1" presId="urn:microsoft.com/office/officeart/2005/8/layout/vList6"/>
    <dgm:cxn modelId="{26C39510-A5D2-4FE6-88FB-59922D0653F9}" srcId="{A23029A5-E679-4126-A2DF-464B7D8B443C}" destId="{B3ACB5AE-8DAE-44A0-B536-95F46A765A53}" srcOrd="1" destOrd="0" parTransId="{4F7903B3-F690-43DB-9592-80741CE9DD3C}" sibTransId="{E4982C85-A3FA-4387-BE49-B92E6660BD27}"/>
    <dgm:cxn modelId="{5D218CC3-DD5E-4E48-B24A-493DFE5A31EB}" srcId="{A23029A5-E679-4126-A2DF-464B7D8B443C}" destId="{85B4CBA6-3304-48BE-9DDC-C31B62E1FFB0}" srcOrd="2" destOrd="0" parTransId="{35AE5660-E74F-4711-9B9F-F883A3B5B6C4}" sibTransId="{48E51774-6169-429F-8BCF-E2C8733A8FB9}"/>
    <dgm:cxn modelId="{5D3401F4-BA37-46BC-9B10-2FCB5BB890CA}" srcId="{85B4CBA6-3304-48BE-9DDC-C31B62E1FFB0}" destId="{11A67563-4140-4715-B686-D0E829DF03FF}" srcOrd="0" destOrd="0" parTransId="{7B148C1F-3B98-441E-8C8C-546C7A70C67D}" sibTransId="{E19C6CAB-86DB-4D92-A5C0-BEE4F6AD656E}"/>
    <dgm:cxn modelId="{ED136D7C-CB75-4E92-9510-D37334DA13A2}" srcId="{A23029A5-E679-4126-A2DF-464B7D8B443C}" destId="{B81FC363-AA39-4375-947D-226742327607}" srcOrd="0" destOrd="0" parTransId="{1FC2A994-894B-4622-97C0-4DFF79190E46}" sibTransId="{16949066-26F1-4D0E-A8F6-F6FD80AF7741}"/>
    <dgm:cxn modelId="{3F008DD1-08CA-450B-BF65-C37E3E635BFF}" srcId="{B81FC363-AA39-4375-947D-226742327607}" destId="{BC761A4B-DA88-41F7-B845-3DF31B64DC35}" srcOrd="0" destOrd="0" parTransId="{F235CEF7-D040-486D-B303-CAEE289F0427}" sibTransId="{02EB1BD1-99D8-4F8C-8388-73CACCE4D421}"/>
    <dgm:cxn modelId="{C24D7853-9C33-4965-92FF-04B9123C5262}" type="presOf" srcId="{85B4CBA6-3304-48BE-9DDC-C31B62E1FFB0}" destId="{21E18A9F-4B65-4E50-A35F-5D2DF38673B1}" srcOrd="0" destOrd="0" presId="urn:microsoft.com/office/officeart/2005/8/layout/vList6"/>
    <dgm:cxn modelId="{33FCA301-C377-4337-8B2C-A438100EE52A}" type="presOf" srcId="{FEAAEF35-5BDD-467C-BB87-0B51C666B083}" destId="{8F38D1C1-59C5-47BF-8FA6-CD39608FFF0E}" srcOrd="0" destOrd="1" presId="urn:microsoft.com/office/officeart/2005/8/layout/vList6"/>
    <dgm:cxn modelId="{70BC8EDB-CCB3-4249-ABC9-D298EE548B35}" srcId="{B3ACB5AE-8DAE-44A0-B536-95F46A765A53}" destId="{B2CFB720-0978-4FD4-AE6F-07AA812DA757}" srcOrd="0" destOrd="0" parTransId="{8D3206AD-F981-4C8B-9AAE-C0F8B7BFDCC2}" sibTransId="{CA092538-6E2E-43CD-A01F-29E74473714D}"/>
    <dgm:cxn modelId="{F1733C2A-8C8C-4FE6-9BC6-041FF1280057}" srcId="{85B4CBA6-3304-48BE-9DDC-C31B62E1FFB0}" destId="{FEAAEF35-5BDD-467C-BB87-0B51C666B083}" srcOrd="1" destOrd="0" parTransId="{0336EBD5-34F3-4DA3-876C-FDE129FB9BE9}" sibTransId="{50DB9503-3BEA-4284-8581-7F035E5E03DA}"/>
    <dgm:cxn modelId="{052AEBB9-1851-4053-A0E0-EC5BBD7CD5FA}" type="presOf" srcId="{B81FC363-AA39-4375-947D-226742327607}" destId="{65B5F5F1-C2CF-4C11-8162-8504B7C2ED79}" srcOrd="0" destOrd="0" presId="urn:microsoft.com/office/officeart/2005/8/layout/vList6"/>
    <dgm:cxn modelId="{E7AB1428-5792-4DE5-986B-6FF26ECE30F4}" type="presOf" srcId="{B2CFB720-0978-4FD4-AE6F-07AA812DA757}" destId="{05F7F596-C5AB-48C7-86F9-86F00D562115}" srcOrd="0" destOrd="0" presId="urn:microsoft.com/office/officeart/2005/8/layout/vList6"/>
    <dgm:cxn modelId="{82C907E6-52D3-4145-ADF1-BAAA97749A1D}" type="presOf" srcId="{B3ACB5AE-8DAE-44A0-B536-95F46A765A53}" destId="{B47B64AE-A68C-409F-9200-728C26A6784F}" srcOrd="0" destOrd="0" presId="urn:microsoft.com/office/officeart/2005/8/layout/vList6"/>
    <dgm:cxn modelId="{9DE1CA44-FC29-4395-AA61-C0E390BA02C1}" type="presOf" srcId="{11A67563-4140-4715-B686-D0E829DF03FF}" destId="{8F38D1C1-59C5-47BF-8FA6-CD39608FFF0E}" srcOrd="0" destOrd="0" presId="urn:microsoft.com/office/officeart/2005/8/layout/vList6"/>
    <dgm:cxn modelId="{D2F1D882-F5E1-4E3D-9627-EA0CEC80A9F9}" type="presOf" srcId="{A23029A5-E679-4126-A2DF-464B7D8B443C}" destId="{2719139B-D91F-455A-85A3-AEAF4F36AF79}" srcOrd="0" destOrd="0" presId="urn:microsoft.com/office/officeart/2005/8/layout/vList6"/>
    <dgm:cxn modelId="{ACA965CD-FAD7-4CE5-96C0-BAE1C44FC082}" type="presOf" srcId="{BC761A4B-DA88-41F7-B845-3DF31B64DC35}" destId="{135CFB5E-7097-4234-BB51-64B35BD736A3}" srcOrd="0" destOrd="0" presId="urn:microsoft.com/office/officeart/2005/8/layout/vList6"/>
    <dgm:cxn modelId="{9211612D-FCE1-4D1D-B6CE-3F6EBD58B08A}" type="presParOf" srcId="{2719139B-D91F-455A-85A3-AEAF4F36AF79}" destId="{C079F8FF-6C61-44DB-9FB2-EFAF1FABF280}" srcOrd="0" destOrd="0" presId="urn:microsoft.com/office/officeart/2005/8/layout/vList6"/>
    <dgm:cxn modelId="{651623F6-8FB0-4242-82A2-BF4F0903CB49}" type="presParOf" srcId="{C079F8FF-6C61-44DB-9FB2-EFAF1FABF280}" destId="{65B5F5F1-C2CF-4C11-8162-8504B7C2ED79}" srcOrd="0" destOrd="0" presId="urn:microsoft.com/office/officeart/2005/8/layout/vList6"/>
    <dgm:cxn modelId="{C22E0980-6673-4BC5-96BB-287891B63AC6}" type="presParOf" srcId="{C079F8FF-6C61-44DB-9FB2-EFAF1FABF280}" destId="{135CFB5E-7097-4234-BB51-64B35BD736A3}" srcOrd="1" destOrd="0" presId="urn:microsoft.com/office/officeart/2005/8/layout/vList6"/>
    <dgm:cxn modelId="{D8E32DCB-1C3D-411D-9140-73ED1B63973C}" type="presParOf" srcId="{2719139B-D91F-455A-85A3-AEAF4F36AF79}" destId="{1A104F5B-7743-4B7C-B3FA-71F9D16066C3}" srcOrd="1" destOrd="0" presId="urn:microsoft.com/office/officeart/2005/8/layout/vList6"/>
    <dgm:cxn modelId="{7559619B-D983-4356-9B7F-AD9FE78EDFDD}" type="presParOf" srcId="{2719139B-D91F-455A-85A3-AEAF4F36AF79}" destId="{B8309022-D88F-4737-A432-00446953D7BE}" srcOrd="2" destOrd="0" presId="urn:microsoft.com/office/officeart/2005/8/layout/vList6"/>
    <dgm:cxn modelId="{10197D4C-0247-4443-89FE-883A09707D11}" type="presParOf" srcId="{B8309022-D88F-4737-A432-00446953D7BE}" destId="{B47B64AE-A68C-409F-9200-728C26A6784F}" srcOrd="0" destOrd="0" presId="urn:microsoft.com/office/officeart/2005/8/layout/vList6"/>
    <dgm:cxn modelId="{6F46B84C-35F8-4F1D-A93F-0EDBE2C620C5}" type="presParOf" srcId="{B8309022-D88F-4737-A432-00446953D7BE}" destId="{05F7F596-C5AB-48C7-86F9-86F00D562115}" srcOrd="1" destOrd="0" presId="urn:microsoft.com/office/officeart/2005/8/layout/vList6"/>
    <dgm:cxn modelId="{5FC418E1-D245-438F-92E1-B6A5FA790777}" type="presParOf" srcId="{2719139B-D91F-455A-85A3-AEAF4F36AF79}" destId="{6FEB130D-48E0-497C-94BA-737DE487B461}" srcOrd="3" destOrd="0" presId="urn:microsoft.com/office/officeart/2005/8/layout/vList6"/>
    <dgm:cxn modelId="{BAE0918F-05D2-4E85-A5C0-99C080E4F9F3}" type="presParOf" srcId="{2719139B-D91F-455A-85A3-AEAF4F36AF79}" destId="{C5614C66-1727-4C1C-81E1-5D6C7DCB761F}" srcOrd="4" destOrd="0" presId="urn:microsoft.com/office/officeart/2005/8/layout/vList6"/>
    <dgm:cxn modelId="{4E4FCFCA-3569-49A3-B99C-3C51B6EE7F93}" type="presParOf" srcId="{C5614C66-1727-4C1C-81E1-5D6C7DCB761F}" destId="{21E18A9F-4B65-4E50-A35F-5D2DF38673B1}" srcOrd="0" destOrd="0" presId="urn:microsoft.com/office/officeart/2005/8/layout/vList6"/>
    <dgm:cxn modelId="{978B722F-60C8-45FC-A93D-9246F0CE571A}" type="presParOf" srcId="{C5614C66-1727-4C1C-81E1-5D6C7DCB761F}" destId="{8F38D1C1-59C5-47BF-8FA6-CD39608FFF0E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35CFB5E-7097-4234-BB51-64B35BD736A3}">
      <dsp:nvSpPr>
        <dsp:cNvPr id="0" name=""/>
        <dsp:cNvSpPr/>
      </dsp:nvSpPr>
      <dsp:spPr>
        <a:xfrm>
          <a:off x="1291118" y="0"/>
          <a:ext cx="7241766" cy="1078507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Учебно-воспитательная работа, применяемая на учебных и тренировочных занятиях</a:t>
          </a:r>
          <a:endParaRPr lang="ru-RU" sz="1600" kern="1200" dirty="0"/>
        </a:p>
      </dsp:txBody>
      <dsp:txXfrm>
        <a:off x="1291118" y="0"/>
        <a:ext cx="7241766" cy="1078507"/>
      </dsp:txXfrm>
    </dsp:sp>
    <dsp:sp modelId="{65B5F5F1-C2CF-4C11-8162-8504B7C2ED79}">
      <dsp:nvSpPr>
        <dsp:cNvPr id="0" name=""/>
        <dsp:cNvSpPr/>
      </dsp:nvSpPr>
      <dsp:spPr>
        <a:xfrm>
          <a:off x="0" y="19779"/>
          <a:ext cx="1289603" cy="107850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102870" rIns="205740" bIns="10287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400" kern="1200" dirty="0" smtClean="0"/>
            <a:t>I</a:t>
          </a:r>
          <a:endParaRPr lang="ru-RU" sz="5400" kern="1200" dirty="0"/>
        </a:p>
      </dsp:txBody>
      <dsp:txXfrm>
        <a:off x="0" y="19779"/>
        <a:ext cx="1289603" cy="1078507"/>
      </dsp:txXfrm>
    </dsp:sp>
    <dsp:sp modelId="{05F7F596-C5AB-48C7-86F9-86F00D562115}">
      <dsp:nvSpPr>
        <dsp:cNvPr id="0" name=""/>
        <dsp:cNvSpPr/>
      </dsp:nvSpPr>
      <dsp:spPr>
        <a:xfrm>
          <a:off x="1291118" y="1199559"/>
          <a:ext cx="7241766" cy="1078507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Культурно-массовая работа,  позволяющая организовать спортивно-патриотическую среду за рамками учебного процесса (праздничных мероприятий, соревнований, творческих конкурсов, экскурсий, походов, посещение музеев, выставок)</a:t>
          </a:r>
          <a:endParaRPr lang="ru-RU" sz="1600" kern="1200" dirty="0"/>
        </a:p>
      </dsp:txBody>
      <dsp:txXfrm>
        <a:off x="1291118" y="1199559"/>
        <a:ext cx="7241766" cy="1078507"/>
      </dsp:txXfrm>
    </dsp:sp>
    <dsp:sp modelId="{B47B64AE-A68C-409F-9200-728C26A6784F}">
      <dsp:nvSpPr>
        <dsp:cNvPr id="0" name=""/>
        <dsp:cNvSpPr/>
      </dsp:nvSpPr>
      <dsp:spPr>
        <a:xfrm>
          <a:off x="0" y="1206138"/>
          <a:ext cx="1289603" cy="107850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102870" rIns="205740" bIns="10287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400" kern="1200" smtClean="0"/>
            <a:t>II</a:t>
          </a:r>
          <a:endParaRPr lang="ru-RU" sz="5400" kern="1200" dirty="0"/>
        </a:p>
      </dsp:txBody>
      <dsp:txXfrm>
        <a:off x="0" y="1206138"/>
        <a:ext cx="1289603" cy="1078507"/>
      </dsp:txXfrm>
    </dsp:sp>
    <dsp:sp modelId="{8F38D1C1-59C5-47BF-8FA6-CD39608FFF0E}">
      <dsp:nvSpPr>
        <dsp:cNvPr id="0" name=""/>
        <dsp:cNvSpPr/>
      </dsp:nvSpPr>
      <dsp:spPr>
        <a:xfrm>
          <a:off x="1366024" y="2372717"/>
          <a:ext cx="7098282" cy="1078507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Психолого-педагогическое сопровождение</a:t>
          </a:r>
          <a:endParaRPr lang="ru-RU" sz="1600" kern="1200" dirty="0"/>
        </a:p>
      </dsp:txBody>
      <dsp:txXfrm>
        <a:off x="1366024" y="2372717"/>
        <a:ext cx="7098282" cy="1078507"/>
      </dsp:txXfrm>
    </dsp:sp>
    <dsp:sp modelId="{21E18A9F-4B65-4E50-A35F-5D2DF38673B1}">
      <dsp:nvSpPr>
        <dsp:cNvPr id="0" name=""/>
        <dsp:cNvSpPr/>
      </dsp:nvSpPr>
      <dsp:spPr>
        <a:xfrm>
          <a:off x="0" y="2372717"/>
          <a:ext cx="1295931" cy="107850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102870" rIns="205740" bIns="10287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400" kern="1200" dirty="0" smtClean="0"/>
            <a:t>III</a:t>
          </a:r>
          <a:endParaRPr lang="ru-RU" sz="5400" kern="1200" dirty="0"/>
        </a:p>
      </dsp:txBody>
      <dsp:txXfrm>
        <a:off x="0" y="2372717"/>
        <a:ext cx="1295931" cy="10785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3AD5A-7236-41D6-B9FC-465062A449F7}" type="datetimeFigureOut">
              <a:rPr lang="ru-RU" smtClean="0"/>
              <a:pPr/>
              <a:t>18.12.2018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0916-4573-4995-B8B3-216E798728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3AD5A-7236-41D6-B9FC-465062A449F7}" type="datetimeFigureOut">
              <a:rPr lang="ru-RU" smtClean="0"/>
              <a:pPr/>
              <a:t>18.12.2018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0916-4573-4995-B8B3-216E798728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3AD5A-7236-41D6-B9FC-465062A449F7}" type="datetimeFigureOut">
              <a:rPr lang="ru-RU" smtClean="0"/>
              <a:pPr/>
              <a:t>18.12.2018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0916-4573-4995-B8B3-216E798728A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3AD5A-7236-41D6-B9FC-465062A449F7}" type="datetimeFigureOut">
              <a:rPr lang="ru-RU" smtClean="0"/>
              <a:pPr/>
              <a:t>18.12.2018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0916-4573-4995-B8B3-216E798728A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3AD5A-7236-41D6-B9FC-465062A449F7}" type="datetimeFigureOut">
              <a:rPr lang="ru-RU" smtClean="0"/>
              <a:pPr/>
              <a:t>18.12.2018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0916-4573-4995-B8B3-216E798728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3AD5A-7236-41D6-B9FC-465062A449F7}" type="datetimeFigureOut">
              <a:rPr lang="ru-RU" smtClean="0"/>
              <a:pPr/>
              <a:t>18.12.2018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0916-4573-4995-B8B3-216E798728A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3AD5A-7236-41D6-B9FC-465062A449F7}" type="datetimeFigureOut">
              <a:rPr lang="ru-RU" smtClean="0"/>
              <a:pPr/>
              <a:t>18.12.2018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0916-4573-4995-B8B3-216E798728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3AD5A-7236-41D6-B9FC-465062A449F7}" type="datetimeFigureOut">
              <a:rPr lang="ru-RU" smtClean="0"/>
              <a:pPr/>
              <a:t>18.12.2018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0916-4573-4995-B8B3-216E798728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3AD5A-7236-41D6-B9FC-465062A449F7}" type="datetimeFigureOut">
              <a:rPr lang="ru-RU" smtClean="0"/>
              <a:pPr/>
              <a:t>18.12.2018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0916-4573-4995-B8B3-216E798728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3AD5A-7236-41D6-B9FC-465062A449F7}" type="datetimeFigureOut">
              <a:rPr lang="ru-RU" smtClean="0"/>
              <a:pPr/>
              <a:t>18.12.2018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0916-4573-4995-B8B3-216E798728A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3AD5A-7236-41D6-B9FC-465062A449F7}" type="datetimeFigureOut">
              <a:rPr lang="ru-RU" smtClean="0"/>
              <a:pPr/>
              <a:t>18.12.2018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A0916-4573-4995-B8B3-216E798728A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4503AD5A-7236-41D6-B9FC-465062A449F7}" type="datetimeFigureOut">
              <a:rPr lang="ru-RU" smtClean="0"/>
              <a:pPr/>
              <a:t>18.12.2018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CAA0916-4573-4995-B8B3-216E798728A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700-let.ru/archive/video/lectures/?ID=23600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" y="2322985"/>
            <a:ext cx="8784976" cy="1944215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/>
              <a:t>Опыт формирования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b="1" dirty="0" smtClean="0"/>
              <a:t>гражданско-патриотической компетенции школьников средствами физической культуры в системе дополнительного образования</a:t>
            </a: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62400" y="4343400"/>
            <a:ext cx="4650432" cy="1995264"/>
          </a:xfrm>
        </p:spPr>
        <p:txBody>
          <a:bodyPr>
            <a:normAutofit/>
          </a:bodyPr>
          <a:lstStyle/>
          <a:p>
            <a:pPr algn="r"/>
            <a:r>
              <a:rPr lang="ru-RU" i="1" dirty="0" smtClean="0"/>
              <a:t>Курина Татьяна Константиновна, заместитель директора по УМР МОУДО ДЦ «Восхождение» г. Ярославль</a:t>
            </a:r>
            <a:endParaRPr lang="ru-RU" i="1" dirty="0"/>
          </a:p>
        </p:txBody>
      </p:sp>
    </p:spTree>
    <p:extLst>
      <p:ext uri="{BB962C8B-B14F-4D97-AF65-F5344CB8AC3E}">
        <p14:creationId xmlns="" xmlns:p14="http://schemas.microsoft.com/office/powerpoint/2010/main" val="410072993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28600" y="1676400"/>
            <a:ext cx="8762999" cy="5029200"/>
          </a:xfrm>
        </p:spPr>
        <p:txBody>
          <a:bodyPr>
            <a:normAutofit fontScale="55000" lnSpcReduction="20000"/>
          </a:bodyPr>
          <a:lstStyle/>
          <a:p>
            <a:endParaRPr lang="ru-RU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sz="2900" b="1" dirty="0" smtClean="0">
                <a:solidFill>
                  <a:schemeClr val="tx1"/>
                </a:solidFill>
              </a:rPr>
              <a:t>Основные </a:t>
            </a:r>
            <a:r>
              <a:rPr lang="ru-RU" sz="2900" b="1" dirty="0" smtClean="0">
                <a:solidFill>
                  <a:schemeClr val="tx1"/>
                </a:solidFill>
              </a:rPr>
              <a:t>формы организации</a:t>
            </a:r>
          </a:p>
          <a:p>
            <a:pPr>
              <a:buNone/>
            </a:pPr>
            <a:r>
              <a:rPr lang="ru-RU" sz="2900" b="1" dirty="0" smtClean="0">
                <a:solidFill>
                  <a:schemeClr val="tx1"/>
                </a:solidFill>
              </a:rPr>
              <a:t> гражданско-патриотического воспитания:</a:t>
            </a:r>
          </a:p>
          <a:p>
            <a:pPr>
              <a:buNone/>
            </a:pPr>
            <a:endParaRPr lang="ru-RU" sz="2900" b="1" dirty="0" smtClean="0">
              <a:solidFill>
                <a:schemeClr val="tx1"/>
              </a:solidFill>
            </a:endParaRPr>
          </a:p>
          <a:p>
            <a:r>
              <a:rPr lang="ru-RU" sz="2500" dirty="0" smtClean="0">
                <a:solidFill>
                  <a:schemeClr val="tx1"/>
                </a:solidFill>
              </a:rPr>
              <a:t>Посещение </a:t>
            </a:r>
            <a:r>
              <a:rPr lang="ru-RU" sz="2500" dirty="0" smtClean="0">
                <a:solidFill>
                  <a:schemeClr val="tx1"/>
                </a:solidFill>
              </a:rPr>
              <a:t>музеев УМВД России по Ярославской области </a:t>
            </a:r>
          </a:p>
          <a:p>
            <a:endParaRPr lang="ru-RU" sz="2500" dirty="0" smtClean="0">
              <a:solidFill>
                <a:schemeClr val="tx1"/>
              </a:solidFill>
            </a:endParaRPr>
          </a:p>
          <a:p>
            <a:r>
              <a:rPr lang="ru-RU" sz="2500" dirty="0" smtClean="0">
                <a:solidFill>
                  <a:schemeClr val="tx1"/>
                </a:solidFill>
              </a:rPr>
              <a:t>Поездки в ГОУ "Учебный центр УВД по Ярославской области" с. Вятское</a:t>
            </a:r>
          </a:p>
          <a:p>
            <a:endParaRPr lang="ru-RU" sz="2500" dirty="0" smtClean="0">
              <a:solidFill>
                <a:schemeClr val="tx1"/>
              </a:solidFill>
            </a:endParaRPr>
          </a:p>
          <a:p>
            <a:r>
              <a:rPr lang="ru-RU" sz="2500" dirty="0" smtClean="0">
                <a:solidFill>
                  <a:schemeClr val="tx1"/>
                </a:solidFill>
              </a:rPr>
              <a:t>Поездки в ФБУ- Воинскую часть 83497  г.Ярославль</a:t>
            </a:r>
          </a:p>
          <a:p>
            <a:endParaRPr lang="ru-RU" sz="2500" dirty="0" smtClean="0">
              <a:solidFill>
                <a:schemeClr val="tx1"/>
              </a:solidFill>
            </a:endParaRPr>
          </a:p>
          <a:p>
            <a:pPr lvl="0"/>
            <a:r>
              <a:rPr lang="ru-RU" sz="2500" dirty="0" smtClean="0">
                <a:solidFill>
                  <a:schemeClr val="tx1"/>
                </a:solidFill>
              </a:rPr>
              <a:t>Поездки в пожарную службу №1  г.Ярославль</a:t>
            </a:r>
          </a:p>
          <a:p>
            <a:endParaRPr lang="ru-RU" sz="2500" dirty="0" smtClean="0">
              <a:solidFill>
                <a:schemeClr val="tx1"/>
              </a:solidFill>
            </a:endParaRPr>
          </a:p>
          <a:p>
            <a:r>
              <a:rPr lang="ru-RU" sz="2500" dirty="0" smtClean="0">
                <a:solidFill>
                  <a:schemeClr val="tx1"/>
                </a:solidFill>
              </a:rPr>
              <a:t>Поездки в Духовно-просветительский Центр Свято-Троицкой Сергиевой Лавры</a:t>
            </a:r>
          </a:p>
          <a:p>
            <a:endParaRPr lang="ru-RU" sz="2500" dirty="0" smtClean="0">
              <a:solidFill>
                <a:schemeClr val="tx1"/>
              </a:solidFill>
            </a:endParaRPr>
          </a:p>
          <a:p>
            <a:r>
              <a:rPr lang="ru-RU" sz="2500" dirty="0" smtClean="0">
                <a:solidFill>
                  <a:schemeClr val="tx1"/>
                </a:solidFill>
              </a:rPr>
              <a:t>Участие в показательных выступлениях на городских мероприятиях (день города, мероприятия, посвященные памятным датам)</a:t>
            </a:r>
          </a:p>
          <a:p>
            <a:endParaRPr lang="ru-RU" sz="2500" dirty="0" smtClean="0">
              <a:solidFill>
                <a:schemeClr val="tx1"/>
              </a:solidFill>
            </a:endParaRPr>
          </a:p>
          <a:p>
            <a:pPr lvl="0"/>
            <a:r>
              <a:rPr lang="ru-RU" sz="2500" dirty="0" smtClean="0">
                <a:solidFill>
                  <a:schemeClr val="tx1"/>
                </a:solidFill>
              </a:rPr>
              <a:t>Участие в региональном фестивале боевых искусств</a:t>
            </a:r>
          </a:p>
          <a:p>
            <a:pPr lvl="0"/>
            <a:endParaRPr lang="ru-RU" sz="2500" dirty="0" smtClean="0">
              <a:solidFill>
                <a:schemeClr val="tx1"/>
              </a:solidFill>
            </a:endParaRPr>
          </a:p>
          <a:p>
            <a:pPr lvl="0"/>
            <a:r>
              <a:rPr lang="ru-RU" sz="2500" dirty="0" smtClean="0">
                <a:solidFill>
                  <a:schemeClr val="tx1"/>
                </a:solidFill>
              </a:rPr>
              <a:t>Участие в международных семинарах </a:t>
            </a:r>
            <a:r>
              <a:rPr lang="ru-RU" sz="2500" dirty="0" smtClean="0">
                <a:solidFill>
                  <a:schemeClr val="tx1"/>
                </a:solidFill>
              </a:rPr>
              <a:t>по </a:t>
            </a:r>
            <a:r>
              <a:rPr lang="ru-RU" sz="2500" dirty="0" err="1" smtClean="0">
                <a:solidFill>
                  <a:schemeClr val="tx1"/>
                </a:solidFill>
              </a:rPr>
              <a:t>Нят-Нам</a:t>
            </a:r>
            <a:r>
              <a:rPr lang="ru-RU" sz="2500" dirty="0" err="1" smtClean="0">
                <a:solidFill>
                  <a:schemeClr val="tx1"/>
                </a:solidFill>
              </a:rPr>
              <a:t>у</a:t>
            </a:r>
            <a:endParaRPr lang="ru-RU" sz="2500" dirty="0" smtClean="0">
              <a:solidFill>
                <a:schemeClr val="tx1"/>
              </a:solidFill>
            </a:endParaRPr>
          </a:p>
          <a:p>
            <a:pPr lvl="0"/>
            <a:endParaRPr lang="ru-RU" sz="2500" dirty="0" smtClean="0">
              <a:solidFill>
                <a:schemeClr val="tx1"/>
              </a:solidFill>
            </a:endParaRPr>
          </a:p>
          <a:p>
            <a:pPr lvl="0"/>
            <a:r>
              <a:rPr lang="ru-RU" sz="2500" dirty="0" smtClean="0">
                <a:solidFill>
                  <a:schemeClr val="tx1"/>
                </a:solidFill>
              </a:rPr>
              <a:t>Проведение Уроков </a:t>
            </a:r>
            <a:r>
              <a:rPr lang="ru-RU" sz="2500" dirty="0" smtClean="0">
                <a:solidFill>
                  <a:schemeClr val="tx1"/>
                </a:solidFill>
              </a:rPr>
              <a:t>Мужества</a:t>
            </a:r>
          </a:p>
          <a:p>
            <a:pPr lvl="0"/>
            <a:endParaRPr lang="ru-RU" sz="2500" dirty="0" smtClean="0">
              <a:solidFill>
                <a:schemeClr val="tx1"/>
              </a:solidFill>
            </a:endParaRPr>
          </a:p>
          <a:p>
            <a:pPr lvl="0"/>
            <a:endParaRPr lang="ru-RU" dirty="0" smtClean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81456"/>
          </a:xfrm>
        </p:spPr>
        <p:txBody>
          <a:bodyPr>
            <a:noAutofit/>
          </a:bodyPr>
          <a:lstStyle/>
          <a:p>
            <a:pPr algn="l"/>
            <a:r>
              <a:rPr lang="ru-RU" sz="3600" b="1" dirty="0" smtClean="0"/>
              <a:t>Культурно-массовая работа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28600" y="2514599"/>
          <a:ext cx="8686800" cy="42331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43600"/>
                <a:gridCol w="2743200"/>
              </a:tblGrid>
              <a:tr h="3859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575"/>
                        </a:spcBef>
                        <a:spcAft>
                          <a:spcPts val="575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Лектор</a:t>
                      </a:r>
                      <a:endParaRPr lang="ru-RU" sz="14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575"/>
                        </a:spcBef>
                        <a:spcAft>
                          <a:spcPts val="575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Тема лекций</a:t>
                      </a:r>
                      <a:endParaRPr lang="ru-RU" sz="14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4377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75"/>
                        </a:spcBef>
                        <a:spcAft>
                          <a:spcPts val="575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Психолог, педагог-публицист</a:t>
                      </a:r>
                      <a:b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</a:b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Воскресенская Влада Владимировна</a:t>
                      </a:r>
                      <a:endParaRPr lang="ru-RU" sz="14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Духовный мир семьи</a:t>
                      </a:r>
                      <a:endParaRPr lang="ru-RU" sz="1400" b="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8754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75"/>
                        </a:spcBef>
                        <a:spcAft>
                          <a:spcPts val="575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Настоятель храмов Покрова Божией Матери и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Новомученников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исповедников Российских 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села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Акулова </a:t>
                      </a:r>
                      <a:b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</a:b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протоиерей Валериан Кречетов</a:t>
                      </a:r>
                      <a:endParaRPr lang="ru-RU" sz="14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Творческие таланты и духовная жизнь</a:t>
                      </a:r>
                      <a:endParaRPr lang="ru-RU" sz="1400" b="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6565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75"/>
                        </a:spcBef>
                        <a:spcAft>
                          <a:spcPts val="575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Православный психолог Кризисного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центра при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Патриаршем Подворье</a:t>
                      </a:r>
                      <a:b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</a:br>
                      <a:r>
                        <a:rPr lang="ru-RU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Хасьминский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Михаил Кириллович</a:t>
                      </a:r>
                      <a:endParaRPr lang="ru-RU" sz="14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Вопросы к православному психологу</a:t>
                      </a:r>
                      <a:endParaRPr lang="ru-RU" sz="1400" b="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6565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75"/>
                        </a:spcBef>
                        <a:spcAft>
                          <a:spcPts val="575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Настоятель храма Архангела Михаила в г. Талдом, кандидат богословских наук</a:t>
                      </a:r>
                      <a:b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</a:b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протоиерей Илья (Шугаев)</a:t>
                      </a:r>
                      <a:endParaRPr lang="ru-RU" sz="14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75"/>
                        </a:spcBef>
                        <a:spcAft>
                          <a:spcPts val="575"/>
                        </a:spcAft>
                      </a:pPr>
                      <a:r>
                        <a:rPr lang="ru-RU" sz="14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Особенности подросткового возраста</a:t>
                      </a:r>
                      <a:endParaRPr lang="ru-RU" sz="1400" b="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6565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Публицист, члена Союза писателей России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, ветеран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афганской войны </a:t>
                      </a:r>
                      <a:endParaRPr lang="ru-RU" sz="1400" dirty="0">
                        <a:latin typeface="Times New Roman"/>
                        <a:ea typeface="Calibri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Виктор Николаев</a:t>
                      </a:r>
                      <a:endParaRPr lang="ru-RU" sz="14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75"/>
                        </a:spcBef>
                        <a:spcAft>
                          <a:spcPts val="575"/>
                        </a:spcAft>
                      </a:pPr>
                      <a:r>
                        <a:rPr lang="ru-RU" sz="14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Уроки жизни</a:t>
                      </a:r>
                      <a:endParaRPr lang="ru-RU" sz="1400" b="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4377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75"/>
                        </a:spcBef>
                        <a:spcAft>
                          <a:spcPts val="575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Настоятель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Михаило-Архангельской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церкви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                                                          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протоиерей 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Вячеслава </a:t>
                      </a:r>
                      <a:r>
                        <a:rPr lang="ru-RU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Тулупова</a:t>
                      </a:r>
                      <a:endParaRPr lang="ru-RU" sz="14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575"/>
                        </a:spcBef>
                        <a:spcAft>
                          <a:spcPts val="575"/>
                        </a:spcAft>
                      </a:pPr>
                      <a:r>
                        <a:rPr lang="ru-RU" sz="14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ru-RU" sz="1400" b="0" kern="12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Лекция </a:t>
                      </a:r>
                      <a:r>
                        <a:rPr lang="ru-RU" sz="1400" b="0" kern="12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+mn-cs"/>
                          <a:hlinkClick r:id="rId2"/>
                        </a:rPr>
                        <a:t>«Значение силы воли в духовной жизни»</a:t>
                      </a:r>
                      <a:endParaRPr lang="ru-RU" sz="1400" b="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99872"/>
            <a:ext cx="8229600" cy="1252728"/>
          </a:xfrm>
        </p:spPr>
        <p:txBody>
          <a:bodyPr>
            <a:noAutofit/>
          </a:bodyPr>
          <a:lstStyle/>
          <a:p>
            <a:pPr algn="l"/>
            <a:r>
              <a:rPr lang="ru-RU" sz="2800" b="1" dirty="0" smtClean="0"/>
              <a:t>Лекторий Духовно-просветительского центра Свято-Троицкой Сергиевой Лавры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3505200"/>
          <a:ext cx="8610600" cy="30499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0200"/>
                <a:gridCol w="2870200"/>
                <a:gridCol w="2870200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Воспитывающие</a:t>
                      </a:r>
                      <a:endParaRPr lang="ru-RU" sz="1600" dirty="0"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Обучающие</a:t>
                      </a:r>
                      <a:endParaRPr lang="ru-RU" sz="1600" dirty="0"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Развивающие</a:t>
                      </a:r>
                      <a:endParaRPr lang="ru-RU" sz="1600"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1.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Воспитание 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гармонично развитой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и социально адаптированной личности</a:t>
                      </a:r>
                      <a:endParaRPr lang="ru-RU" sz="1400" dirty="0">
                        <a:latin typeface="Arial"/>
                        <a:ea typeface="Calibri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2.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Формировать потребность 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заниматься спортом,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сознательно 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применять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физические 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упражнения в целях тренировки,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повышения работоспособности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, укрепления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здоровья</a:t>
                      </a:r>
                      <a:endParaRPr lang="ru-RU" sz="1400" dirty="0">
                        <a:latin typeface="Arial"/>
                        <a:ea typeface="Calibri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4.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Формировать нравственные 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и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волевые качества </a:t>
                      </a:r>
                      <a:endParaRPr lang="ru-RU" sz="1400" dirty="0"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1.Приобретение психологических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знаний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, умений,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навыков</a:t>
                      </a:r>
                      <a:endParaRPr lang="ru-RU" sz="1400" dirty="0">
                        <a:latin typeface="Arial"/>
                        <a:ea typeface="Calibri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2. Обучение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приёмам </a:t>
                      </a:r>
                      <a:r>
                        <a:rPr lang="ru-RU" sz="1400" dirty="0" err="1" smtClean="0">
                          <a:latin typeface="Times New Roman"/>
                          <a:ea typeface="Times New Roman"/>
                        </a:rPr>
                        <a:t>самовоздействия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</a:rPr>
                        <a:t>психорегуляции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 и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релаксации</a:t>
                      </a:r>
                      <a:endParaRPr lang="ru-RU" sz="1400" dirty="0">
                        <a:latin typeface="Arial"/>
                        <a:ea typeface="Calibri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3. Обучение спортивно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важным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качествам</a:t>
                      </a:r>
                      <a:endParaRPr lang="ru-RU" sz="1400" dirty="0"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1.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Личностное развитие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</a:rPr>
                        <a:t> спортсменов</a:t>
                      </a:r>
                      <a:endParaRPr lang="ru-RU" sz="1400" dirty="0">
                        <a:latin typeface="Arial"/>
                        <a:ea typeface="Calibri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2.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 Развитие 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уверенности в себе, лидерских качеств. </a:t>
                      </a:r>
                      <a:endParaRPr lang="ru-RU" sz="1400" dirty="0">
                        <a:latin typeface="Arial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>
            <a:noAutofit/>
          </a:bodyPr>
          <a:lstStyle/>
          <a:p>
            <a:pPr algn="l"/>
            <a:r>
              <a:rPr lang="ru-RU" sz="3200" b="1" dirty="0" smtClean="0"/>
              <a:t>Психолого-педагогическое </a:t>
            </a:r>
            <a:r>
              <a:rPr lang="ru-RU" sz="3200" b="1" dirty="0" smtClean="0"/>
              <a:t>сопровождение образовательного процесса: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990600" y="2362200"/>
            <a:ext cx="7086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b="1" dirty="0" smtClean="0"/>
          </a:p>
          <a:p>
            <a:pPr algn="ctr"/>
            <a:endParaRPr lang="ru-RU" b="1" dirty="0" smtClean="0"/>
          </a:p>
          <a:p>
            <a:pPr algn="ctr"/>
            <a:r>
              <a:rPr lang="ru-RU" b="1" dirty="0" smtClean="0"/>
              <a:t>Задачи </a:t>
            </a:r>
            <a:r>
              <a:rPr lang="ru-RU" b="1" dirty="0" smtClean="0"/>
              <a:t>психологического сопровождения </a:t>
            </a:r>
            <a:r>
              <a:rPr lang="ru-RU" b="1" dirty="0" smtClean="0"/>
              <a:t>спортсменов: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799" y="2674938"/>
          <a:ext cx="8610600" cy="3388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3905"/>
                <a:gridCol w="2053905"/>
                <a:gridCol w="450279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Формы работы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Формы занятий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Направления сопровождения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dirty="0" smtClean="0"/>
                        <a:t> Групповые</a:t>
                      </a:r>
                      <a:endParaRPr lang="ru-RU" sz="160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dirty="0" smtClean="0"/>
                        <a:t> Индивидуальные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Теоретические</a:t>
                      </a:r>
                      <a:endParaRPr lang="ru-RU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Практические</a:t>
                      </a:r>
                      <a:endParaRPr lang="ru-RU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Обучающие</a:t>
                      </a:r>
                      <a:endParaRPr lang="ru-RU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Развивающие</a:t>
                      </a:r>
                      <a:endParaRPr lang="ru-RU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Коррекционные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Психологическое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просвещение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Психологическая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диагностика 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Психологическая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профилактика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Психологическая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коррекция 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Психологическое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консультирование 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Проектирование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психологической подготовки спортсменов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Общая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 специальная психологическая подготовка к соревнованиям 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Мониторинг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психологической подготовленности спортсменов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3200" b="1" dirty="0" smtClean="0"/>
              <a:t>Формы психологического сопровождения </a:t>
            </a:r>
            <a:r>
              <a:rPr lang="ru-RU" sz="3200" b="1" dirty="0" smtClean="0"/>
              <a:t>спортсменов: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28600" y="2484437"/>
            <a:ext cx="8686799" cy="37639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2100" dirty="0" smtClean="0">
                <a:solidFill>
                  <a:schemeClr val="dk1"/>
                </a:solidFill>
              </a:rPr>
              <a:t>1. Поступление </a:t>
            </a:r>
            <a:r>
              <a:rPr lang="ru-RU" sz="2100" dirty="0" smtClean="0">
                <a:solidFill>
                  <a:schemeClr val="dk1"/>
                </a:solidFill>
              </a:rPr>
              <a:t>выпускников объединений физкультурно-спортивной направленности в образовательные учреждения, подведомственные МЧС, МВД, ФСБ:</a:t>
            </a:r>
          </a:p>
          <a:p>
            <a:r>
              <a:rPr lang="ru-RU" sz="2100" dirty="0" smtClean="0">
                <a:solidFill>
                  <a:schemeClr val="dk1"/>
                </a:solidFill>
              </a:rPr>
              <a:t> Волгоградская академия МВД России, </a:t>
            </a:r>
          </a:p>
          <a:p>
            <a:r>
              <a:rPr lang="ru-RU" sz="2100" dirty="0" smtClean="0">
                <a:solidFill>
                  <a:schemeClr val="dk1"/>
                </a:solidFill>
              </a:rPr>
              <a:t>Уральский юридический институт МВД России, </a:t>
            </a:r>
          </a:p>
          <a:p>
            <a:r>
              <a:rPr lang="ru-RU" sz="2100" dirty="0" smtClean="0">
                <a:solidFill>
                  <a:schemeClr val="dk1"/>
                </a:solidFill>
              </a:rPr>
              <a:t>Воронежский институт МВД России, </a:t>
            </a:r>
          </a:p>
          <a:p>
            <a:r>
              <a:rPr lang="ru-RU" sz="2100" dirty="0" smtClean="0">
                <a:solidFill>
                  <a:schemeClr val="dk1"/>
                </a:solidFill>
              </a:rPr>
              <a:t>Академия ФСБ России г. Москва, </a:t>
            </a:r>
          </a:p>
          <a:p>
            <a:r>
              <a:rPr lang="ru-RU" sz="2100" dirty="0" smtClean="0">
                <a:solidFill>
                  <a:schemeClr val="dk1"/>
                </a:solidFill>
              </a:rPr>
              <a:t>Московский пограничный институт ФСБ России, </a:t>
            </a:r>
          </a:p>
          <a:p>
            <a:r>
              <a:rPr lang="ru-RU" sz="2100" dirty="0" smtClean="0">
                <a:solidFill>
                  <a:schemeClr val="dk1"/>
                </a:solidFill>
              </a:rPr>
              <a:t>Институт береговой охраны ФСБ России,</a:t>
            </a:r>
          </a:p>
          <a:p>
            <a:r>
              <a:rPr lang="ru-RU" sz="2100" dirty="0" smtClean="0">
                <a:solidFill>
                  <a:schemeClr val="dk1"/>
                </a:solidFill>
              </a:rPr>
              <a:t>ГОУ "Учебный центр УВД по Ярославской области" с. Вятское, </a:t>
            </a:r>
          </a:p>
          <a:p>
            <a:r>
              <a:rPr lang="ru-RU" sz="2100" dirty="0" smtClean="0">
                <a:solidFill>
                  <a:schemeClr val="dk1"/>
                </a:solidFill>
              </a:rPr>
              <a:t>ЯГПУ им. К.Д. Ушинского, факультет физического воспитания.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000" b="1" dirty="0" smtClean="0"/>
              <a:t>Эффективность реализации программы </a:t>
            </a:r>
            <a:r>
              <a:rPr lang="ru-RU" sz="2000" b="1" dirty="0" smtClean="0"/>
              <a:t>спортивно-патриотического воспитания учащихся</a:t>
            </a:r>
            <a:r>
              <a:rPr lang="ru-RU" sz="2000" b="1" dirty="0" smtClean="0"/>
              <a:t>, занимающихся различными видами восточных единоборств Детского Центра «Восхождение» 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04800" y="2675467"/>
            <a:ext cx="8534399" cy="3450696"/>
          </a:xfrm>
        </p:spPr>
        <p:txBody>
          <a:bodyPr/>
          <a:lstStyle/>
          <a:p>
            <a:pPr marL="271463" lvl="8" indent="-271463">
              <a:buNone/>
              <a:tabLst>
                <a:tab pos="542925" algn="l"/>
              </a:tabLst>
            </a:pPr>
            <a:r>
              <a:rPr lang="ru-RU" sz="1900" dirty="0" smtClean="0">
                <a:solidFill>
                  <a:schemeClr val="dk1"/>
                </a:solidFill>
              </a:rPr>
              <a:t>2. Удовлетворенность </a:t>
            </a:r>
            <a:r>
              <a:rPr lang="ru-RU" sz="1900" dirty="0" smtClean="0">
                <a:solidFill>
                  <a:schemeClr val="dk1"/>
                </a:solidFill>
              </a:rPr>
              <a:t>детей и родителей образовательным процессом (86</a:t>
            </a:r>
            <a:r>
              <a:rPr lang="ru-RU" sz="1900" dirty="0" smtClean="0">
                <a:solidFill>
                  <a:schemeClr val="dk1"/>
                </a:solidFill>
              </a:rPr>
              <a:t>%) </a:t>
            </a:r>
          </a:p>
          <a:p>
            <a:pPr marL="271463" lvl="8" indent="-271463">
              <a:tabLst>
                <a:tab pos="542925" algn="l"/>
              </a:tabLst>
            </a:pPr>
            <a:endParaRPr lang="ru-RU" sz="1900" dirty="0" smtClean="0">
              <a:solidFill>
                <a:schemeClr val="dk1"/>
              </a:solidFill>
            </a:endParaRPr>
          </a:p>
          <a:p>
            <a:pPr marL="271463" lvl="8" indent="-271463">
              <a:buNone/>
              <a:tabLst>
                <a:tab pos="542925" algn="l"/>
              </a:tabLst>
            </a:pPr>
            <a:r>
              <a:rPr lang="ru-RU" sz="1900" dirty="0" smtClean="0">
                <a:solidFill>
                  <a:schemeClr val="dk1"/>
                </a:solidFill>
              </a:rPr>
              <a:t>3. Увеличение </a:t>
            </a:r>
            <a:r>
              <a:rPr lang="ru-RU" sz="1900" dirty="0" smtClean="0">
                <a:solidFill>
                  <a:schemeClr val="dk1"/>
                </a:solidFill>
              </a:rPr>
              <a:t>количества учащихся (25%), продолживших занятия </a:t>
            </a:r>
            <a:r>
              <a:rPr lang="ru-RU" sz="1900" dirty="0" smtClean="0">
                <a:solidFill>
                  <a:schemeClr val="dk1"/>
                </a:solidFill>
              </a:rPr>
              <a:t>спортом </a:t>
            </a:r>
          </a:p>
          <a:p>
            <a:pPr marL="271463" lvl="8" indent="-271463">
              <a:tabLst>
                <a:tab pos="542925" algn="l"/>
              </a:tabLst>
            </a:pPr>
            <a:endParaRPr lang="ru-RU" sz="1900" dirty="0" smtClean="0">
              <a:solidFill>
                <a:schemeClr val="dk1"/>
              </a:solidFill>
            </a:endParaRPr>
          </a:p>
          <a:p>
            <a:pPr marL="271463" lvl="8" indent="-271463">
              <a:buNone/>
              <a:tabLst>
                <a:tab pos="542925" algn="l"/>
              </a:tabLst>
            </a:pPr>
            <a:r>
              <a:rPr lang="ru-RU" sz="1900" dirty="0" smtClean="0">
                <a:solidFill>
                  <a:schemeClr val="dk1"/>
                </a:solidFill>
              </a:rPr>
              <a:t>4. Увеличение </a:t>
            </a:r>
            <a:r>
              <a:rPr lang="ru-RU" sz="1900" dirty="0" smtClean="0">
                <a:solidFill>
                  <a:schemeClr val="dk1"/>
                </a:solidFill>
              </a:rPr>
              <a:t>количества учащихся </a:t>
            </a:r>
            <a:r>
              <a:rPr lang="ru-RU" sz="1900" dirty="0" smtClean="0">
                <a:solidFill>
                  <a:schemeClr val="dk1"/>
                </a:solidFill>
              </a:rPr>
              <a:t>(10%), выбравших </a:t>
            </a:r>
            <a:r>
              <a:rPr lang="ru-RU" sz="1900" dirty="0" smtClean="0">
                <a:solidFill>
                  <a:schemeClr val="dk1"/>
                </a:solidFill>
              </a:rPr>
              <a:t>профильные учебные </a:t>
            </a:r>
            <a:r>
              <a:rPr lang="ru-RU" sz="1900" dirty="0" smtClean="0">
                <a:solidFill>
                  <a:schemeClr val="dk1"/>
                </a:solidFill>
              </a:rPr>
              <a:t>заведения</a:t>
            </a:r>
          </a:p>
          <a:p>
            <a:pPr marL="271463" lvl="8" indent="-271463">
              <a:tabLst>
                <a:tab pos="542925" algn="l"/>
              </a:tabLst>
            </a:pPr>
            <a:endParaRPr lang="ru-RU" sz="1900" dirty="0" smtClean="0">
              <a:solidFill>
                <a:schemeClr val="dk1"/>
              </a:solidFill>
            </a:endParaRPr>
          </a:p>
          <a:p>
            <a:pPr marL="271463" lvl="8" indent="-271463">
              <a:buNone/>
              <a:tabLst>
                <a:tab pos="542925" algn="l"/>
              </a:tabLst>
            </a:pPr>
            <a:r>
              <a:rPr lang="ru-RU" sz="1900" dirty="0" smtClean="0">
                <a:solidFill>
                  <a:schemeClr val="dk1"/>
                </a:solidFill>
              </a:rPr>
              <a:t>5. Положительная динамика сохранности контингента (95%) и психического развития</a:t>
            </a:r>
            <a:endParaRPr lang="ru-RU" sz="1900" dirty="0" smtClean="0">
              <a:solidFill>
                <a:schemeClr val="dk1"/>
              </a:solidFill>
            </a:endParaRPr>
          </a:p>
          <a:p>
            <a:endParaRPr lang="ru-RU" dirty="0"/>
          </a:p>
        </p:txBody>
      </p:sp>
      <p:sp>
        <p:nvSpPr>
          <p:cNvPr id="4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000" b="1" dirty="0" smtClean="0"/>
              <a:t>Эффективность реализации программы </a:t>
            </a:r>
            <a:r>
              <a:rPr lang="ru-RU" sz="2000" b="1" dirty="0" smtClean="0"/>
              <a:t>спортивно-патриотического воспитания учащихся</a:t>
            </a:r>
            <a:r>
              <a:rPr lang="ru-RU" sz="2000" b="1" dirty="0" smtClean="0"/>
              <a:t>, занимающихся различными видами восточных единоборств Детского Центра «Восхождение» 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81000" y="2675467"/>
            <a:ext cx="8458199" cy="3450696"/>
          </a:xfrm>
        </p:spPr>
        <p:txBody>
          <a:bodyPr/>
          <a:lstStyle/>
          <a:p>
            <a:r>
              <a:rPr lang="ru-RU" sz="1900" dirty="0" err="1" smtClean="0">
                <a:solidFill>
                  <a:schemeClr val="dk1"/>
                </a:solidFill>
              </a:rPr>
              <a:t>портфолио</a:t>
            </a:r>
            <a:r>
              <a:rPr lang="ru-RU" sz="1900" dirty="0" smtClean="0">
                <a:solidFill>
                  <a:schemeClr val="dk1"/>
                </a:solidFill>
              </a:rPr>
              <a:t> и книжки творческих достижений </a:t>
            </a:r>
            <a:r>
              <a:rPr lang="ru-RU" sz="1900" dirty="0" smtClean="0">
                <a:solidFill>
                  <a:schemeClr val="dk1"/>
                </a:solidFill>
              </a:rPr>
              <a:t>учащихся</a:t>
            </a:r>
          </a:p>
          <a:p>
            <a:endParaRPr lang="ru-RU" sz="1900" dirty="0" smtClean="0">
              <a:solidFill>
                <a:schemeClr val="dk1"/>
              </a:solidFill>
            </a:endParaRPr>
          </a:p>
          <a:p>
            <a:r>
              <a:rPr lang="ru-RU" sz="1900" dirty="0" smtClean="0">
                <a:solidFill>
                  <a:schemeClr val="dk1"/>
                </a:solidFill>
              </a:rPr>
              <a:t> </a:t>
            </a:r>
            <a:r>
              <a:rPr lang="ru-RU" sz="1900" dirty="0" smtClean="0">
                <a:solidFill>
                  <a:schemeClr val="dk1"/>
                </a:solidFill>
              </a:rPr>
              <a:t>результаты социальных </a:t>
            </a:r>
            <a:r>
              <a:rPr lang="ru-RU" sz="1900" dirty="0" smtClean="0">
                <a:solidFill>
                  <a:schemeClr val="dk1"/>
                </a:solidFill>
              </a:rPr>
              <a:t>проб</a:t>
            </a:r>
          </a:p>
          <a:p>
            <a:endParaRPr lang="ru-RU" sz="1900" dirty="0" smtClean="0">
              <a:solidFill>
                <a:schemeClr val="dk1"/>
              </a:solidFill>
            </a:endParaRPr>
          </a:p>
          <a:p>
            <a:r>
              <a:rPr lang="ru-RU" sz="1900" dirty="0" smtClean="0">
                <a:solidFill>
                  <a:schemeClr val="dk1"/>
                </a:solidFill>
              </a:rPr>
              <a:t>рефлексивные </a:t>
            </a:r>
            <a:r>
              <a:rPr lang="ru-RU" sz="1900" dirty="0" smtClean="0">
                <a:solidFill>
                  <a:schemeClr val="dk1"/>
                </a:solidFill>
              </a:rPr>
              <a:t>техники (оценочные листы, сочинения, рисунки, отзывы педагога, сверстников и </a:t>
            </a:r>
            <a:r>
              <a:rPr lang="ru-RU" sz="1900" dirty="0" smtClean="0">
                <a:solidFill>
                  <a:schemeClr val="dk1"/>
                </a:solidFill>
              </a:rPr>
              <a:t>родителей)</a:t>
            </a:r>
          </a:p>
          <a:p>
            <a:endParaRPr lang="ru-RU" sz="1900" dirty="0" smtClean="0">
              <a:solidFill>
                <a:schemeClr val="dk1"/>
              </a:solidFill>
            </a:endParaRPr>
          </a:p>
          <a:p>
            <a:r>
              <a:rPr lang="ru-RU" sz="1900" dirty="0" smtClean="0">
                <a:solidFill>
                  <a:schemeClr val="dk1"/>
                </a:solidFill>
              </a:rPr>
              <a:t>мониторинг </a:t>
            </a:r>
            <a:r>
              <a:rPr lang="ru-RU" sz="1900" dirty="0" smtClean="0">
                <a:solidFill>
                  <a:schemeClr val="dk1"/>
                </a:solidFill>
              </a:rPr>
              <a:t>индивидуальных достижений, индивидуальные образовательные </a:t>
            </a:r>
            <a:r>
              <a:rPr lang="ru-RU" sz="1900" dirty="0" smtClean="0">
                <a:solidFill>
                  <a:schemeClr val="dk1"/>
                </a:solidFill>
              </a:rPr>
              <a:t>программы</a:t>
            </a:r>
          </a:p>
          <a:p>
            <a:endParaRPr lang="ru-RU" sz="1900" dirty="0" smtClean="0">
              <a:solidFill>
                <a:schemeClr val="dk1"/>
              </a:solidFill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3200" b="1" dirty="0" smtClean="0"/>
              <a:t>Инструменты </a:t>
            </a:r>
            <a:r>
              <a:rPr lang="ru-RU" sz="3200" b="1" dirty="0" smtClean="0"/>
              <a:t>отслеживания индивидуального </a:t>
            </a:r>
            <a:r>
              <a:rPr lang="ru-RU" sz="3200" b="1" dirty="0" smtClean="0"/>
              <a:t>развития учащихся: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81000" y="2675467"/>
            <a:ext cx="8458199" cy="3450696"/>
          </a:xfrm>
        </p:spPr>
        <p:txBody>
          <a:bodyPr>
            <a:normAutofit/>
          </a:bodyPr>
          <a:lstStyle/>
          <a:p>
            <a:r>
              <a:rPr lang="ru-RU" sz="1900" dirty="0" smtClean="0">
                <a:solidFill>
                  <a:schemeClr val="dk1"/>
                </a:solidFill>
              </a:rPr>
              <a:t>методы анкетирования, обобщения, статистических сравнений по</a:t>
            </a:r>
            <a:r>
              <a:rPr lang="ru-RU" sz="1900" b="1" dirty="0" smtClean="0">
                <a:solidFill>
                  <a:schemeClr val="dk1"/>
                </a:solidFill>
              </a:rPr>
              <a:t> t-критерию Стьюдента </a:t>
            </a:r>
            <a:r>
              <a:rPr lang="ru-RU" sz="1900" dirty="0" smtClean="0">
                <a:solidFill>
                  <a:schemeClr val="dk1"/>
                </a:solidFill>
              </a:rPr>
              <a:t>для независимых выборок</a:t>
            </a:r>
          </a:p>
          <a:p>
            <a:pPr marL="0" indent="0">
              <a:buNone/>
            </a:pPr>
            <a:endParaRPr lang="ru-RU" sz="1400" dirty="0" smtClean="0">
              <a:solidFill>
                <a:schemeClr val="dk1"/>
              </a:solidFill>
            </a:endParaRPr>
          </a:p>
          <a:p>
            <a:pPr marL="0" indent="0">
              <a:buNone/>
            </a:pPr>
            <a:r>
              <a:rPr lang="ru-RU" sz="1400" b="1" dirty="0" smtClean="0">
                <a:solidFill>
                  <a:schemeClr val="dk1"/>
                </a:solidFill>
              </a:rPr>
              <a:t>t-критерий </a:t>
            </a:r>
            <a:r>
              <a:rPr lang="ru-RU" sz="1400" b="1" dirty="0" smtClean="0">
                <a:solidFill>
                  <a:schemeClr val="dk1"/>
                </a:solidFill>
              </a:rPr>
              <a:t>Стьюдента </a:t>
            </a:r>
            <a:r>
              <a:rPr lang="ru-RU" sz="1400" dirty="0" smtClean="0">
                <a:solidFill>
                  <a:schemeClr val="dk1"/>
                </a:solidFill>
              </a:rPr>
              <a:t>— общее название для класса методов статистической проверки гипотез (статистических критериев), основанных на распределении Стьюдента. Наиболее частые случаи применения t-критерия связаны с проверкой равенства средних значений в двух </a:t>
            </a:r>
            <a:r>
              <a:rPr lang="ru-RU" sz="1400" dirty="0" smtClean="0">
                <a:solidFill>
                  <a:schemeClr val="dk1"/>
                </a:solidFill>
              </a:rPr>
              <a:t>выборках</a:t>
            </a:r>
            <a:endParaRPr lang="ru-RU" sz="1400" dirty="0" smtClean="0">
              <a:solidFill>
                <a:schemeClr val="dk1"/>
              </a:solidFill>
            </a:endParaRPr>
          </a:p>
          <a:p>
            <a:pPr marL="0" indent="0">
              <a:buNone/>
            </a:pPr>
            <a:endParaRPr lang="ru-RU" sz="1900" dirty="0" smtClean="0">
              <a:solidFill>
                <a:schemeClr val="dk1"/>
              </a:solidFill>
            </a:endParaRPr>
          </a:p>
          <a:p>
            <a:pPr marL="0" indent="0">
              <a:buNone/>
            </a:pPr>
            <a:r>
              <a:rPr lang="ru-RU" sz="1900" b="1" dirty="0" smtClean="0">
                <a:solidFill>
                  <a:schemeClr val="dk1"/>
                </a:solidFill>
              </a:rPr>
              <a:t>Цель исследования </a:t>
            </a:r>
            <a:r>
              <a:rPr lang="ru-RU" sz="1900" dirty="0" smtClean="0">
                <a:solidFill>
                  <a:schemeClr val="dk1"/>
                </a:solidFill>
              </a:rPr>
              <a:t>- выявить направленность педагогических воздействий на формирование спортивно-патриотической компетенции учащихся, занимающихся различными видами восточных единоборств в условиях спортивно-образовательной среды.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sz="3200" b="1" dirty="0" smtClean="0"/>
              <a:t>Инструменты </a:t>
            </a:r>
            <a:r>
              <a:rPr lang="ru-RU" sz="3200" b="1" dirty="0" smtClean="0"/>
              <a:t>отслеживания педагогических воздействий </a:t>
            </a:r>
            <a:r>
              <a:rPr lang="ru-RU" sz="3200" b="1" dirty="0" smtClean="0"/>
              <a:t>на индивидуальное развитие учащихся: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700867" y="3429000"/>
            <a:ext cx="3623733" cy="67733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tx1"/>
                </a:solidFill>
              </a:rPr>
              <a:t>Спасибо за внимание!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675467"/>
            <a:ext cx="8686799" cy="3450696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000" dirty="0" smtClean="0">
                <a:solidFill>
                  <a:schemeClr val="tx1"/>
                </a:solidFill>
              </a:rPr>
              <a:t>Специфика восточных </a:t>
            </a:r>
            <a:r>
              <a:rPr lang="ru-RU" sz="2000" dirty="0" smtClean="0">
                <a:solidFill>
                  <a:schemeClr val="tx1"/>
                </a:solidFill>
              </a:rPr>
              <a:t>единоборств </a:t>
            </a:r>
          </a:p>
          <a:p>
            <a:pPr marL="457200" indent="-457200">
              <a:buFont typeface="+mj-lt"/>
              <a:buAutoNum type="arabicPeriod"/>
            </a:pPr>
            <a:endParaRPr lang="ru-RU" sz="2000" dirty="0" smtClean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>
                <a:solidFill>
                  <a:schemeClr val="tx1"/>
                </a:solidFill>
              </a:rPr>
              <a:t>Длительный срок реализации дополнительных </a:t>
            </a:r>
            <a:r>
              <a:rPr lang="ru-RU" sz="2000" dirty="0" smtClean="0">
                <a:solidFill>
                  <a:schemeClr val="tx1"/>
                </a:solidFill>
              </a:rPr>
              <a:t>общеобразовательных </a:t>
            </a:r>
            <a:r>
              <a:rPr lang="ru-RU" sz="2000" dirty="0" smtClean="0">
                <a:solidFill>
                  <a:schemeClr val="tx1"/>
                </a:solidFill>
              </a:rPr>
              <a:t>программ (до 5 </a:t>
            </a:r>
            <a:r>
              <a:rPr lang="ru-RU" sz="2000" dirty="0" smtClean="0">
                <a:solidFill>
                  <a:schemeClr val="tx1"/>
                </a:solidFill>
              </a:rPr>
              <a:t>лет) </a:t>
            </a:r>
          </a:p>
          <a:p>
            <a:pPr marL="457200" indent="-457200">
              <a:buFont typeface="+mj-lt"/>
              <a:buAutoNum type="arabicPeriod"/>
            </a:pPr>
            <a:endParaRPr lang="ru-RU" sz="2000" dirty="0" smtClean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>
                <a:solidFill>
                  <a:schemeClr val="tx1"/>
                </a:solidFill>
              </a:rPr>
              <a:t>Интенсивность учебно-тренировочного процесса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2400" b="1" dirty="0" smtClean="0"/>
              <a:t>Особенности воспитательного потенциала объединений </a:t>
            </a:r>
            <a:r>
              <a:rPr lang="ru-RU" sz="2400" b="1" dirty="0" smtClean="0"/>
              <a:t>физкультурно-спортивной направленности, </a:t>
            </a:r>
            <a:r>
              <a:rPr lang="ru-RU" sz="2400" b="1" dirty="0" smtClean="0"/>
              <a:t>реализующих </a:t>
            </a:r>
            <a:r>
              <a:rPr lang="ru-RU" sz="2400" b="1" dirty="0" smtClean="0"/>
              <a:t>дополнительные общеобразовательные программы по восточным </a:t>
            </a:r>
            <a:r>
              <a:rPr lang="ru-RU" sz="2400" b="1" dirty="0" smtClean="0"/>
              <a:t>единоборствам: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04800" y="2675467"/>
            <a:ext cx="8534399" cy="3450696"/>
          </a:xfrm>
        </p:spPr>
        <p:txBody>
          <a:bodyPr>
            <a:norm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ru-RU" sz="1800" dirty="0" smtClean="0">
                <a:solidFill>
                  <a:schemeClr val="tx1"/>
                </a:solidFill>
              </a:rPr>
              <a:t>Недостаточное количество часов, отведенных на реализацию дополнительных общеобразовательных </a:t>
            </a:r>
            <a:r>
              <a:rPr lang="ru-RU" sz="1800" dirty="0" smtClean="0">
                <a:solidFill>
                  <a:schemeClr val="tx1"/>
                </a:solidFill>
              </a:rPr>
              <a:t>общеразвивающих программ</a:t>
            </a:r>
          </a:p>
          <a:p>
            <a:pPr marL="457200" lvl="0" indent="-457200">
              <a:buFont typeface="+mj-lt"/>
              <a:buAutoNum type="arabicPeriod"/>
            </a:pPr>
            <a:endParaRPr lang="ru-RU" sz="1800" dirty="0" smtClean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ru-RU" sz="1800" dirty="0" smtClean="0">
                <a:solidFill>
                  <a:schemeClr val="tx1"/>
                </a:solidFill>
              </a:rPr>
              <a:t>Отсутствие полноценного психологического сопровождения дополнительных общеобразовательных общеразвивающих программ спортивной </a:t>
            </a:r>
            <a:r>
              <a:rPr lang="ru-RU" sz="1800" dirty="0" smtClean="0">
                <a:solidFill>
                  <a:schemeClr val="tx1"/>
                </a:solidFill>
              </a:rPr>
              <a:t>направленности</a:t>
            </a:r>
          </a:p>
          <a:p>
            <a:pPr marL="457200" lvl="0" indent="-457200">
              <a:buFont typeface="+mj-lt"/>
              <a:buAutoNum type="arabicPeriod"/>
            </a:pPr>
            <a:endParaRPr lang="ru-RU" sz="1800" dirty="0" smtClean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ru-RU" sz="1800" dirty="0" smtClean="0">
                <a:solidFill>
                  <a:schemeClr val="tx1"/>
                </a:solidFill>
              </a:rPr>
              <a:t>Недостаточное использование иных форм организации гражданско-патриотического воспитания учащихся за рамками учебного процесса.</a:t>
            </a:r>
          </a:p>
          <a:p>
            <a:endParaRPr lang="ru-RU" sz="1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04800" y="533400"/>
            <a:ext cx="8610600" cy="1252728"/>
          </a:xfrm>
        </p:spPr>
        <p:txBody>
          <a:bodyPr>
            <a:noAutofit/>
          </a:bodyPr>
          <a:lstStyle/>
          <a:p>
            <a:pPr algn="l"/>
            <a:r>
              <a:rPr lang="ru-RU" sz="2000" b="1" dirty="0" smtClean="0"/>
              <a:t>Проблемы </a:t>
            </a:r>
            <a:r>
              <a:rPr lang="ru-RU" sz="2000" b="1" dirty="0" err="1" smtClean="0"/>
              <a:t>гражданско-партиотического</a:t>
            </a:r>
            <a:r>
              <a:rPr lang="ru-RU" sz="2000" b="1" dirty="0" smtClean="0"/>
              <a:t> </a:t>
            </a:r>
            <a:r>
              <a:rPr lang="ru-RU" sz="2000" b="1" dirty="0" smtClean="0"/>
              <a:t>воспитания школьников по средством различных видов восточных единоборств, </a:t>
            </a:r>
            <a:r>
              <a:rPr lang="ru-RU" sz="2000" b="1" dirty="0" smtClean="0"/>
              <a:t>в </a:t>
            </a:r>
            <a:r>
              <a:rPr lang="ru-RU" sz="2000" b="1" dirty="0" smtClean="0"/>
              <a:t>образовательных организациях дополнительного образования, реализующих дополнительные общеобразовательные </a:t>
            </a:r>
            <a:r>
              <a:rPr lang="ru-RU" sz="2000" b="1" dirty="0" err="1" smtClean="0"/>
              <a:t>общеразвивающие</a:t>
            </a:r>
            <a:r>
              <a:rPr lang="ru-RU" sz="2000" b="1" dirty="0" smtClean="0"/>
              <a:t> программы:</a:t>
            </a:r>
            <a:br>
              <a:rPr lang="ru-RU" sz="2000" b="1" dirty="0" smtClean="0"/>
            </a:b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04800" y="2743200"/>
            <a:ext cx="8610599" cy="3733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b="1" dirty="0" smtClean="0">
                <a:solidFill>
                  <a:schemeClr val="tx1"/>
                </a:solidFill>
              </a:rPr>
              <a:t>Цели программы:</a:t>
            </a:r>
          </a:p>
          <a:p>
            <a:pPr marL="0" indent="0">
              <a:buNone/>
            </a:pPr>
            <a:r>
              <a:rPr lang="ru-RU" sz="1800" b="1" dirty="0" smtClean="0">
                <a:solidFill>
                  <a:schemeClr val="tx1"/>
                </a:solidFill>
              </a:rPr>
              <a:t> </a:t>
            </a:r>
            <a:r>
              <a:rPr lang="ru-RU" sz="1800" dirty="0" smtClean="0">
                <a:solidFill>
                  <a:schemeClr val="tx1"/>
                </a:solidFill>
              </a:rPr>
              <a:t>- формирование </a:t>
            </a:r>
            <a:r>
              <a:rPr lang="ru-RU" sz="1800" dirty="0" smtClean="0">
                <a:solidFill>
                  <a:schemeClr val="tx1"/>
                </a:solidFill>
              </a:rPr>
              <a:t>гражданско-патриотической компетенции учащихся, занимающихся различными видами восточных </a:t>
            </a:r>
            <a:r>
              <a:rPr lang="ru-RU" sz="1800" dirty="0" smtClean="0">
                <a:solidFill>
                  <a:schemeClr val="tx1"/>
                </a:solidFill>
              </a:rPr>
              <a:t>единоборств</a:t>
            </a:r>
          </a:p>
          <a:p>
            <a:pPr marL="0" indent="0">
              <a:buNone/>
            </a:pPr>
            <a:endParaRPr lang="ru-RU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1800" dirty="0" smtClean="0">
                <a:solidFill>
                  <a:schemeClr val="tx1"/>
                </a:solidFill>
              </a:rPr>
              <a:t>- отбор </a:t>
            </a:r>
            <a:r>
              <a:rPr lang="ru-RU" sz="1800" dirty="0" smtClean="0">
                <a:solidFill>
                  <a:schemeClr val="tx1"/>
                </a:solidFill>
              </a:rPr>
              <a:t>специальных средств воздействия, способствующих повышению патриотизма спортсменов, занимающихся видами </a:t>
            </a:r>
            <a:r>
              <a:rPr lang="ru-RU" sz="1800" dirty="0" smtClean="0">
                <a:solidFill>
                  <a:schemeClr val="tx1"/>
                </a:solidFill>
              </a:rPr>
              <a:t>единоборств</a:t>
            </a:r>
            <a:endParaRPr lang="ru-RU" sz="1800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ru-RU" sz="1800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ru-RU" sz="1800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2000" b="1" dirty="0" smtClean="0"/>
              <a:t>Программа спортивно-патриотического воспитания учащихся</a:t>
            </a:r>
            <a:r>
              <a:rPr lang="ru-RU" sz="2000" b="1" dirty="0" smtClean="0"/>
              <a:t>, занимающихся различными видами восточных </a:t>
            </a:r>
            <a:r>
              <a:rPr lang="ru-RU" sz="2000" b="1" dirty="0" smtClean="0"/>
              <a:t>единоборств (айкидо</a:t>
            </a:r>
            <a:r>
              <a:rPr lang="ru-RU" sz="2000" b="1" dirty="0" smtClean="0"/>
              <a:t>, дзюдо, каратэ-до, </a:t>
            </a:r>
            <a:r>
              <a:rPr lang="ru-RU" sz="2000" b="1" dirty="0" err="1" smtClean="0"/>
              <a:t>кудо</a:t>
            </a:r>
            <a:r>
              <a:rPr lang="ru-RU" sz="2000" b="1" dirty="0" smtClean="0"/>
              <a:t>, </a:t>
            </a:r>
            <a:r>
              <a:rPr lang="ru-RU" sz="2000" b="1" dirty="0" err="1" smtClean="0"/>
              <a:t>муай-тай</a:t>
            </a:r>
            <a:r>
              <a:rPr lang="ru-RU" sz="2000" b="1" dirty="0" smtClean="0"/>
              <a:t>, </a:t>
            </a:r>
            <a:r>
              <a:rPr lang="ru-RU" sz="2000" b="1" dirty="0" err="1" smtClean="0"/>
              <a:t>нят-нам</a:t>
            </a:r>
            <a:r>
              <a:rPr lang="ru-RU" sz="2000" b="1" dirty="0" smtClean="0"/>
              <a:t>) МОУДО ДЦ «Восхождение»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52728"/>
          </a:xfrm>
        </p:spPr>
        <p:txBody>
          <a:bodyPr>
            <a:noAutofit/>
          </a:bodyPr>
          <a:lstStyle/>
          <a:p>
            <a:pPr algn="l"/>
            <a:r>
              <a:rPr lang="ru-RU" sz="2400" b="1" dirty="0" smtClean="0">
                <a:solidFill>
                  <a:schemeClr val="bg1"/>
                </a:solidFill>
              </a:rPr>
              <a:t>В основе программы лежат идеи </a:t>
            </a:r>
            <a:r>
              <a:rPr lang="ru-RU" sz="2400" b="1" dirty="0" err="1" smtClean="0">
                <a:solidFill>
                  <a:schemeClr val="bg1"/>
                </a:solidFill>
              </a:rPr>
              <a:t>Прилюдько</a:t>
            </a:r>
            <a:r>
              <a:rPr lang="ru-RU" sz="2400" b="1" dirty="0" smtClean="0">
                <a:solidFill>
                  <a:schemeClr val="bg1"/>
                </a:solidFill>
              </a:rPr>
              <a:t> Ирины </a:t>
            </a:r>
            <a:r>
              <a:rPr lang="ru-RU" sz="2400" b="1" dirty="0" smtClean="0">
                <a:solidFill>
                  <a:schemeClr val="bg1"/>
                </a:solidFill>
              </a:rPr>
              <a:t>Александровны</a:t>
            </a:r>
            <a:r>
              <a:rPr lang="ru-RU" sz="2400" b="1" dirty="0" smtClean="0">
                <a:solidFill>
                  <a:schemeClr val="bg1"/>
                </a:solidFill>
              </a:rPr>
              <a:t/>
            </a:r>
            <a:br>
              <a:rPr lang="ru-RU" sz="2400" b="1" dirty="0" smtClean="0">
                <a:solidFill>
                  <a:schemeClr val="bg1"/>
                </a:solidFill>
              </a:rPr>
            </a:br>
            <a:r>
              <a:rPr lang="ru-RU" sz="2000" dirty="0" smtClean="0">
                <a:solidFill>
                  <a:schemeClr val="bg1"/>
                </a:solidFill>
              </a:rPr>
              <a:t/>
            </a:r>
            <a:br>
              <a:rPr lang="ru-RU" sz="2000" dirty="0" smtClean="0">
                <a:solidFill>
                  <a:schemeClr val="bg1"/>
                </a:solidFill>
              </a:rPr>
            </a:br>
            <a:endParaRPr lang="ru-RU" sz="2000" dirty="0">
              <a:solidFill>
                <a:schemeClr val="bg1"/>
              </a:solidFill>
            </a:endParaRPr>
          </a:p>
        </p:txBody>
      </p:sp>
      <p:graphicFrame>
        <p:nvGraphicFramePr>
          <p:cNvPr id="28" name="Таблица 27"/>
          <p:cNvGraphicFramePr>
            <a:graphicFrameLocks noGrp="1"/>
          </p:cNvGraphicFramePr>
          <p:nvPr/>
        </p:nvGraphicFramePr>
        <p:xfrm>
          <a:off x="228600" y="2667001"/>
          <a:ext cx="8458199" cy="353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/>
                <a:gridCol w="6095999"/>
              </a:tblGrid>
              <a:tr h="42393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Этапы</a:t>
                      </a:r>
                      <a:r>
                        <a:rPr lang="ru-RU" sz="1600" baseline="0" dirty="0" smtClean="0"/>
                        <a:t> </a:t>
                      </a:r>
                      <a:r>
                        <a:rPr lang="ru-RU" sz="1600" baseline="0" dirty="0" err="1" smtClean="0"/>
                        <a:t>спотивно-патриотического</a:t>
                      </a:r>
                      <a:r>
                        <a:rPr lang="ru-RU" sz="1600" baseline="0" dirty="0" smtClean="0"/>
                        <a:t> </a:t>
                      </a:r>
                      <a:r>
                        <a:rPr lang="ru-RU" sz="1600" baseline="0" dirty="0" smtClean="0"/>
                        <a:t>воспитания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Задачи, решаемые на каждом этапе</a:t>
                      </a:r>
                      <a:endParaRPr lang="ru-RU" sz="1600" dirty="0"/>
                    </a:p>
                  </a:txBody>
                  <a:tcPr/>
                </a:tc>
              </a:tr>
              <a:tr h="564146">
                <a:tc>
                  <a:txBody>
                    <a:bodyPr/>
                    <a:lstStyle/>
                    <a:p>
                      <a:r>
                        <a:rPr lang="ru-RU" sz="16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Первый этап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разрушение негативных стереотипов представлений и поведения детей в сфере физической и патриотической деятельности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</a:tr>
              <a:tr h="402961">
                <a:tc>
                  <a:txBody>
                    <a:bodyPr/>
                    <a:lstStyle/>
                    <a:p>
                      <a:r>
                        <a:rPr lang="ru-RU" sz="1600" i="1" dirty="0" smtClean="0"/>
                        <a:t>Второй</a:t>
                      </a:r>
                      <a:r>
                        <a:rPr lang="ru-RU" sz="1600" i="1" baseline="0" dirty="0" smtClean="0"/>
                        <a:t> этап</a:t>
                      </a:r>
                      <a:endParaRPr lang="ru-RU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формирование положительного отношения к физической и патриотической деятельности на основе занятий любимым видом единоборств</a:t>
                      </a:r>
                      <a:endParaRPr lang="ru-RU" sz="1600" dirty="0"/>
                    </a:p>
                  </a:txBody>
                  <a:tcPr/>
                </a:tc>
              </a:tr>
              <a:tr h="894963">
                <a:tc>
                  <a:txBody>
                    <a:bodyPr/>
                    <a:lstStyle/>
                    <a:p>
                      <a:r>
                        <a:rPr lang="ru-RU" sz="1600" i="1" dirty="0" smtClean="0"/>
                        <a:t>Третий этап</a:t>
                      </a:r>
                      <a:endParaRPr lang="ru-RU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формирование желания и стремления у учащихся к участию в общественно-массовых мероприятиях, в результате чего дети включаются в посильную физическую и патриотическую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деятельность</a:t>
                      </a: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через тренировочный и соревновательный процесс 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819400" y="762000"/>
            <a:ext cx="6096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err="1" smtClean="0"/>
              <a:t>Прилюдько</a:t>
            </a:r>
            <a:r>
              <a:rPr lang="ru-RU" sz="1200" dirty="0" smtClean="0"/>
              <a:t>, Ирина Александровна. Военно-патриотическое воспитание студенческой молодёжи с использованием средств физической культуры, спорта и туризма при подготовке к воинской службе : автореферат </a:t>
            </a:r>
            <a:r>
              <a:rPr lang="ru-RU" sz="1200" dirty="0" err="1" smtClean="0"/>
              <a:t>дис</a:t>
            </a:r>
            <a:r>
              <a:rPr lang="ru-RU" sz="1200" dirty="0" smtClean="0"/>
              <a:t>. ... кандидата педагогических наук : 13.00.04 / </a:t>
            </a:r>
            <a:r>
              <a:rPr lang="ru-RU" sz="1200" dirty="0" err="1" smtClean="0"/>
              <a:t>Прилюдько</a:t>
            </a:r>
            <a:r>
              <a:rPr lang="ru-RU" sz="1200" dirty="0" smtClean="0"/>
              <a:t> Ирина Александровна; [Место защиты: Воен. </a:t>
            </a:r>
            <a:r>
              <a:rPr lang="ru-RU" sz="1200" dirty="0" err="1" smtClean="0"/>
              <a:t>ин-т</a:t>
            </a:r>
            <a:r>
              <a:rPr lang="ru-RU" sz="1200" dirty="0" smtClean="0"/>
              <a:t> физ. культуры]. - Санкт-Петербург, 2007. - 21 с.</a:t>
            </a:r>
            <a:endParaRPr lang="ru-RU" sz="1200" dirty="0"/>
          </a:p>
        </p:txBody>
      </p:sp>
    </p:spTree>
    <p:extLst>
      <p:ext uri="{BB962C8B-B14F-4D97-AF65-F5344CB8AC3E}">
        <p14:creationId xmlns="" xmlns:p14="http://schemas.microsoft.com/office/powerpoint/2010/main" val="2534389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04800" y="2590800"/>
          <a:ext cx="8610599" cy="4113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1173"/>
                <a:gridCol w="2745355"/>
                <a:gridCol w="5284071"/>
              </a:tblGrid>
              <a:tr h="5610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65"/>
                        </a:spcBef>
                        <a:spcAft>
                          <a:spcPts val="165"/>
                        </a:spcAft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№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165"/>
                        </a:spcBef>
                        <a:spcAft>
                          <a:spcPts val="165"/>
                        </a:spcAft>
                      </a:pP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</a:t>
                      </a:r>
                      <a:endParaRPr lang="ru-RU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65"/>
                        </a:spcBef>
                        <a:spcAft>
                          <a:spcPts val="165"/>
                        </a:spcAft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Группа методов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65"/>
                        </a:spcBef>
                        <a:spcAft>
                          <a:spcPts val="165"/>
                        </a:spcAft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Методы</a:t>
                      </a:r>
                    </a:p>
                  </a:txBody>
                  <a:tcPr marL="68580" marR="68580" marT="0" marB="0"/>
                </a:tc>
              </a:tr>
              <a:tr h="11376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65"/>
                        </a:spcBef>
                        <a:spcAft>
                          <a:spcPts val="165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65"/>
                        </a:spcBef>
                        <a:spcAft>
                          <a:spcPts val="165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Методы формирования сознания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165"/>
                        </a:spcBef>
                        <a:spcAft>
                          <a:spcPts val="165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Личности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165"/>
                        </a:spcBef>
                        <a:spcAft>
                          <a:spcPts val="165"/>
                        </a:spcAft>
                      </a:pPr>
                      <a:endParaRPr lang="ru-RU" sz="16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65"/>
                        </a:spcBef>
                        <a:spcAft>
                          <a:spcPts val="165"/>
                        </a:spcAft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Убеждение, внушение, беседы, лекции, дискуссии, метод примера     </a:t>
                      </a:r>
                    </a:p>
                  </a:txBody>
                  <a:tcPr marL="68580" marR="68580" marT="0" marB="0"/>
                </a:tc>
              </a:tr>
              <a:tr h="13541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65"/>
                        </a:spcBef>
                        <a:spcAft>
                          <a:spcPts val="165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II.</a:t>
                      </a:r>
                      <a:endParaRPr lang="ru-RU" sz="16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65"/>
                        </a:spcBef>
                        <a:spcAft>
                          <a:spcPts val="165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Методы организации деятельности и формирования опыта гражданского </a:t>
                      </a: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поведения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165"/>
                        </a:spcBef>
                        <a:spcAft>
                          <a:spcPts val="165"/>
                        </a:spcAft>
                      </a:pPr>
                      <a:endParaRPr lang="ru-RU" sz="16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65"/>
                        </a:spcBef>
                        <a:spcAft>
                          <a:spcPts val="165"/>
                        </a:spcAft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Педагогическое требование, требование коллектива, общественное мнение, поручение, метод-требование, создание воспитывающих ситуаций, коллективное творческое дело,  метод проектов</a:t>
                      </a:r>
                    </a:p>
                  </a:txBody>
                  <a:tcPr marL="68580" marR="68580" marT="0" marB="0"/>
                </a:tc>
              </a:tr>
              <a:tr h="8254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65"/>
                        </a:spcBef>
                        <a:spcAft>
                          <a:spcPts val="165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III</a:t>
                      </a: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65"/>
                        </a:spcBef>
                        <a:spcAft>
                          <a:spcPts val="165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Методы стимулирования деятельности и </a:t>
                      </a:r>
                      <a:r>
                        <a:rPr lang="ru-RU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поведения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165"/>
                        </a:spcBef>
                        <a:spcAft>
                          <a:spcPts val="165"/>
                        </a:spcAft>
                      </a:pPr>
                      <a:endParaRPr lang="ru-RU" sz="16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65"/>
                        </a:spcBef>
                        <a:spcAft>
                          <a:spcPts val="165"/>
                        </a:spcAft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Соревнование, поощрение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взаимовыручка,  создание ситуации успеха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2800" b="1" dirty="0" smtClean="0"/>
              <a:t>Методы формирования гражданско-патриотической компетенции </a:t>
            </a:r>
            <a:r>
              <a:rPr lang="ru-RU" sz="2800" b="1" dirty="0" smtClean="0"/>
              <a:t>личности: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292654155"/>
              </p:ext>
            </p:extLst>
          </p:nvPr>
        </p:nvGraphicFramePr>
        <p:xfrm>
          <a:off x="304800" y="2674938"/>
          <a:ext cx="8534400" cy="3451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04800" y="338328"/>
            <a:ext cx="8458200" cy="1252728"/>
          </a:xfrm>
        </p:spPr>
        <p:txBody>
          <a:bodyPr>
            <a:normAutofit/>
          </a:bodyPr>
          <a:lstStyle/>
          <a:p>
            <a:pPr algn="l"/>
            <a:r>
              <a:rPr lang="ru-RU" sz="2800" b="1" dirty="0" smtClean="0"/>
              <a:t>Основные направления </a:t>
            </a:r>
            <a:br>
              <a:rPr lang="ru-RU" sz="2800" b="1" dirty="0" smtClean="0"/>
            </a:br>
            <a:r>
              <a:rPr lang="ru-RU" sz="2800" b="1" dirty="0" smtClean="0"/>
              <a:t>гражданско-патриотического </a:t>
            </a:r>
            <a:r>
              <a:rPr lang="ru-RU" sz="2800" b="1" dirty="0" smtClean="0"/>
              <a:t>воспитания:</a:t>
            </a:r>
            <a:endParaRPr lang="ru-RU" sz="2800" b="1" dirty="0"/>
          </a:p>
        </p:txBody>
      </p:sp>
    </p:spTree>
    <p:extLst>
      <p:ext uri="{BB962C8B-B14F-4D97-AF65-F5344CB8AC3E}">
        <p14:creationId xmlns="" xmlns:p14="http://schemas.microsoft.com/office/powerpoint/2010/main" val="2579660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04800" y="338328"/>
            <a:ext cx="8534400" cy="1252728"/>
          </a:xfrm>
        </p:spPr>
        <p:txBody>
          <a:bodyPr>
            <a:noAutofit/>
          </a:bodyPr>
          <a:lstStyle/>
          <a:p>
            <a:pPr algn="l"/>
            <a:r>
              <a:rPr lang="ru-RU" sz="2400" b="1" dirty="0" smtClean="0"/>
              <a:t>Учебно-воспитательная работа - </a:t>
            </a:r>
            <a:r>
              <a:rPr lang="ru-RU" sz="2400" dirty="0" smtClean="0"/>
              <a:t>реализация </a:t>
            </a:r>
            <a:r>
              <a:rPr lang="ru-RU" sz="2400" dirty="0" smtClean="0"/>
              <a:t>дополнительных общеобразовательных </a:t>
            </a:r>
            <a:r>
              <a:rPr lang="ru-RU" sz="2400" dirty="0" smtClean="0"/>
              <a:t>общеразвивающих программ </a:t>
            </a:r>
            <a:r>
              <a:rPr lang="ru-RU" sz="2400" dirty="0" smtClean="0"/>
              <a:t>по восточным единоборствам</a:t>
            </a:r>
            <a:r>
              <a:rPr lang="ru-RU" sz="2400" b="1" dirty="0" smtClean="0"/>
              <a:t> </a:t>
            </a:r>
            <a:endParaRPr lang="ru-RU" sz="24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228600" y="2514600"/>
          <a:ext cx="8763000" cy="4191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7239000"/>
              </a:tblGrid>
              <a:tr h="39774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Группы 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Психологические качества спортсмена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/>
                </a:tc>
              </a:tr>
              <a:tr h="39774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 Поведенческие: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Тип нервной деятельности, темперамент и характер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774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Мотивационные: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Интерес к виду деятельности, уровню притязания и ценностных ориентаций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774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Интеллектуальные: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Психомоторика, специализированные восприятия, оперативная память, внимание, мышление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774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Эмоциональные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Эмоциональная устойчивость, психическая саморегуляция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11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Моральные: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252525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Трудолюбие, честность, скромность, чувство собственного достоинства, товарищество, взаимное уважение 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соблюдения дисциплины, спортивной этики и правил спортивных соревнований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511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Волевые: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252525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Целеустремленность, решительность и смелость, настойчивость и упорство, выдержка и самообладание, инициатива и самостоятельность, дисциплинированность.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774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Коммуникативные:  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Отношение к тренеру,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партнерам,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соперникам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02275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i="1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Гражданско-патриотические </a:t>
                      </a:r>
                      <a:endParaRPr lang="ru-RU" sz="12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Готовность трудиться на благо страны, активно и увлеченно соревноваться в условиях спортивного поединка во имя Родины, верность спортивному долгу, дисциплинированность и ответственность за принадлежность к сборной команде учебного заведения, города, региона, Российской Федерации</a:t>
                      </a:r>
                      <a:endParaRPr lang="ru-RU" sz="12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sz="2400" b="1" dirty="0" smtClean="0"/>
              <a:t>Формирование психологических качеств </a:t>
            </a:r>
            <a:r>
              <a:rPr lang="ru-RU" sz="2400" b="1" dirty="0" smtClean="0"/>
              <a:t>спортсменов  в процессе реализации </a:t>
            </a:r>
            <a:r>
              <a:rPr lang="ru-RU" sz="2400" b="1" dirty="0" smtClean="0"/>
              <a:t>дополнительных общеобразовательных общеразвивающих программ </a:t>
            </a:r>
            <a:br>
              <a:rPr lang="ru-RU" sz="2400" b="1" dirty="0" smtClean="0"/>
            </a:br>
            <a:endParaRPr lang="ru-RU" sz="2400" b="1" dirty="0"/>
          </a:p>
        </p:txBody>
      </p:sp>
      <p:graphicFrame>
        <p:nvGraphicFramePr>
          <p:cNvPr id="28" name="Таблица 27"/>
          <p:cNvGraphicFramePr>
            <a:graphicFrameLocks noGrp="1"/>
          </p:cNvGraphicFramePr>
          <p:nvPr/>
        </p:nvGraphicFramePr>
        <p:xfrm>
          <a:off x="2" y="1905000"/>
          <a:ext cx="9143997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5646"/>
                <a:gridCol w="2815352"/>
                <a:gridCol w="2085812"/>
                <a:gridCol w="2867187"/>
              </a:tblGrid>
              <a:tr h="797560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/>
                        <a:t>Этапы</a:t>
                      </a:r>
                      <a:r>
                        <a:rPr lang="ru-RU" sz="1200" b="1" baseline="0" dirty="0" smtClean="0"/>
                        <a:t> </a:t>
                      </a:r>
                      <a:r>
                        <a:rPr lang="ru-RU" sz="1200" b="1" baseline="0" dirty="0" smtClean="0"/>
                        <a:t>гражданско-патриотического </a:t>
                      </a:r>
                      <a:r>
                        <a:rPr lang="ru-RU" sz="1200" b="1" baseline="0" dirty="0" smtClean="0"/>
                        <a:t>воспитания по </a:t>
                      </a:r>
                      <a:r>
                        <a:rPr lang="ru-RU" sz="1200" b="1" baseline="0" dirty="0" err="1" smtClean="0"/>
                        <a:t>И.А.Прилюдько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/>
                    </a:p>
                    <a:p>
                      <a:pPr algn="ctr"/>
                      <a:r>
                        <a:rPr lang="ru-RU" sz="1200" b="1" dirty="0" smtClean="0"/>
                        <a:t>Задачи</a:t>
                      </a:r>
                      <a:r>
                        <a:rPr lang="ru-RU" sz="1200" b="1" dirty="0" smtClean="0"/>
                        <a:t>, решаемые на каждом этапе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/>
                    </a:p>
                    <a:p>
                      <a:pPr algn="ctr"/>
                      <a:r>
                        <a:rPr lang="ru-RU" sz="1200" b="1" dirty="0" smtClean="0"/>
                        <a:t>Образовательные </a:t>
                      </a:r>
                      <a:r>
                        <a:rPr lang="ru-RU" sz="1200" b="1" dirty="0" smtClean="0"/>
                        <a:t>модули ДООП по восточным единоборствам </a:t>
                      </a:r>
                      <a:endParaRPr lang="ru-R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/>
                    </a:p>
                    <a:p>
                      <a:pPr algn="ctr"/>
                      <a:r>
                        <a:rPr lang="ru-RU" sz="1200" b="1" dirty="0" smtClean="0"/>
                        <a:t>Задачи</a:t>
                      </a:r>
                      <a:r>
                        <a:rPr lang="ru-RU" sz="1200" b="1" dirty="0" smtClean="0"/>
                        <a:t>, решаемые  в каждом</a:t>
                      </a:r>
                      <a:r>
                        <a:rPr lang="ru-RU" sz="1200" b="1" baseline="0" dirty="0" smtClean="0"/>
                        <a:t> модуле</a:t>
                      </a:r>
                      <a:endParaRPr lang="ru-RU" sz="1200" b="1" dirty="0"/>
                    </a:p>
                  </a:txBody>
                  <a:tcPr/>
                </a:tc>
              </a:tr>
              <a:tr h="1152031">
                <a:tc>
                  <a:txBody>
                    <a:bodyPr/>
                    <a:lstStyle/>
                    <a:p>
                      <a:r>
                        <a:rPr lang="ru-RU" sz="12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Первый этап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разрушение негативных стереотипов представлений и поведения детей в сфере физической и патриотической деятельности</a:t>
                      </a:r>
                    </a:p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Общая</a:t>
                      </a:r>
                      <a:r>
                        <a:rPr lang="ru-RU" sz="1200" baseline="0" dirty="0" smtClean="0"/>
                        <a:t> физическая подготовка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200" dirty="0" smtClean="0"/>
                        <a:t> формирование </a:t>
                      </a:r>
                      <a:r>
                        <a:rPr lang="ru-RU" sz="1200" dirty="0" smtClean="0"/>
                        <a:t>интереса  детей к физкультурно-спортивной </a:t>
                      </a:r>
                      <a:r>
                        <a:rPr lang="ru-RU" sz="1200" dirty="0" smtClean="0"/>
                        <a:t>деятельности</a:t>
                      </a:r>
                      <a:endParaRPr lang="ru-RU" sz="120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200" dirty="0" smtClean="0"/>
                        <a:t> развития </a:t>
                      </a:r>
                      <a:r>
                        <a:rPr lang="ru-RU" sz="1200" dirty="0" smtClean="0"/>
                        <a:t>физических </a:t>
                      </a:r>
                      <a:r>
                        <a:rPr lang="ru-RU" sz="1200" dirty="0" smtClean="0"/>
                        <a:t>качеств</a:t>
                      </a:r>
                      <a:endParaRPr lang="ru-RU" sz="120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200" dirty="0" smtClean="0"/>
                        <a:t> воспитания </a:t>
                      </a:r>
                      <a:r>
                        <a:rPr lang="ru-RU" sz="1200" dirty="0" smtClean="0"/>
                        <a:t>патриотизма и нравственных качеств </a:t>
                      </a:r>
                      <a:endParaRPr lang="ru-RU" sz="1200" dirty="0"/>
                    </a:p>
                  </a:txBody>
                  <a:tcPr/>
                </a:tc>
              </a:tr>
              <a:tr h="1152031">
                <a:tc>
                  <a:txBody>
                    <a:bodyPr/>
                    <a:lstStyle/>
                    <a:p>
                      <a:r>
                        <a:rPr lang="ru-RU" sz="1200" i="1" dirty="0" smtClean="0"/>
                        <a:t>Второй</a:t>
                      </a:r>
                      <a:r>
                        <a:rPr lang="ru-RU" sz="1200" i="1" baseline="0" dirty="0" smtClean="0"/>
                        <a:t> этап</a:t>
                      </a:r>
                      <a:endParaRPr lang="ru-RU" sz="1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формирование положительного отношения к физической и патриотической деятельности на основе занятий любимым видом единоборств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Спортивно-прикладная подготовка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200" dirty="0" smtClean="0"/>
                        <a:t> формирование </a:t>
                      </a:r>
                      <a:r>
                        <a:rPr lang="ru-RU" sz="1200" dirty="0" smtClean="0"/>
                        <a:t>спортивно-прикладных навыков в конкретном виде </a:t>
                      </a:r>
                      <a:r>
                        <a:rPr lang="ru-RU" sz="1200" dirty="0" smtClean="0"/>
                        <a:t>единоборств</a:t>
                      </a:r>
                      <a:endParaRPr lang="ru-RU" sz="120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200" dirty="0" smtClean="0"/>
                        <a:t> дальнейшее </a:t>
                      </a:r>
                      <a:r>
                        <a:rPr lang="ru-RU" sz="1200" dirty="0" smtClean="0"/>
                        <a:t>развитие физических качеств и воспитания спортивного долга </a:t>
                      </a:r>
                      <a:endParaRPr lang="ru-RU" sz="1200" dirty="0"/>
                    </a:p>
                  </a:txBody>
                  <a:tcPr/>
                </a:tc>
              </a:tr>
              <a:tr h="1683738">
                <a:tc>
                  <a:txBody>
                    <a:bodyPr/>
                    <a:lstStyle/>
                    <a:p>
                      <a:r>
                        <a:rPr lang="ru-RU" sz="1200" i="1" dirty="0" smtClean="0"/>
                        <a:t>Третий этап</a:t>
                      </a:r>
                      <a:endParaRPr lang="ru-RU" sz="1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формирование желания и стремления у учащихся к участию в общественно-массовых мероприятиях, в результате чего дети включаются в посильную физическую и патриотическую деятельность</a:t>
                      </a:r>
                    </a:p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Психологическая подготовка: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200" baseline="0" dirty="0" smtClean="0"/>
                        <a:t> </a:t>
                      </a:r>
                      <a:r>
                        <a:rPr lang="ru-RU" sz="1200" baseline="0" dirty="0" smtClean="0"/>
                        <a:t> к </a:t>
                      </a:r>
                      <a:r>
                        <a:rPr lang="ru-RU" sz="1200" baseline="0" dirty="0" smtClean="0"/>
                        <a:t>тренировочному </a:t>
                      </a:r>
                      <a:r>
                        <a:rPr lang="ru-RU" sz="1200" baseline="0" dirty="0" smtClean="0"/>
                        <a:t>процессу</a:t>
                      </a:r>
                      <a:endParaRPr lang="ru-RU" sz="1200" baseline="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200" baseline="0" dirty="0" smtClean="0"/>
                        <a:t>  </a:t>
                      </a:r>
                      <a:r>
                        <a:rPr lang="ru-RU" sz="1200" baseline="0" dirty="0" smtClean="0"/>
                        <a:t>общая и специальная подготовка к </a:t>
                      </a:r>
                      <a:r>
                        <a:rPr lang="ru-RU" sz="1200" baseline="0" dirty="0" smtClean="0"/>
                        <a:t>соревнованиям</a:t>
                      </a:r>
                      <a:endParaRPr lang="ru-RU" sz="1200" baseline="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200" baseline="0" dirty="0" smtClean="0"/>
                        <a:t> </a:t>
                      </a:r>
                      <a:r>
                        <a:rPr lang="ru-RU" sz="1200" baseline="0" dirty="0" smtClean="0"/>
                        <a:t> коррекция </a:t>
                      </a:r>
                      <a:r>
                        <a:rPr lang="ru-RU" sz="1200" baseline="0" dirty="0" smtClean="0"/>
                        <a:t>психических </a:t>
                      </a:r>
                      <a:r>
                        <a:rPr lang="ru-RU" sz="1200" baseline="0" dirty="0" smtClean="0"/>
                        <a:t>состояний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формирование 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психологической и морально-волевой готовности к тренировочной и соревновательной 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деятельности</a:t>
                      </a:r>
                      <a:endParaRPr lang="ru-RU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поддержание 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 высоком уровне физических качеств, спортивно-прикладных навыков, патриотических чувств к  своему краю и Отечеству</a:t>
                      </a:r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534389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2007</TotalTime>
  <Words>1255</Words>
  <Application>Microsoft Office PowerPoint</Application>
  <PresentationFormat>Экран (4:3)</PresentationFormat>
  <Paragraphs>204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Волна</vt:lpstr>
      <vt:lpstr> Опыт формирования гражданско-патриотической компетенции школьников средствами физической культуры в системе дополнительного образования </vt:lpstr>
      <vt:lpstr>Особенности воспитательного потенциала объединений физкультурно-спортивной направленности, реализующих дополнительные общеобразовательные программы по восточным единоборствам:</vt:lpstr>
      <vt:lpstr>Проблемы гражданско-партиотического воспитания школьников по средством различных видов восточных единоборств, в образовательных организациях дополнительного образования, реализующих дополнительные общеобразовательные общеразвивающие программы: </vt:lpstr>
      <vt:lpstr>Программа спортивно-патриотического воспитания учащихся, занимающихся различными видами восточных единоборств (айкидо, дзюдо, каратэ-до, кудо, муай-тай, нят-нам) МОУДО ДЦ «Восхождение»</vt:lpstr>
      <vt:lpstr>В основе программы лежат идеи Прилюдько Ирины Александровны  </vt:lpstr>
      <vt:lpstr>Методы формирования гражданско-патриотической компетенции личности: </vt:lpstr>
      <vt:lpstr>Основные направления  гражданско-патриотического воспитания:</vt:lpstr>
      <vt:lpstr>Учебно-воспитательная работа - реализация дополнительных общеобразовательных общеразвивающих программ по восточным единоборствам </vt:lpstr>
      <vt:lpstr>Формирование психологических качеств спортсменов  в процессе реализации дополнительных общеобразовательных общеразвивающих программ  </vt:lpstr>
      <vt:lpstr>Культурно-массовая работа </vt:lpstr>
      <vt:lpstr>Лекторий Духовно-просветительского центра Свято-Троицкой Сергиевой Лавры </vt:lpstr>
      <vt:lpstr>Психолого-педагогическое сопровождение образовательного процесса:</vt:lpstr>
      <vt:lpstr>Формы психологического сопровождения спортсменов:</vt:lpstr>
      <vt:lpstr>Эффективность реализации программы спортивно-патриотического воспитания учащихся, занимающихся различными видами восточных единоборств Детского Центра «Восхождение» </vt:lpstr>
      <vt:lpstr>Эффективность реализации программы спортивно-патриотического воспитания учащихся, занимающихся различными видами восточных единоборств Детского Центра «Восхождение» </vt:lpstr>
      <vt:lpstr>Инструменты отслеживания индивидуального развития учащихся:</vt:lpstr>
      <vt:lpstr>Инструменты отслеживания педагогических воздействий на индивидуальное развитие учащихся: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Использование современных технологий  в патриотическом воспитании</dc:title>
  <dc:creator>Учитель</dc:creator>
  <cp:lastModifiedBy>пк</cp:lastModifiedBy>
  <cp:revision>107</cp:revision>
  <dcterms:created xsi:type="dcterms:W3CDTF">2012-02-02T10:20:34Z</dcterms:created>
  <dcterms:modified xsi:type="dcterms:W3CDTF">2018-12-18T07:37:07Z</dcterms:modified>
</cp:coreProperties>
</file>