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8" r:id="rId2"/>
    <p:sldId id="314" r:id="rId3"/>
    <p:sldId id="298" r:id="rId4"/>
    <p:sldId id="315" r:id="rId5"/>
    <p:sldId id="316" r:id="rId6"/>
    <p:sldId id="317" r:id="rId7"/>
    <p:sldId id="318" r:id="rId8"/>
    <p:sldId id="289" r:id="rId9"/>
    <p:sldId id="288" r:id="rId10"/>
    <p:sldId id="291" r:id="rId11"/>
    <p:sldId id="290" r:id="rId12"/>
    <p:sldId id="295" r:id="rId13"/>
    <p:sldId id="319" r:id="rId14"/>
    <p:sldId id="320" r:id="rId15"/>
    <p:sldId id="323" r:id="rId16"/>
    <p:sldId id="328" r:id="rId17"/>
    <p:sldId id="322" r:id="rId18"/>
    <p:sldId id="324" r:id="rId19"/>
    <p:sldId id="326" r:id="rId20"/>
    <p:sldId id="321" r:id="rId21"/>
    <p:sldId id="325" r:id="rId22"/>
    <p:sldId id="327" r:id="rId23"/>
    <p:sldId id="311" r:id="rId24"/>
    <p:sldId id="312" r:id="rId25"/>
    <p:sldId id="329" r:id="rId26"/>
    <p:sldId id="33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FF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2841" autoAdjust="0"/>
    <p:restoredTop sz="94719" autoAdjust="0"/>
  </p:normalViewPr>
  <p:slideViewPr>
    <p:cSldViewPr>
      <p:cViewPr>
        <p:scale>
          <a:sx n="75" d="100"/>
          <a:sy n="75" d="100"/>
        </p:scale>
        <p:origin x="-1522" y="-3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9367088607595E-2"/>
          <c:y val="0.19819819819819823"/>
          <c:w val="0.89113924050632909"/>
          <c:h val="0.5555555555555555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Поставлено за год</c:v>
                </c:pt>
              </c:strCache>
            </c:strRef>
          </c:tx>
          <c:spPr>
            <a:solidFill>
              <a:srgbClr val="FFFFFF"/>
            </a:solidFill>
            <a:ln w="12704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7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</c:v>
                </c:pt>
                <c:pt idx="4">
                  <c:v>2017 г.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51233</c:v>
                </c:pt>
                <c:pt idx="1">
                  <c:v>64589</c:v>
                </c:pt>
                <c:pt idx="2">
                  <c:v>72764</c:v>
                </c:pt>
                <c:pt idx="3">
                  <c:v>72150</c:v>
                </c:pt>
                <c:pt idx="4">
                  <c:v>74148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1347072"/>
        <c:axId val="31349760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Снято за год</c:v>
                </c:pt>
              </c:strCache>
            </c:strRef>
          </c:tx>
          <c:spPr>
            <a:ln w="38111">
              <a:solidFill>
                <a:srgbClr val="00008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0080"/>
              </a:solidFill>
              <a:ln>
                <a:solidFill>
                  <a:schemeClr val="tx1"/>
                </a:solidFill>
                <a:prstDash val="solid"/>
              </a:ln>
            </c:spPr>
          </c:marker>
          <c:dPt>
            <c:idx val="0"/>
            <c:bubble3D val="0"/>
            <c:spPr>
              <a:ln w="38111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ln w="38111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ln w="38111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ln w="38111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ln w="38111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4.5626272025367696E-2"/>
                  <c:y val="-8.32674515405983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1702164779940954E-2"/>
                  <c:y val="-9.58574274790674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651638481898594E-2"/>
                  <c:y val="-8.7451332679407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2335126173180734E-2"/>
                  <c:y val="-7.70588569835108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4613550573323564E-2"/>
                  <c:y val="-8.59987431091150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87848101265822776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7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</c:v>
                </c:pt>
                <c:pt idx="4">
                  <c:v>2017 г.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24523</c:v>
                </c:pt>
                <c:pt idx="1">
                  <c:v>32656</c:v>
                </c:pt>
                <c:pt idx="2">
                  <c:v>46407</c:v>
                </c:pt>
                <c:pt idx="3">
                  <c:v>54390</c:v>
                </c:pt>
                <c:pt idx="4">
                  <c:v>57427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1347072"/>
        <c:axId val="31349760"/>
      </c:lineChart>
      <c:catAx>
        <c:axId val="3134707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/>
            </a:pPr>
            <a:endParaRPr lang="ru-RU"/>
          </a:p>
        </c:txPr>
        <c:crossAx val="313497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1349760"/>
        <c:scaling>
          <c:orientation val="minMax"/>
        </c:scaling>
        <c:delete val="0"/>
        <c:axPos val="l"/>
        <c:majorGridlines>
          <c:spPr>
            <a:ln w="12704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1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31347072"/>
        <c:crosses val="autoZero"/>
        <c:crossBetween val="between"/>
      </c:valAx>
      <c:spPr>
        <a:noFill/>
        <a:ln w="25407">
          <a:noFill/>
        </a:ln>
      </c:spPr>
    </c:plotArea>
    <c:legend>
      <c:legendPos val="b"/>
      <c:layout>
        <c:manualLayout>
          <c:xMode val="edge"/>
          <c:yMode val="edge"/>
          <c:x val="0.32151898734177214"/>
          <c:y val="0.91291291291291288"/>
          <c:w val="0.43544303797468353"/>
          <c:h val="7.8078078078078095E-2"/>
        </c:manualLayout>
      </c:layout>
      <c:overlay val="0"/>
      <c:spPr>
        <a:solidFill>
          <a:srgbClr val="FFFFFF"/>
        </a:solidFill>
        <a:ln w="25407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Times New Roman" panose="02020603050405020304" pitchFamily="18" charset="0"/>
          <a:ea typeface="Arial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49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74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06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28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6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29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42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19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913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860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1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11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518" y="1045185"/>
            <a:ext cx="86409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ГОРЮНОВ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Павлович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7777" y="2471985"/>
            <a:ext cx="863470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 отдела профилактики экстремизма и терроризма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региональной безопасности Ярославской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ГАУ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ДПО Ярославской области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Ярославского филиала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«Московского финансово-юридического университета МФЮА»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 экспертного совета по проведению государственной религиоведческой экспертизы при Управлении Минюста по Ярославской области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6928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мэрия -20.03.2018\Bundesarchiv_Bild_146-1969-054-16,_Reinhard_Heydr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34385"/>
            <a:ext cx="2967360" cy="3974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12160" y="4573577"/>
            <a:ext cx="2978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Рейнхард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Гейдрих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РСХА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1939-1942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32418"/>
            <a:ext cx="57606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Циркуляр Главного управления имперской безопасности (РСХА) от 01.09.1941 г. 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понимании церковных вопросов в занятых областях Советского Союза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419141"/>
            <a:ext cx="56166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Всемерное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развязывание религиозного движения на оккупированных советских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территориях;</a:t>
            </a:r>
          </a:p>
          <a:p>
            <a:pPr marL="457200" indent="-457200" algn="just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Дробление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на отдельные течения во избежание возможной консолидации внутри его русских элементов для борьбы против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немцев;</a:t>
            </a:r>
          </a:p>
          <a:p>
            <a:pPr marL="457200" indent="-457200" algn="just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церковных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для помощи немецкой администрации на оккупированных территориях.</a:t>
            </a:r>
          </a:p>
        </p:txBody>
      </p:sp>
    </p:spTree>
    <p:extLst>
      <p:ext uri="{BB962C8B-B14F-4D97-AF65-F5344CB8AC3E}">
        <p14:creationId xmlns:p14="http://schemas.microsoft.com/office/powerpoint/2010/main" val="1231461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мэрия -20.03.2018\muftii_Rasul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8680"/>
            <a:ext cx="2376264" cy="3028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60648"/>
            <a:ext cx="626469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«Немецко-фашистские захватчики, не объявляя войны, вероломно напали на Советский Союз, освободивший угнетённые нации, давший равноправие всем народам Союза, поднявший высоко науку и культуру страны, всегда проводивший самую миролюбивую политику. Великий Аллах в Коране говорит: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Сражайтесь с теми, которые сражаются с вами, но не будьте зачинщиками, ибо Бог не любит несправедливых» </a:t>
            </a: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сура «аль-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Бакара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аят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186)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Истребляйте их, где ни застигнете; изгоняйте их, откуда они вас изгнали; мятежи </a:t>
            </a:r>
            <a:b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искушение губительнее убийства» </a:t>
            </a:r>
            <a:b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(сура «аль-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Бакара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аят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187)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Пророк Мухаммад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(мир ему и благословение Аллаха)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говорит: </a:t>
            </a:r>
          </a:p>
          <a:p>
            <a:pPr lvl="0"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«Любовь к Родине и защита </a:t>
            </a:r>
          </a:p>
          <a:p>
            <a:pPr lvl="0"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её есть долг религии.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воину, идущему на фронт, вооружением равносильна участию в сражении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Даже мирный труд мужчин и женщин, занявших должность ушедших на фронт воинов, равносильны участию в бою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16216" y="3717032"/>
            <a:ext cx="2627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Габдрахман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-хазрат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Расули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Девятый муфтий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ЦДУМ России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440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:\мэрия -20.03.2018\VAZGEN_I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735" y="2508672"/>
            <a:ext cx="3094665" cy="3368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H:\мэрия -20.03.2018\156208_src-768x6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36664"/>
            <a:ext cx="3224584" cy="3368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5848236"/>
            <a:ext cx="289855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9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Аллахшукюр</a:t>
            </a:r>
            <a:r>
              <a:rPr lang="ru-RU" sz="1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Паша-заде</a:t>
            </a:r>
          </a:p>
          <a:p>
            <a:pPr algn="ctr"/>
            <a:r>
              <a:rPr lang="ru-RU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шейх-</a:t>
            </a:r>
            <a:r>
              <a:rPr lang="ru-RU" sz="19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уль</a:t>
            </a:r>
            <a:r>
              <a:rPr lang="ru-RU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-ислам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75987" y="5877272"/>
            <a:ext cx="243637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9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Вазген</a:t>
            </a:r>
            <a:r>
              <a:rPr lang="ru-RU" sz="1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1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патриарх-католикос</a:t>
            </a:r>
            <a:endParaRPr lang="ru-RU" sz="1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8032" y="116632"/>
            <a:ext cx="86044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«Обсудив проблемы, угрожающие нашим народам и нам, мы сочли необходимым в первую очередь подчеркнуть, что,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некоторые попытки охарактеризовать конфликт, в результате которого льется невинная кровь, как христианско-мусульманское столкновение, этот конфликт не является религиозным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Армянские христиане и азербайджанские мусульмане жили и будут жить в мире, уважении и добрососедских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отношениях.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799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H:\мэрия -20.03.2018\13552224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4073199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H:\мэрия -20.03.2018\c3b0bf9de2d56f419a9ab834957d3ef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7011"/>
            <a:ext cx="4259312" cy="2685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7066" y="3573016"/>
            <a:ext cx="871625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самым решительным образом отвергаем самую мысль </a:t>
            </a:r>
            <a:br>
              <a:rPr 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перерастания конфликта вокруг Чечни в христианско-мусульманское противостояние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Истинные последователи двух религий желают только мира. </a:t>
            </a:r>
            <a:r>
              <a:rPr 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святых для христиан и мусульман символов и понятий в целях разжигания вражды и провоцирования межрелигиозных столкновений </a:t>
            </a:r>
            <a:r>
              <a:rPr lang="ru-RU" sz="2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есть грех и беззаконие перед лицом Всевышнего</a:t>
            </a:r>
            <a:r>
              <a:rPr 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2966" y="2924944"/>
            <a:ext cx="4049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Муфтий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Чечни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Мухаммад-Хуссейн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Алсабеков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5751" y="2924944"/>
            <a:ext cx="3822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Патриарх Московский и всея Руси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Алексий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83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8486" y="116632"/>
            <a:ext cx="8743994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ФЕТВА 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 неотъемлемых признаках отличия истинного Ислама от заблуждений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000" i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(Грозненская фетва, 2016 год)</a:t>
            </a:r>
            <a:endParaRPr lang="ru-RU" sz="2000" i="1" dirty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268760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ваххабиты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последователи Мухаммада бин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Абдуль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Ваххаба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Наджди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…Эта секта имеет много других распространенных названий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ат-таймийя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»..,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салафиты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..,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«аль-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мадхалийя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из-за того, что они следуют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такфирийским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(обвиняющих мусульман в неверии) высказываниям..,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«аль ля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мазхабийя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безмазхабниками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»), потому что они отвергают следование праведным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мазхабам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следуют тому, что диктует им их ограниченный ум и ложное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понимание.</a:t>
            </a:r>
          </a:p>
          <a:p>
            <a:pPr marL="342900" indent="-342900" algn="just">
              <a:buFontTx/>
              <a:buChar char="-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ИГИЛ («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иблисское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государство»):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религиозная секта, обвиняющая всю мусульманскую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неверии, практикующая насилие и убийства самым бесчеловечным образом. Сторонники ИГИЛ являются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хариджитами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нашего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времени…</a:t>
            </a:r>
          </a:p>
          <a:p>
            <a:pPr marL="342900" indent="-342900" algn="just">
              <a:buFontTx/>
              <a:buChar char="-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хабашиты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кораниты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подобные им, не находящиеся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на… истинном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сектантские течения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032" y="5661248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Фетва является согласованным решением муфтиев и ученых России и обязательна к исполнению всеми мусульманскими организациями на территории Российской Федерации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874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492896"/>
            <a:ext cx="86409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высказывание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симпатий к деятельности международных террористических организаций  как к защитникам ислама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героизация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соотечественников, вступивших в ряды МТО для вооруженной защиты идей халифата и построения шариатского государства, обсуждение возможности последовать их примеру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ложной информации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войне России против мусульман, в ходе которой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убивают мирных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в Сирии.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26266"/>
            <a:ext cx="86409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Распространению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идеологии терроризма в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среде на территории Ярославской области </a:t>
            </a:r>
            <a:r>
              <a:rPr lang="ru-RU" sz="2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</a:t>
            </a:r>
            <a:r>
              <a:rPr lang="ru-RU" sz="2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ТЕОЛОГИЧЕСКИЕ АРГУМЕНТЫ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построения «шариатского государства»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стороны отдельных авторитетных иностранных студентов и трудовых мигрантов, прибывших из стран СНГ центрально-азиатского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региона. В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числе: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373216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Наибольшую активность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пропаганде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идеологии международных террористических организаций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проявляют молодые люди,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прибывающие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стран Центральной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Азии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преобладающее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которых составляют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Таджикистана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7946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Хозяин\YandexDisk-tel9159905262\диссертация\ЦФО слёт\скрины\Новый рисунок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23491"/>
            <a:ext cx="8712968" cy="246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1818" y="87015"/>
            <a:ext cx="87106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Шейх </a:t>
            </a:r>
            <a:r>
              <a:rPr lang="ru-RU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Чубак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ажы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2017 г. </a:t>
            </a:r>
            <a:endParaRPr lang="ru-RU" sz="2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https://www.facebook.com/1188371674617119/photos/a.1217420351712251.1073741828.1188371674617119/1280835415370744/?type=3&amp;theater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1559" y="3789040"/>
            <a:ext cx="86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Йемене Сунниты и Шииты воюют друг с другом. Они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шииты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открывают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заведения и стараются принести эти проблемы и смуты и в нашу страну. На нашей территории они строят университет Ага хана, мало того они открывают филиалы и школы в других регионах. Люди сами того не понимая изучая персидский язык принимают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акыду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шиитов. Если будет так дальше происходить, то нет гарантий что ситуация в Сирии или в Йемене через двадцать лет повторится в нашей стране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т.е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шииты – </a:t>
            </a:r>
            <a:r>
              <a:rPr lang="ru-RU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хауситы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говорят, что вера человека не будет полной пока он не скажет что Абу </a:t>
            </a:r>
            <a:r>
              <a:rPr lang="ru-RU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бакр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Умар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Аиша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 в аду. У них такое убеждение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этим они разделяют мусульман на две группы. Над этим стоят евреи.</a:t>
            </a:r>
          </a:p>
        </p:txBody>
      </p:sp>
    </p:spTree>
    <p:extLst>
      <p:ext uri="{BB962C8B-B14F-4D97-AF65-F5344CB8AC3E}">
        <p14:creationId xmlns:p14="http://schemas.microsoft.com/office/powerpoint/2010/main" val="937246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967360"/>
              </p:ext>
            </p:extLst>
          </p:nvPr>
        </p:nvGraphicFramePr>
        <p:xfrm>
          <a:off x="179512" y="3429000"/>
          <a:ext cx="871296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18864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МИГРАЦИЯ В ЯРОСЛАВСКОЙ ОБЛАСТИ 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 месяцев и более, 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осстата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14096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МИГРАЦИЯ В ЯРОСЛАВСКОЙ ОБЛАСТИ 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МВД  России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509917"/>
              </p:ext>
            </p:extLst>
          </p:nvPr>
        </p:nvGraphicFramePr>
        <p:xfrm>
          <a:off x="251520" y="834970"/>
          <a:ext cx="8712971" cy="20899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5234"/>
                <a:gridCol w="348187"/>
                <a:gridCol w="580312"/>
                <a:gridCol w="435234"/>
                <a:gridCol w="435234"/>
                <a:gridCol w="580312"/>
                <a:gridCol w="435234"/>
                <a:gridCol w="435234"/>
                <a:gridCol w="580312"/>
                <a:gridCol w="435234"/>
                <a:gridCol w="435234"/>
                <a:gridCol w="580312"/>
                <a:gridCol w="435234"/>
                <a:gridCol w="435234"/>
                <a:gridCol w="580312"/>
                <a:gridCol w="530572"/>
                <a:gridCol w="435234"/>
                <a:gridCol w="580312"/>
              </a:tblGrid>
              <a:tr h="3109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г.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831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убыло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миграционный прирост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убыло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миграционный прирост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убыло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миграционный прирост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убыло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миграционный прирост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убыло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миграционный прирост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убыло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миграционный прирост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95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2755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2107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3767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2268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4507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2418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3849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19128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9632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9496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579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497923"/>
              </p:ext>
            </p:extLst>
          </p:nvPr>
        </p:nvGraphicFramePr>
        <p:xfrm>
          <a:off x="251520" y="1268760"/>
          <a:ext cx="8640960" cy="48815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6384"/>
                <a:gridCol w="1800200"/>
                <a:gridCol w="1800200"/>
                <a:gridCol w="1584176"/>
              </a:tblGrid>
              <a:tr h="1270456"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0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прибывших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выбывших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миграционный прирост (снижение)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5728">
                <a:tc vMerge="1">
                  <a:txBody>
                    <a:bodyPr/>
                    <a:lstStyle/>
                    <a:p>
                      <a:pPr algn="ctr" fontAlgn="b"/>
                      <a:endParaRPr lang="ru-RU" sz="16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19128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9632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9496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372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20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00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66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sng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государствами-участниками СНГ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sng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sng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sng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Казахстан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Киргизия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Таджикистан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Туркмения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Узбекистан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344850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миграция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стран Центральной Азии в 2013-2017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 fontAlgn="b">
              <a:defRPr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 мес. и более по данным Росстата)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11361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704017"/>
              </p:ext>
            </p:extLst>
          </p:nvPr>
        </p:nvGraphicFramePr>
        <p:xfrm>
          <a:off x="251520" y="2266574"/>
          <a:ext cx="8640961" cy="3322666"/>
        </p:xfrm>
        <a:graphic>
          <a:graphicData uri="http://schemas.openxmlformats.org/drawingml/2006/table">
            <a:tbl>
              <a:tblPr firstRow="1" firstCol="1" bandRow="1"/>
              <a:tblGrid>
                <a:gridCol w="2971037"/>
                <a:gridCol w="1133811"/>
                <a:gridCol w="1133811"/>
                <a:gridCol w="1133811"/>
                <a:gridCol w="1133811"/>
                <a:gridCol w="1134680"/>
              </a:tblGrid>
              <a:tr h="344038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076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гражданами стран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ЦА заключено браков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(453)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109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112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038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20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 них граждане: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038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Казахстана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(37)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038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Киргизстана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(12)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038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Таджикистана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(262)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038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Туркменистана</a:t>
                      </a: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(7)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038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Узбекистана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(135)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449377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правоохранительных органов, в целях получения гражданства Российской Федерации в упрощенном порядке, иностранцами из государств Центральной Азии широко используется практика вступления в брак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гражданками России. </a:t>
            </a:r>
          </a:p>
        </p:txBody>
      </p:sp>
    </p:spTree>
    <p:extLst>
      <p:ext uri="{BB962C8B-B14F-4D97-AF65-F5344CB8AC3E}">
        <p14:creationId xmlns:p14="http://schemas.microsoft.com/office/powerpoint/2010/main" val="92057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518" y="768361"/>
            <a:ext cx="86409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ГОРЮНОВ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Павлович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7777" y="2636912"/>
            <a:ext cx="8640960" cy="18466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«Особенности профилактики распространения идеологии терроризма </a:t>
            </a:r>
            <a:r>
              <a:rPr lang="ru-RU" sz="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образовательной среде»</a:t>
            </a:r>
            <a:endParaRPr lang="ru-RU" sz="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496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7992"/>
              </p:ext>
            </p:extLst>
          </p:nvPr>
        </p:nvGraphicFramePr>
        <p:xfrm>
          <a:off x="251520" y="1484784"/>
          <a:ext cx="8640952" cy="26916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3190"/>
                <a:gridCol w="418370"/>
                <a:gridCol w="450553"/>
                <a:gridCol w="418370"/>
                <a:gridCol w="418370"/>
                <a:gridCol w="418370"/>
                <a:gridCol w="418370"/>
                <a:gridCol w="450553"/>
                <a:gridCol w="418370"/>
                <a:gridCol w="418370"/>
                <a:gridCol w="418370"/>
                <a:gridCol w="418370"/>
                <a:gridCol w="450553"/>
                <a:gridCol w="418370"/>
                <a:gridCol w="418370"/>
                <a:gridCol w="418370"/>
                <a:gridCol w="418370"/>
                <a:gridCol w="450553"/>
                <a:gridCol w="418370"/>
                <a:gridCol w="418370"/>
              </a:tblGrid>
              <a:tr h="36004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6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Казахстан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Киргизия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Таджикистан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Турменистан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Узбекистан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Казахстан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Киргизия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Таджикистан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Турменистан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Узбекистан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Казахстан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Киргизия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Таджикистан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Турменистан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Узбекистан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Казахстан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Киргизия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Таджикистан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Турменистан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Узбекистан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</a:tr>
              <a:tr h="6255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209655"/>
              </p:ext>
            </p:extLst>
          </p:nvPr>
        </p:nvGraphicFramePr>
        <p:xfrm>
          <a:off x="2339752" y="4509120"/>
          <a:ext cx="4464496" cy="2019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5152"/>
                <a:gridCol w="2219344"/>
              </a:tblGrid>
              <a:tr h="1905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странам: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Казахстан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Киргизия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Таджикистан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Турменистан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Узбекистан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334397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из стран Центральной Азии, своеобразный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авангард религиозно настроенной молодежи, склонной к радикальной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догматике.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68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СОВЕРШЕНИЯ ПРЕСТУПЛЕНИЙ ГРАЖДАНАМИ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 ЦЕНТРАЛЬНОЙ АЗИИ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626841"/>
              </p:ext>
            </p:extLst>
          </p:nvPr>
        </p:nvGraphicFramePr>
        <p:xfrm>
          <a:off x="251520" y="1268760"/>
          <a:ext cx="8640958" cy="1872210"/>
        </p:xfrm>
        <a:graphic>
          <a:graphicData uri="http://schemas.openxmlformats.org/drawingml/2006/table">
            <a:tbl>
              <a:tblPr firstRow="1" firstCol="1" bandRow="1"/>
              <a:tblGrid>
                <a:gridCol w="2225517"/>
                <a:gridCol w="1282914"/>
                <a:gridCol w="1282914"/>
                <a:gridCol w="1282914"/>
                <a:gridCol w="1282914"/>
                <a:gridCol w="1283785"/>
              </a:tblGrid>
              <a:tr h="312035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Казахстан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(33)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Киргизия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(30)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Таджикистан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(299)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Туркмения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(7)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Узбекистан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(366)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3429000"/>
            <a:ext cx="864096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числе, преступлений, из числа </a:t>
            </a:r>
            <a:endPara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сопутствующих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террористической деятельности: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228 УК РФ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- 24 (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Казахтан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Киргизия 1, Таджикистан 16, Узбекистан 4);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228.1 УК РФ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- 182 (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Таджикистан 152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Тукмения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Узбекистан 28);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229.1 УК РФ 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 (Таджикистан 1);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322.2 УК РФ 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 (Таджикистан 2);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322.3 УК РФ 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- 4 (Киргизия 1, Таджикистан 1, Узбекистан 2);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327 УК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- 197 (Киргизия 12, Таджикистан 30,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Узбекистан 155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94697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неофитов в террористическую деятельность </a:t>
            </a: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(1995 – 2016 годы)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908720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95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мусульман страны исповедуют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суннизм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ханафитского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шафиитского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мазхабов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известных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«русских мусульман» - лишь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ваххабитов и членов других нетрадиционных мусульманских течений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первых не превышает 4%, а среди вторых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54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186823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«русских мусульман» приняли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ислам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влиянием близких или знакомых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числе: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вследствие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вербовки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причине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протестных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настроений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корыстных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побуждений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из-за очарования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мусульманской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культурой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духовных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исканий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из-за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влюбленности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856" y="2852936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49% из 100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мусульман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экстремистами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террористами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14%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духовными лидерами,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журналистами,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общественными деятелями,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учеными,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023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Хозяин\Documents\март-педсостав\737756ca2e16eab2d50067b4786002b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01008"/>
            <a:ext cx="4644517" cy="3228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Хозяин\Documents\март-педсостав\logo_dumr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2304256" cy="244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404664"/>
            <a:ext cx="64807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марта 2017 года состоялось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Учредительного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съезда мусульман Ярославской области, в работе которого принял участие полномочный представитель муфтия шейха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Равиля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Гайнутдина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Центральном федеральном округе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Ренат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Ислямов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Председателем ДУМ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Ярославской области избран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Насир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Алилович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Халилов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3610759"/>
            <a:ext cx="39742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45% до 55%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прихожан Ярославской соборной мечети – иностранцы, прибывшие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Ярославскую область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государств Центральной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Азии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есть региона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высокой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степенью террористической угрозы.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01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Хозяин\Documents\март-педсостав\91a1dd14667527c6ef95c2bd1b6aa8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62" y="3368886"/>
            <a:ext cx="3213102" cy="3377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63254" y="3773561"/>
            <a:ext cx="5810980" cy="2463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Равиль </a:t>
            </a:r>
            <a:r>
              <a:rPr lang="ru-RU" sz="2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Гайнутдин</a:t>
            </a: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/>
                <a:ea typeface="Calibri"/>
              </a:rPr>
              <a:t>(Равиль </a:t>
            </a:r>
            <a:r>
              <a:rPr lang="ru-RU" sz="2000" i="1" dirty="0" err="1">
                <a:latin typeface="Times New Roman"/>
                <a:ea typeface="Calibri"/>
              </a:rPr>
              <a:t>Исмагилович</a:t>
            </a:r>
            <a:r>
              <a:rPr lang="ru-RU" sz="2000" i="1" dirty="0">
                <a:latin typeface="Times New Roman"/>
                <a:ea typeface="Calibri"/>
              </a:rPr>
              <a:t> </a:t>
            </a:r>
            <a:r>
              <a:rPr lang="ru-RU" sz="2000" i="1" dirty="0" err="1">
                <a:latin typeface="Times New Roman"/>
                <a:ea typeface="Calibri"/>
              </a:rPr>
              <a:t>Гайнутдинов</a:t>
            </a:r>
            <a:r>
              <a:rPr lang="ru-RU" sz="2000" i="1" dirty="0">
                <a:latin typeface="Times New Roman"/>
                <a:ea typeface="Calibri"/>
              </a:rPr>
              <a:t>)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Председатель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Духовного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управления мусульман 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Российской Федерации,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Председатель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Совета муфтиев России</a:t>
            </a:r>
          </a:p>
        </p:txBody>
      </p:sp>
      <p:pic>
        <p:nvPicPr>
          <p:cNvPr id="7" name="Picture 4" descr="C:\Users\Хозяин\Documents\март-педсостав\logo_dumr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1252808" cy="125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Хозяин\Documents\март-педсостав\orig-710x4001449070063ravil-gaynutdinmuftiyislam-1449070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815" y="620688"/>
            <a:ext cx="7346665" cy="2636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26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44612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основных усилий при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профилактических мероприятий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предупреждения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манипулирования религиозной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идентичностью:</a:t>
            </a:r>
          </a:p>
          <a:p>
            <a:pPr marL="285750" indent="-285750" algn="just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обличение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несоответствия «религиозного имиджа»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террористической организации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канонам исповедуемого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традиционного религиозного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вскрытие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истинных политических целей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путей их достижения замаскированных теологическим обоснованием.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8520" y="3341891"/>
            <a:ext cx="864096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подлежащие первоочередной профилактической работе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линии противодействия распространения идеологии терроризма: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мигрантов, </a:t>
            </a:r>
          </a:p>
          <a:p>
            <a:pPr marL="285750" indent="-285750" algn="just">
              <a:buFontTx/>
              <a:buChar char="-"/>
            </a:pPr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 из семей, где отцы граждане или прибыли из стран с традиционным исповеданием ислама,</a:t>
            </a:r>
          </a:p>
          <a:p>
            <a:pPr marL="285750" indent="-285750" algn="just">
              <a:buFontTx/>
              <a:buChar char="-"/>
            </a:pPr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верующие студенты,</a:t>
            </a:r>
          </a:p>
          <a:p>
            <a:pPr marL="285750" indent="-285750" algn="just">
              <a:buFontTx/>
              <a:buChar char="-"/>
            </a:pPr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в школах при мечети, молельных комнатах.</a:t>
            </a:r>
          </a:p>
        </p:txBody>
      </p:sp>
    </p:spTree>
    <p:extLst>
      <p:ext uri="{BB962C8B-B14F-4D97-AF65-F5344CB8AC3E}">
        <p14:creationId xmlns:p14="http://schemas.microsoft.com/office/powerpoint/2010/main" val="1821410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44824"/>
            <a:ext cx="86409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891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222282"/>
            <a:ext cx="86409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«…возможность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общественной стабильности, нанесение вреда здоровью и жизни граждан вследствие деятельности религиозных объединений, проповедующих религиозный фундаментализм, а также тоталитарных религиозных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сект.»</a:t>
            </a:r>
          </a:p>
          <a:p>
            <a:pPr algn="just"/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Доктрина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 безопасности Российской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</a:p>
          <a:p>
            <a:pPr algn="ct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(утратила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силу на основании Указа Президента РФ от 05.12.2016 №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646)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32656"/>
            <a:ext cx="8640960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УГРОЗЫ ИНФОРМАЦИОННОЙ БЕЗОПАСНОСТИ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0149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332656"/>
            <a:ext cx="8640960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УГРОЗЫ ИНФОРМАЦИОННОЙ БЕЗОПАСНОСТИ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3972" y="1772816"/>
            <a:ext cx="86285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Доктрина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 безопасности Российской Федерации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Указом Президента России от 05.12.2016 № 646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2647"/>
            <a:ext cx="8640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13. 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террористические и экстремистские организации широко используют механизмы информационного воздействия на индивидуальное, групповое и общественное сознание в целях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нагнетания межнациональной и социальной напряженности, разжигания этнической и религиозной ненависти либо вражды, пропаганды экстремистской идеологии, а также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привлечения к террористической деятельности новых сторонников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Такими организациями в противоправных целях активно создаются средства деструктивного воздействия на объекты критической информационной инфраструктуры.</a:t>
            </a:r>
          </a:p>
        </p:txBody>
      </p:sp>
    </p:spTree>
    <p:extLst>
      <p:ext uri="{BB962C8B-B14F-4D97-AF65-F5344CB8AC3E}">
        <p14:creationId xmlns:p14="http://schemas.microsoft.com/office/powerpoint/2010/main" val="1939581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332656"/>
            <a:ext cx="8640960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УГРОЗЫ ИНФОРМАЦИОННОЙ БЕЗОПАСНОСТИ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3972" y="1772816"/>
            <a:ext cx="86285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Доктрина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 безопасности Российской Федерации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Указом Президента России от 05.12.2016 № 646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2647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12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Расширяются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масштабы использования специальными службами отдельных государств средств оказания информационно-психологического воздействия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направленного на дестабилизацию внутриполитической и социальной ситуации в различных регионах мира и приводящего к подрыву суверенитета и нарушению территориальной целостности других государств.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эту деятельность вовлекаются религиозные, этнические, правозащитные и иные организации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отдельные группы граждан, при этом широко используются возможности информационных технологий.</a:t>
            </a:r>
          </a:p>
        </p:txBody>
      </p:sp>
    </p:spTree>
    <p:extLst>
      <p:ext uri="{BB962C8B-B14F-4D97-AF65-F5344CB8AC3E}">
        <p14:creationId xmlns:p14="http://schemas.microsoft.com/office/powerpoint/2010/main" val="3469335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972" y="332656"/>
            <a:ext cx="8628508" cy="12926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</a:p>
          <a:p>
            <a:pPr algn="ctr"/>
            <a:r>
              <a:rPr lang="ru-RU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Конституционного Суда Российской </a:t>
            </a:r>
            <a:r>
              <a:rPr lang="ru-RU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07.12.2017 № </a:t>
            </a:r>
            <a:r>
              <a:rPr lang="ru-RU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2793-О</a:t>
            </a:r>
            <a:endParaRPr lang="ru-RU" sz="2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972" y="1752486"/>
            <a:ext cx="864096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вправе установить определенные преграды, с тем чтобы не предоставлять статус религиозной организации автоматически, не допускать легализации СЕКТ, нарушающих права человека и совершающих незаконные и преступные деяния, а также воспрепятствовать миссионерской деятельности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том числе в связи с проблемой прозелитизма), если она несовместима с уважением к свободе мысли, совести и религии других и к иным конституционным правам 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свободам…</a:t>
            </a:r>
          </a:p>
          <a:p>
            <a:pPr algn="just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современных условиях осуществление террористической </a:t>
            </a:r>
            <a:b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экстремистской деятельности, прежде всего вербовка новых членов террористических и экстремистских организаций, нередко камуфлируется под миссионерскую деятельность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1042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4664"/>
            <a:ext cx="44644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«…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студентов очень сильно развито религиозное мировосприятие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это,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затрудняет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профессорско-преподавательским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составом доводов, которые имели эффект еще 10 и даже 5 лет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назад.»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Хозяин\Download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679"/>
            <a:ext cx="4176464" cy="2983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Хозяин\Downloads\ozdaHja9mY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05431"/>
            <a:ext cx="3370684" cy="337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22204" y="4020160"/>
            <a:ext cx="527027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«…нередко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приходится слышать устоявшийся тезис </a:t>
            </a: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«церковь отделена от государства»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значит религиозный аспект в работе со студенчеством и молодежью как бы не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обязательный…»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63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мэрия -20.03.2018\0_ae3ac_d52c1f13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5335"/>
            <a:ext cx="2448272" cy="30456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496" y="3140968"/>
            <a:ext cx="2905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Макс фон Оппенгейм </a:t>
            </a:r>
          </a:p>
          <a:p>
            <a:pPr algn="ctr"/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Freiherr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Oppenheim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188640"/>
            <a:ext cx="576064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1898 год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докладе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«Исламский козырь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сообщает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непоколебимой вере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всех 260 миллионов мусульман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в Африке, так и в Азии независимо от их социального положения,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об их готовности восстать против колонизаторов.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греко-турецкой войны 1897 года 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русско-турецкой войны 1877-1878 годов демонстрируется солидарность и единство всего мусульманского мира.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789040"/>
            <a:ext cx="87129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1914 год</a:t>
            </a:r>
          </a:p>
          <a:p>
            <a:pPr algn="ctr"/>
            <a:endParaRPr lang="ru-RU" sz="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докладе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«Меморандум о революциях на исламских территориях наших врагов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подробно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описал методы и мероприятия по дестабилизации обстановки в колониальных владениях,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предлагая использовать религиозный фанатизм местного населения, что должно было способствовать, по его мнению, началу Священной войны (Джихаду)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Содержится </a:t>
            </a:r>
            <a:r>
              <a:rPr lang="ru-RU" sz="20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пункт о содействии Османской империи </a:t>
            </a:r>
            <a:endParaRPr lang="ru-RU" sz="2000" b="1" i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борьбе против России на Кавказе.</a:t>
            </a:r>
          </a:p>
        </p:txBody>
      </p:sp>
    </p:spTree>
    <p:extLst>
      <p:ext uri="{BB962C8B-B14F-4D97-AF65-F5344CB8AC3E}">
        <p14:creationId xmlns:p14="http://schemas.microsoft.com/office/powerpoint/2010/main" val="3486237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мэрия -20.03.2018\1115173881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334" y="116633"/>
            <a:ext cx="3826512" cy="5112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53334" y="5229200"/>
            <a:ext cx="405517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Вильгельм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Фридрих Вильгельм Виктор Альберт Прусский</a:t>
            </a:r>
          </a:p>
          <a:p>
            <a:pPr algn="ctr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Wilhelm II, Friedrich Wilhelm Viktor Albert von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Preußen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340768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«Пусть султан и триста миллионов </a:t>
            </a:r>
            <a:r>
              <a:rPr lang="ru-RU" sz="2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магометян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, разбросанных </a:t>
            </a:r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по 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земле, будут уверены, что германский император во все времена останется их другом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»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4812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1525</TotalTime>
  <Words>1912</Words>
  <Application>Microsoft Office PowerPoint</Application>
  <PresentationFormat>Экран (4:3)</PresentationFormat>
  <Paragraphs>380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Хозяин</dc:creator>
  <cp:lastModifiedBy>Горюнов Александр Павлович</cp:lastModifiedBy>
  <cp:revision>115</cp:revision>
  <dcterms:created xsi:type="dcterms:W3CDTF">2018-02-18T16:46:48Z</dcterms:created>
  <dcterms:modified xsi:type="dcterms:W3CDTF">2018-09-20T09:39:45Z</dcterms:modified>
</cp:coreProperties>
</file>