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64" r:id="rId10"/>
    <p:sldMasterId id="2147483876" r:id="rId11"/>
    <p:sldMasterId id="2147483888" r:id="rId12"/>
    <p:sldMasterId id="2147483912" r:id="rId13"/>
    <p:sldMasterId id="2147483936" r:id="rId14"/>
    <p:sldMasterId id="2147483948" r:id="rId15"/>
    <p:sldMasterId id="2147483960" r:id="rId16"/>
  </p:sldMasterIdLst>
  <p:notesMasterIdLst>
    <p:notesMasterId r:id="rId51"/>
  </p:notesMasterIdLst>
  <p:sldIdLst>
    <p:sldId id="257" r:id="rId17"/>
    <p:sldId id="327" r:id="rId18"/>
    <p:sldId id="329" r:id="rId19"/>
    <p:sldId id="331" r:id="rId20"/>
    <p:sldId id="330" r:id="rId21"/>
    <p:sldId id="358" r:id="rId22"/>
    <p:sldId id="328" r:id="rId23"/>
    <p:sldId id="332" r:id="rId24"/>
    <p:sldId id="333" r:id="rId25"/>
    <p:sldId id="334" r:id="rId26"/>
    <p:sldId id="335" r:id="rId27"/>
    <p:sldId id="336" r:id="rId28"/>
    <p:sldId id="337" r:id="rId29"/>
    <p:sldId id="339" r:id="rId30"/>
    <p:sldId id="338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59" r:id="rId39"/>
    <p:sldId id="350" r:id="rId40"/>
    <p:sldId id="311" r:id="rId41"/>
    <p:sldId id="309" r:id="rId42"/>
    <p:sldId id="355" r:id="rId43"/>
    <p:sldId id="356" r:id="rId44"/>
    <p:sldId id="352" r:id="rId45"/>
    <p:sldId id="353" r:id="rId46"/>
    <p:sldId id="361" r:id="rId47"/>
    <p:sldId id="312" r:id="rId48"/>
    <p:sldId id="308" r:id="rId49"/>
    <p:sldId id="258" r:id="rId50"/>
  </p:sldIdLst>
  <p:sldSz cx="12192000" cy="6858000"/>
  <p:notesSz cx="6858000" cy="9144000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257"/>
            <p14:sldId id="327"/>
            <p14:sldId id="329"/>
            <p14:sldId id="331"/>
            <p14:sldId id="330"/>
            <p14:sldId id="358"/>
            <p14:sldId id="328"/>
            <p14:sldId id="332"/>
            <p14:sldId id="333"/>
            <p14:sldId id="334"/>
            <p14:sldId id="335"/>
            <p14:sldId id="336"/>
            <p14:sldId id="337"/>
            <p14:sldId id="339"/>
            <p14:sldId id="338"/>
            <p14:sldId id="341"/>
            <p14:sldId id="342"/>
            <p14:sldId id="343"/>
            <p14:sldId id="344"/>
            <p14:sldId id="345"/>
            <p14:sldId id="346"/>
            <p14:sldId id="347"/>
            <p14:sldId id="359"/>
            <p14:sldId id="350"/>
            <p14:sldId id="311"/>
            <p14:sldId id="309"/>
            <p14:sldId id="355"/>
            <p14:sldId id="356"/>
            <p14:sldId id="352"/>
            <p14:sldId id="353"/>
            <p14:sldId id="361"/>
            <p14:sldId id="312"/>
            <p14:sldId id="308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C36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86400" autoAdjust="0"/>
  </p:normalViewPr>
  <p:slideViewPr>
    <p:cSldViewPr snapToGrid="0">
      <p:cViewPr>
        <p:scale>
          <a:sx n="67" d="100"/>
          <a:sy n="67" d="100"/>
        </p:scale>
        <p:origin x="-1286" y="-54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475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01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996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4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116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53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459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93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74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1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07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853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271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7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677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972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830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846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319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47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079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55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887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706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204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590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054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015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13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26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470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83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8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34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434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2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62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437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7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811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983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36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34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73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13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662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183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94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98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5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4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430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551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577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91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684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85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705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23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591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0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9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194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72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07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943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325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242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352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484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857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5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57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786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29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262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227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673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597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5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46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4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3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8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20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7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9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9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0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9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26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8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4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6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99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8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09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70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3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8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8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45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54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4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09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6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0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53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2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36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8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34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18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50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28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6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96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52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57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38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02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99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75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32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02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120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9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84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19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4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8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17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86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438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5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5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409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91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1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83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82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7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4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40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29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02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955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5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5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421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3211-95C9-411E-B893-159A76F926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BAC6-5237-46D5-A0CB-2BA51001C8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1DBE-A95C-421E-A889-FA744652B8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DA58-EBE8-4B3C-BA0C-DBC955E823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31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FBDE-F71C-411E-88DD-899C765F6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BC2D-5ABA-4082-8FCF-D40B96C7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48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E5A8-97C8-4717-BBD1-5718E6A742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7575-422F-4E37-8889-E9315FCDAA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46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242D-31ED-4D76-AB6B-CD479BE60B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7B52-C488-4D2B-94CE-231CBF1EDE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706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D8F0-BF8D-43A3-8D6C-61C6277847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D884-ACEC-4ADC-89BB-78B7AC7667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37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12C8-873A-4EE4-B965-AD13A82E84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E568-19C1-423F-A87B-8641F092AF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7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683C-8B39-4DCB-A4BD-6D72FE5C32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3BA2-7DC6-41A6-91C3-83EFFC732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09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9008-AE08-45EE-BE54-5D7F92BC44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8EE0-6911-4900-B979-00241927CE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127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9C54-D7D5-470D-A4DE-385A86D80D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6F5E-C7FD-497C-92A4-8AD45F480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8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F052-4EC3-4ABE-B4F4-473DF3CE9D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1819-2824-4ADE-8BA4-D9A034D254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1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9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9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52DDD60-4EAC-4902-86A4-C84D996153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06.06.2019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9EF7AB5-AF79-4AF7-9496-E9E14C542A95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6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4" Type="http://schemas.openxmlformats.org/officeDocument/2006/relationships/hyperlink" Target="https://59.ru/text/gorod/65617591/?utm_referrer=https://zen.yandex.co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news.org/wiki/%D0%A1%D0%BE%D1%86%D0%B8%D0%B0%D0%BB%D1%8C%D0%BD%D1%8B%D0%B5_%D1%81%D0%B5%D1%82%D0%B8" TargetMode="External"/><Relationship Id="rId3" Type="http://schemas.openxmlformats.org/officeDocument/2006/relationships/hyperlink" Target="https://ru.wikinews.org/wiki/%D0%93%D0%BE%D1%81%D0%B4%D1%83%D0%BC%D0%B0_%D0%B2%D0%B2%D0%B5%D0%BB%D0%B0_%D0%BD%D0%B0%D0%BA%D0%B0%D0%B7%D0%B0%D0%BD%D0%B8%D0%B5_%D0%B7%D0%B0_%D0%BF%D1%80%D0%BE%D1%8F%D0%B2%D0%BB%D0%B5%D0%BD%D0%B8%D0%B5_%D0%BD%D0%B5%D1%83%D0%B2%D0%B0%D0%B6%D0%B5%D0%BD%D0%B8%D1%8F_%D0%BA_%D0%B2%D0%BB%D0%B0%D1%81%D1%82%D0%B8_%D0%B2_%D0%B8%D0%BD%D1%82%D0%B5%D1%80%D0%BD%D0%B5%D1%82%D0%B5" TargetMode="External"/><Relationship Id="rId7" Type="http://schemas.openxmlformats.org/officeDocument/2006/relationships/hyperlink" Target="https://ru.wikinews.org/wiki/%D0%9D%D0%BE%D0%B2%D0%B3%D0%BE%D1%80%D0%BE%D0%B4%D1%81%D0%BA%D0%B0%D1%8F_%D0%BE%D0%B1%D0%BB%D0%B0%D1%81%D1%82%D1%8C" TargetMode="External"/><Relationship Id="rId2" Type="http://schemas.openxmlformats.org/officeDocument/2006/relationships/hyperlink" Target="https://ru.wikinews.org/wiki/29_%D0%BC%D0%B0%D1%80%D1%82%D0%B0_2019_%D0%B3%D0%BE%D0%B4%D0%B0" TargetMode="External"/><Relationship Id="rId1" Type="http://schemas.openxmlformats.org/officeDocument/2006/relationships/slideLayout" Target="../slideLayouts/slideLayout156.xml"/><Relationship Id="rId6" Type="http://schemas.openxmlformats.org/officeDocument/2006/relationships/hyperlink" Target="https://ru.wikinews.org/w/index.php?title=%D0%A7%D1%83%D0%B4%D0%BE%D0%B2%D1%81%D0%BA%D0%B8%D0%B9_%D1%80%D0%B0%D0%B9%D0%BE%D0%BD%D0%BD%D1%8B%D0%B9_%D1%81%D1%83%D0%B4&amp;action=edit&amp;redlink=1" TargetMode="External"/><Relationship Id="rId5" Type="http://schemas.openxmlformats.org/officeDocument/2006/relationships/hyperlink" Target="https://ru.wikinews.org/wiki/22_%D0%B0%D0%BF%D1%80%D0%B5%D0%BB%D1%8F_2019_%D0%B3%D0%BE%D0%B4%D0%B0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ru.wikinews.org/wiki/%D0%9A%D0%BE%D0%B4%D0%B5%D0%BA%D1%81_%D0%A0%D0%BE%D1%81%D1%81%D0%B8%D0%B9%D1%81%D0%BA%D0%BE%D0%B9_%D0%A4%D0%B5%D0%B4%D0%B5%D1%80%D0%B0%D1%86%D0%B8%D0%B8_%D0%BE%D0%B1_%D0%B0%D0%B4%D0%BC%D0%B8%D0%BD%D0%B8%D1%81%D1%82%D1%80%D0%B0%D1%82%D0%B8%D0%B2%D0%BD%D1%8B%D1%85_%D0%BF%D1%80%D0%B0%D0%B2%D0%BE%D0%BD%D0%B0%D1%80%D1%83%D1%88%D0%B5%D0%BD%D0%B8%D1%8F%D1%85" TargetMode="External"/><Relationship Id="rId9" Type="http://schemas.openxmlformats.org/officeDocument/2006/relationships/hyperlink" Target="https://ru.wikinews.org/wiki/%D0%92%D0%9A%D0%BE%D0%BD%D1%82%D0%B0%D0%BA%D1%82%D0%B5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2%D0%B5%D1%80%D0%B1%D0%B0%D0%BB%D1%8C%D0%BD%D0%BE%D0%B5_%D0%BE%D0%B1%D1%89%D0%B5%D0%BD%D0%B8%D0%B5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u.wikipedia.org/w/index.php?title=%D0%92%D0%B5%D1%80%D0%B1%D0%B0%D0%BB%D1%8C%D0%BD%D1%8B%D0%B9&amp;action=edit&amp;redlink=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6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1275405" y="2289478"/>
            <a:ext cx="9996405" cy="2123654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«Антитеррористическая и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антиэкстремистская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в образовательной сфере 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486478"/>
            <a:ext cx="4406683" cy="1200325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ФК и БЖ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9627" y="1123037"/>
            <a:ext cx="5525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FF0000"/>
                </a:solidFill>
              </a:rPr>
              <a:t>В эволюции терроризма выделяют 5 этапов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7163"/>
              </p:ext>
            </p:extLst>
          </p:nvPr>
        </p:nvGraphicFramePr>
        <p:xfrm>
          <a:off x="585061" y="1538982"/>
          <a:ext cx="11406752" cy="256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4006"/>
                <a:gridCol w="2231756"/>
                <a:gridCol w="2712203"/>
                <a:gridCol w="2347994"/>
                <a:gridCol w="1890793"/>
              </a:tblGrid>
              <a:tr h="444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от античности до 40.х гг. XIX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от 40.х гг. XIX в. до 20.х гг. XX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начало 20.х – конец 50.х гг. XX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начало 60.х – конец 80.х гг. XX в.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 начала 90.х гг. ХХ в. до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</a:rPr>
                        <a:t>н.в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Заложены основы терроризма, возникли первые организованные сообщества, использующие террористические методы борьбы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Выработаны основные формы и методы террористической деятельности, под терроризм подведена теоретическая база, сформировались образцы стратегии и тактики террористов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Терроризм становится фактором политической жизни.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Постепенный переход от индивидуального к преимущественно массовым видам терроризма.</a:t>
                      </a:r>
                    </a:p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Появляются новые методы террористической 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493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Возникновение крупных террористических группировок, их интернационализация, рост изощренности и жестокости.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Превращение терроризма в глобальный фактор международной политики.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Трансформация терроризма  из глобального  фактора международной политики в глобальную проблему современности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5430" y="4544355"/>
            <a:ext cx="11360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В XXI в. просматривается тенденция к расширению масштабов и географии террористической деятельности. Увеличивается число террористических актов, совершаемых с целью личного обогащения. Растет число террористических актов на почве политического противоборства различных сил, а также на почве межэтнических и межконфессиональных противоречий.</a:t>
            </a:r>
          </a:p>
        </p:txBody>
      </p:sp>
    </p:spTree>
    <p:extLst>
      <p:ext uri="{BB962C8B-B14F-4D97-AF65-F5344CB8AC3E}">
        <p14:creationId xmlns:p14="http://schemas.microsoft.com/office/powerpoint/2010/main" val="30065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11" y="151983"/>
            <a:ext cx="11053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i="1" dirty="0" smtClean="0">
                <a:solidFill>
                  <a:srgbClr val="FF0000"/>
                </a:solidFill>
              </a:rPr>
              <a:t>Эксперты насчитывают в настоящее время около 200 видов терроризма. Основные из них: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721" y="552093"/>
            <a:ext cx="106008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000" b="1" dirty="0">
                <a:solidFill>
                  <a:srgbClr val="FF0000"/>
                </a:solidFill>
              </a:rPr>
              <a:t>Политический терроризм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– это тактика политической борьбы, заключающаяся в применении (или в угрозе применения) субъектами политики организованного насилия в целях коренного или частичного изменения конституционного строя либо экономических порядков в стране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6244" y="1457671"/>
            <a:ext cx="11375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Националистический терроризм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выражается в утверждении превосходства определенной нации или расы, направлен на разжигание национальной нетерпимости, дискриминацию представителей иных народов и преследует цель путем устрашения вытеснить другую нацию, избавиться от ее власти.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721" y="2473334"/>
            <a:ext cx="10368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Религиозный терроризм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проявляется в крайней нетерпимости к представителям различных конфессий либо непримиримом противоборстве в рамках одной конфессии.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3199" y="3181220"/>
            <a:ext cx="11281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Криминальный терроризм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заключается в использовании уголовными преступниками методов насилия и устрашения, заимствованными из практики террористических организаций.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2471" y="3831748"/>
            <a:ext cx="11654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Наиболее опасен </a:t>
            </a:r>
            <a:r>
              <a:rPr lang="ru-RU" sz="2000" b="1" dirty="0">
                <a:solidFill>
                  <a:srgbClr val="FF0000"/>
                </a:solidFill>
              </a:rPr>
              <a:t>технологический терроризм</a:t>
            </a:r>
            <a:r>
              <a:rPr lang="ru-RU" sz="2000" dirty="0">
                <a:solidFill>
                  <a:prstClr val="black"/>
                </a:solidFill>
              </a:rPr>
              <a:t>, заключающийся в применении или угрозе применения ядерного, химического и бактериологического оружия, радиоактивных и высокотоксичных химических, биологических веществ, а также угрозе захвата ядерных и иных промышленных объектов, представляющих повышенную опасность для жизни и здоровья людей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5721" y="5155187"/>
            <a:ext cx="11964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b="1" dirty="0" smtClean="0">
                <a:solidFill>
                  <a:srgbClr val="FF0000"/>
                </a:solidFill>
              </a:rPr>
              <a:t>Ядерный </a:t>
            </a:r>
            <a:r>
              <a:rPr lang="ru-RU" sz="2000" b="1" dirty="0">
                <a:solidFill>
                  <a:srgbClr val="FF0000"/>
                </a:solidFill>
              </a:rPr>
              <a:t>терроризм</a:t>
            </a:r>
            <a:r>
              <a:rPr lang="ru-RU" sz="2000" dirty="0">
                <a:solidFill>
                  <a:prstClr val="black"/>
                </a:solidFill>
              </a:rPr>
              <a:t>, состоящий в умышленных действиях отдельных лиц, групп или организаций и даже некоторых государств, направленных на создание чувства страха у людей, появление недовольства властями или другими субъектами, связанными с использованием (угрозой использования) сверхопасных свойств ядерного оружия, ядерных материалов, радиоактивных веществ.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94" y="6427376"/>
            <a:ext cx="11964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b="1" dirty="0" err="1" smtClean="0">
                <a:solidFill>
                  <a:srgbClr val="00B0F0"/>
                </a:solidFill>
              </a:rPr>
              <a:t>Кибертерроризм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– </a:t>
            </a:r>
            <a:r>
              <a:rPr lang="ru-RU" sz="2000" dirty="0" smtClean="0">
                <a:solidFill>
                  <a:prstClr val="black"/>
                </a:solidFill>
              </a:rPr>
              <a:t>действия </a:t>
            </a:r>
            <a:r>
              <a:rPr lang="ru-RU" sz="2000" dirty="0">
                <a:solidFill>
                  <a:prstClr val="black"/>
                </a:solidFill>
              </a:rPr>
              <a:t>по дезорганизации автоматизированных информационных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5883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7" y="1043352"/>
            <a:ext cx="11556875" cy="558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728" y="184855"/>
            <a:ext cx="1145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координации деятельности по противодействию экстремизму и терроризму в РФ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02217" y="5447661"/>
            <a:ext cx="1937288" cy="114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718" rIns="91326" bIns="45718"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Комитет общей профилактики правонарушений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8476" y="5447661"/>
            <a:ext cx="2355743" cy="114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718" rIns="91326" bIns="45718"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Комитет по делам гражданской защиты пожарной безопасности и казачества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4185" y="5447661"/>
            <a:ext cx="3843579" cy="114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718" rIns="91326" bIns="45718"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Отдел государственного надзора в области защиты населения и территорий от чрезвычайных ситуаций природного и техногенного характера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58655" y="5447655"/>
            <a:ext cx="2309247" cy="104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718" rIns="91326" bIns="45718"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Отдел профилактики экстремизма и терроризма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76252" y="4861628"/>
            <a:ext cx="9647695" cy="46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718" rIns="91326" bIns="45718"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региональной безопасности Ярославской области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270864" y="4688318"/>
            <a:ext cx="9550829" cy="11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221131" y="468823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821691" y="4688317"/>
            <a:ext cx="0" cy="173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0"/>
          </p:cNvCxnSpPr>
          <p:nvPr/>
        </p:nvCxnSpPr>
        <p:spPr>
          <a:xfrm>
            <a:off x="7105987" y="4699941"/>
            <a:ext cx="1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7" idx="0"/>
          </p:cNvCxnSpPr>
          <p:nvPr/>
        </p:nvCxnSpPr>
        <p:spPr>
          <a:xfrm>
            <a:off x="1270861" y="4699941"/>
            <a:ext cx="0" cy="74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8" idx="0"/>
          </p:cNvCxnSpPr>
          <p:nvPr/>
        </p:nvCxnSpPr>
        <p:spPr>
          <a:xfrm>
            <a:off x="3696347" y="4694051"/>
            <a:ext cx="0" cy="753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27775" y="422777"/>
            <a:ext cx="10906933" cy="1323435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Президента Российской Федерации в марте 2006 г. главным координатором деятельности по противодействию идеологии терроризма в стране определен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антитеррористический комитет (НАК)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повседневном режиме функции координации обеспечивает его постоянно действующая структура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Комитета.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847" y="1829339"/>
            <a:ext cx="11176861" cy="2677652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r>
              <a:rPr lang="ru-RU" sz="2400" i="1" u="sng" dirty="0">
                <a:solidFill>
                  <a:srgbClr val="C00000"/>
                </a:solidFill>
              </a:rPr>
              <a:t>Субъектами, непосредственно осуществляющими борьбу с терроризмом</a:t>
            </a:r>
            <a:r>
              <a:rPr lang="ru-RU" sz="2400" i="1" dirty="0">
                <a:solidFill>
                  <a:srgbClr val="C00000"/>
                </a:solidFill>
              </a:rPr>
              <a:t> в пределах своей компетенции, являются: 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• Федеральная служба безопасности Российской Федерации   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sz="2400" dirty="0">
                <a:solidFill>
                  <a:srgbClr val="C00000"/>
                </a:solidFill>
              </a:rPr>
              <a:t>Министерство внутренних дел Российской Федерации;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• Служба внешней разведки Российской Федерации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sz="2400" dirty="0">
                <a:solidFill>
                  <a:srgbClr val="C00000"/>
                </a:solidFill>
              </a:rPr>
              <a:t>Федеральная служба охраны Российской Федерации;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• Министерство обороны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414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3468688"/>
            <a:ext cx="1063625" cy="1065212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625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4625" y="342900"/>
            <a:ext cx="10360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  <a:cs typeface="Arial" charset="0"/>
              </a:rPr>
              <a:t>Институт развития образования: Ваш профессиональный рост – наша работа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052513"/>
            <a:ext cx="71564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1878013"/>
            <a:ext cx="3779837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943" y="62908"/>
            <a:ext cx="10515600" cy="6190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Сравнительная оценка терминов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508062"/>
              </p:ext>
            </p:extLst>
          </p:nvPr>
        </p:nvGraphicFramePr>
        <p:xfrm>
          <a:off x="232476" y="565692"/>
          <a:ext cx="11628941" cy="6166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303"/>
                <a:gridCol w="2549471"/>
                <a:gridCol w="2673457"/>
                <a:gridCol w="2266467"/>
                <a:gridCol w="2326243"/>
              </a:tblGrid>
              <a:tr h="355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ТЕРРОРИЗМ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ЭКСТРЕМИЗМ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ДИВЕРСИЯ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ХУЛИГАНСТВО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2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Субъект преступления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вменяемое лицо, достигшее возраста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вменяемое лицо, достигшее возраста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любое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лицо от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лет, вне зависимости от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гражданства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Простое хулиганство: вменяемое лицо от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лет, а квалифицированного и особо квалифицированного – лицо от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Ответственность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лишением свободы на срок от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статьи по отдельным видам преступлений имеющих экстремистский характер.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 500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 до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пожизненного заключения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 предупреждения до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/>
                </a:tc>
              </a:tr>
              <a:tr h="252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Состав преступления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Преступление является оконченным с момента их совершения.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Состав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преступления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только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том случае,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если действия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создавали реальную угрозу наступления общественно опасных последствий, указанных 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законе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Преступление считается оконченным с момента публичного распространения призывов указанного содержания независимо от того, достигли они своей цели воздействия на граждан или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Преступление признается оконченным с момента совершения указанных в законе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действий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Хулиганство окончено в момент совершения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действий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1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0170" y="914400"/>
            <a:ext cx="9932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экстремизм                                                        терроризма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830" y="40340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 smtClean="0">
                <a:solidFill>
                  <a:prstClr val="black"/>
                </a:solidFill>
              </a:rPr>
              <a:t>Идеология </a:t>
            </a:r>
            <a:r>
              <a:rPr lang="ru-RU" sz="2400" u="sng" dirty="0">
                <a:solidFill>
                  <a:prstClr val="black"/>
                </a:solidFill>
              </a:rPr>
              <a:t>экстремизма </a:t>
            </a:r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системой взглядов и идей, представляющих насильственные и иные противоправные действия</a:t>
            </a:r>
            <a:r>
              <a:rPr lang="ru-RU" sz="2400" dirty="0">
                <a:solidFill>
                  <a:prstClr val="black"/>
                </a:solidFill>
              </a:rPr>
              <a:t> как основное средство разрешения социальных, расовых, национальных, религиозных и политических конфликтов.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9830" y="402196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 smtClean="0">
                <a:solidFill>
                  <a:prstClr val="black"/>
                </a:solidFill>
              </a:rPr>
              <a:t>Идеология терроризма  </a:t>
            </a:r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</a:rPr>
              <a:t>совокупность </a:t>
            </a:r>
            <a:r>
              <a:rPr lang="ru-RU" sz="2400" b="1" dirty="0">
                <a:solidFill>
                  <a:srgbClr val="C00000"/>
                </a:solidFill>
              </a:rPr>
              <a:t>идей, концепций, </a:t>
            </a:r>
            <a:r>
              <a:rPr lang="ru-RU" sz="2400" b="1" dirty="0" smtClean="0">
                <a:solidFill>
                  <a:srgbClr val="C00000"/>
                </a:solidFill>
              </a:rPr>
              <a:t>целевых установок</a:t>
            </a:r>
            <a:r>
              <a:rPr lang="ru-RU" sz="2400" dirty="0" smtClean="0">
                <a:solidFill>
                  <a:prstClr val="black"/>
                </a:solidFill>
              </a:rPr>
              <a:t> обосновывающих </a:t>
            </a:r>
            <a:r>
              <a:rPr lang="ru-RU" sz="2400" dirty="0">
                <a:solidFill>
                  <a:prstClr val="black"/>
                </a:solidFill>
              </a:rPr>
              <a:t>необходимость террористической деятельности и направленных на мобилизацию людей для участия в этой </a:t>
            </a:r>
            <a:r>
              <a:rPr lang="ru-RU" sz="2400" dirty="0" smtClean="0">
                <a:solidFill>
                  <a:prstClr val="black"/>
                </a:solidFill>
              </a:rPr>
              <a:t>деятельности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9830" y="1544018"/>
            <a:ext cx="573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Терроризм</a:t>
            </a:r>
            <a:r>
              <a:rPr lang="ru-RU" sz="24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любые противоправные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насильственные действия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связанные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с устрашением населения, </a:t>
            </a:r>
            <a:r>
              <a:rPr lang="ru-RU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в целях принятия тех или иных решений органами государственной </a:t>
            </a:r>
            <a:r>
              <a:rPr lang="ru-RU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власти и др. </a:t>
            </a:r>
            <a:r>
              <a:rPr lang="ru-RU" sz="2400" dirty="0" smtClean="0">
                <a:solidFill>
                  <a:srgbClr val="B9D4ED"/>
                </a:solidFill>
                <a:cs typeface="Times New Roman" panose="02020603050405020304" pitchFamily="18" charset="0"/>
              </a:rPr>
              <a:t>Конституционный строй</a:t>
            </a:r>
            <a:endParaRPr lang="ru-RU" sz="2400" dirty="0">
              <a:solidFill>
                <a:srgbClr val="B9D4ED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505" y="1697906"/>
            <a:ext cx="5067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prstClr val="black"/>
                </a:solidFill>
              </a:rPr>
              <a:t>Экстремизм</a:t>
            </a:r>
            <a:r>
              <a:rPr lang="ru-RU" sz="2400" dirty="0">
                <a:solidFill>
                  <a:prstClr val="black"/>
                </a:solidFill>
              </a:rPr>
              <a:t> — это </a:t>
            </a:r>
            <a:r>
              <a:rPr lang="ru-RU" sz="2400" b="1" dirty="0">
                <a:solidFill>
                  <a:srgbClr val="C00000"/>
                </a:solidFill>
              </a:rPr>
              <a:t>приверженность</a:t>
            </a:r>
            <a:r>
              <a:rPr lang="ru-RU" sz="2400" dirty="0">
                <a:solidFill>
                  <a:prstClr val="black"/>
                </a:solidFill>
              </a:rPr>
              <a:t> к крайним взглядам и действиям, радикально отрицающим существующие в обществе нормы и правила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  <a:r>
              <a:rPr lang="ru-RU" sz="2400" dirty="0" smtClean="0">
                <a:solidFill>
                  <a:srgbClr val="B9D4ED"/>
                </a:solidFill>
              </a:rPr>
              <a:t>Общественный порядок</a:t>
            </a:r>
            <a:endParaRPr lang="ru-RU" sz="2400" dirty="0">
              <a:solidFill>
                <a:srgbClr val="B9D4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6826" y="1364352"/>
            <a:ext cx="11142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«Не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столько зла произвели сами безбожники, сколько произвели зла неподготовленные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  <a:ea typeface="Calibri"/>
              </a:rPr>
              <a:t>проповедователи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Бога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</a:p>
          <a:p>
            <a:pPr algn="r"/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227" y="2941860"/>
            <a:ext cx="10859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исходим из того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логическая цепочка возникновения и развития экстремизма и терроризма такова, что идеология экстремизма может привести к организации террористической деятельности. Экстремизм и терроризм – это звенья одной цепи, где: экстремизм – это подготовительная «теория», а терроризм – это исполнительная «практика». Идеология терроризма и экстремизма – это подмена принятых в нормальном обществе ценностей, понятий о справедливости и чести.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3420" y="302806"/>
            <a:ext cx="1097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Calibri"/>
              </a:rPr>
              <a:t>II. 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</a:rPr>
              <a:t>Роль и место ОО, педагогического сообщества в противодействии терроризму и экстремистским действиям</a:t>
            </a:r>
            <a:endParaRPr lang="ru-RU" sz="2400" b="1" dirty="0">
              <a:solidFill>
                <a:srgbClr val="00B05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5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0967" y="305211"/>
            <a:ext cx="12089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23 июня 2016 г.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 182-ФЗ «Об основах системы профилактики правонарушений в РФ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73" y="805720"/>
            <a:ext cx="11593171" cy="1045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dirty="0">
                <a:solidFill>
                  <a:srgbClr val="0070C0"/>
                </a:solidFill>
              </a:rPr>
              <a:t>Ст. 2 п.2 «ПП</a:t>
            </a:r>
            <a:r>
              <a:rPr lang="ru-RU" sz="2000" dirty="0">
                <a:solidFill>
                  <a:prstClr val="black"/>
                </a:solidFill>
              </a:rPr>
              <a:t>— совокупность </a:t>
            </a:r>
            <a:r>
              <a:rPr lang="ru-RU" sz="2000" dirty="0" smtClean="0">
                <a:solidFill>
                  <a:prstClr val="black"/>
                </a:solidFill>
              </a:rPr>
              <a:t>мер, </a:t>
            </a:r>
            <a:r>
              <a:rPr lang="ru-RU" sz="2000" dirty="0">
                <a:solidFill>
                  <a:prstClr val="black"/>
                </a:solidFill>
              </a:rPr>
              <a:t>направленных на выявление и устранение причин и условий, способствующих совершению правонарушений, а также на оказание воспитательного воздействия на лиц в целях недопущения совершения правонарушений или антиобщественного поведения».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213" y="1988820"/>
            <a:ext cx="664083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Участники профилактики правонарушений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" y="2537460"/>
            <a:ext cx="6309360" cy="179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prstClr val="black"/>
                </a:solidFill>
              </a:rPr>
              <a:t>Ст. </a:t>
            </a:r>
            <a:r>
              <a:rPr lang="ru-RU" sz="1800" b="1" dirty="0" smtClean="0">
                <a:solidFill>
                  <a:prstClr val="black"/>
                </a:solidFill>
              </a:rPr>
              <a:t>5 </a:t>
            </a:r>
            <a:r>
              <a:rPr lang="ru-RU" sz="1800" b="1" dirty="0">
                <a:solidFill>
                  <a:srgbClr val="FF0000"/>
                </a:solidFill>
              </a:rPr>
              <a:t>Субъекты</a:t>
            </a:r>
            <a:r>
              <a:rPr lang="ru-RU" sz="1800" dirty="0">
                <a:solidFill>
                  <a:srgbClr val="FF0000"/>
                </a:solidFill>
              </a:rPr>
              <a:t> профилактики правонарушений</a:t>
            </a:r>
          </a:p>
          <a:p>
            <a:pPr marL="342900" indent="-342900" algn="just">
              <a:buFontTx/>
              <a:buAutoNum type="arabicParenR"/>
            </a:pPr>
            <a:r>
              <a:rPr lang="ru-RU" sz="1800" dirty="0" smtClean="0">
                <a:solidFill>
                  <a:prstClr val="black"/>
                </a:solidFill>
              </a:rPr>
              <a:t>Федеральные </a:t>
            </a:r>
            <a:r>
              <a:rPr lang="ru-RU" sz="1800" dirty="0">
                <a:solidFill>
                  <a:prstClr val="black"/>
                </a:solidFill>
              </a:rPr>
              <a:t>органы исполнительной власти;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AutoNum type="arabicParenR"/>
            </a:pPr>
            <a:r>
              <a:rPr lang="ru-RU" sz="1800" dirty="0" smtClean="0">
                <a:solidFill>
                  <a:prstClr val="black"/>
                </a:solidFill>
              </a:rPr>
              <a:t>Органы </a:t>
            </a:r>
            <a:r>
              <a:rPr lang="ru-RU" sz="1800" dirty="0">
                <a:solidFill>
                  <a:prstClr val="black"/>
                </a:solidFill>
              </a:rPr>
              <a:t>прокуратуры РФ;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</a:rPr>
              <a:t>3) Следственные органы Следственного комитета РФ</a:t>
            </a:r>
            <a:r>
              <a:rPr lang="ru-RU" sz="1800" dirty="0" smtClean="0">
                <a:solidFill>
                  <a:prstClr val="black"/>
                </a:solidFill>
              </a:rPr>
              <a:t>;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</a:rPr>
              <a:t>4</a:t>
            </a:r>
            <a:r>
              <a:rPr lang="ru-RU" sz="1800" dirty="0">
                <a:solidFill>
                  <a:prstClr val="black"/>
                </a:solidFill>
              </a:rPr>
              <a:t>) </a:t>
            </a:r>
            <a:r>
              <a:rPr lang="ru-RU" sz="1800" dirty="0" smtClean="0">
                <a:solidFill>
                  <a:prstClr val="black"/>
                </a:solidFill>
              </a:rPr>
              <a:t>Органы </a:t>
            </a:r>
            <a:r>
              <a:rPr lang="ru-RU" sz="1800" dirty="0">
                <a:solidFill>
                  <a:prstClr val="black"/>
                </a:solidFill>
              </a:rPr>
              <a:t>государственной власти субъектов РФ;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</a:rPr>
              <a:t>5) Органы местного самоуправления.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2082" y="4460647"/>
            <a:ext cx="9145261" cy="1325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prstClr val="black"/>
                </a:solidFill>
              </a:rPr>
              <a:t>Ст. 4 </a:t>
            </a:r>
            <a:r>
              <a:rPr lang="ru-RU" sz="1800" b="1" dirty="0" smtClean="0">
                <a:solidFill>
                  <a:srgbClr val="FF0000"/>
                </a:solidFill>
              </a:rPr>
              <a:t>Лица</a:t>
            </a:r>
            <a:r>
              <a:rPr lang="ru-RU" sz="1800" dirty="0">
                <a:solidFill>
                  <a:srgbClr val="FF0000"/>
                </a:solidFill>
              </a:rPr>
              <a:t>, участвующие в профилактике правонарушений</a:t>
            </a:r>
            <a:r>
              <a:rPr lang="ru-RU" sz="1800" dirty="0">
                <a:solidFill>
                  <a:prstClr val="black"/>
                </a:solidFill>
              </a:rPr>
              <a:t>, - граждане, общественные объединения и иные организации, </a:t>
            </a:r>
            <a:r>
              <a:rPr lang="ru-RU" sz="2000" b="1" dirty="0">
                <a:solidFill>
                  <a:srgbClr val="00B0F0"/>
                </a:solidFill>
              </a:rPr>
              <a:t>оказывающие помощь (содействие)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субъектам </a:t>
            </a:r>
            <a:r>
              <a:rPr lang="ru-RU" sz="1800" dirty="0" smtClean="0">
                <a:solidFill>
                  <a:srgbClr val="FF0000"/>
                </a:solidFill>
              </a:rPr>
              <a:t>профилактики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правонарушений </a:t>
            </a:r>
            <a:r>
              <a:rPr lang="ru-RU" sz="1800" dirty="0">
                <a:solidFill>
                  <a:prstClr val="black"/>
                </a:solidFill>
              </a:rPr>
              <a:t>в рамках реализации своих прав в сфере профилактики правонарушений в соответствии с настоящим Федеральным законом и другими федеральными законами;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587" y="5866537"/>
            <a:ext cx="11688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/>
                </a:solidFill>
              </a:rPr>
              <a:t>Статья 6. Основные направления </a:t>
            </a:r>
            <a:r>
              <a:rPr lang="ru-RU" sz="1800" dirty="0" smtClean="0">
                <a:solidFill>
                  <a:prstClr val="black"/>
                </a:solidFill>
              </a:rPr>
              <a:t>ПП: </a:t>
            </a:r>
            <a:r>
              <a:rPr lang="ru-RU" sz="1800" dirty="0">
                <a:solidFill>
                  <a:prstClr val="black"/>
                </a:solidFill>
              </a:rPr>
              <a:t>8) </a:t>
            </a:r>
            <a:r>
              <a:rPr lang="ru-RU" sz="1800" b="1" dirty="0">
                <a:solidFill>
                  <a:srgbClr val="FF0000"/>
                </a:solidFill>
              </a:rPr>
              <a:t>противодействие терроризму и экстремистской деятельности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srgbClr val="FF0000"/>
                </a:solidFill>
              </a:rPr>
              <a:t>защита потенциальных объектов террористических посягательств</a:t>
            </a:r>
            <a:r>
              <a:rPr lang="ru-RU" sz="1800" dirty="0">
                <a:solidFill>
                  <a:prstClr val="black"/>
                </a:solidFill>
              </a:rPr>
              <a:t>, в том числе критически важных и (или) потенциально опасных объектов инфраструктуры и жизнеобеспечения, а также мест массового пребывания людей;</a:t>
            </a:r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6120758" y="185166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>
            <a:off x="3246120" y="23545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0967" y="305211"/>
            <a:ext cx="12089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23 июня 2016 г.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 182-ФЗ «Об основах системы профилактики правонарушений в РФ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72" y="1257110"/>
            <a:ext cx="11593171" cy="1045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Ст. 6 п. 4</a:t>
            </a:r>
            <a:r>
              <a:rPr lang="ru-RU" dirty="0">
                <a:solidFill>
                  <a:prstClr val="black"/>
                </a:solidFill>
              </a:rPr>
              <a:t> Лица, участвующие в профилактике правонарушений, применяют меры профилактики правонарушений, предусмотренные пунктами 5 - 8 части 2 настоящей статьи, в пределах прав, предоставленных им настоящим Федеральным законом и другими федеральными законами.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4470" y="766876"/>
            <a:ext cx="970407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Участники профилактики правонарушений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образовательные организации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6120757" y="230305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18872" y="3951917"/>
            <a:ext cx="2758272" cy="12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4172" y="2308670"/>
            <a:ext cx="115931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5) </a:t>
            </a:r>
            <a:r>
              <a:rPr lang="ru-RU" dirty="0">
                <a:solidFill>
                  <a:srgbClr val="FF0000"/>
                </a:solidFill>
              </a:rPr>
              <a:t>выявления и устранения причин и условий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sz="1600" dirty="0">
                <a:solidFill>
                  <a:prstClr val="black"/>
                </a:solidFill>
              </a:rPr>
              <a:t>способствующих антиобщественному поведению и совершению правонарушений, в том числе на почве социальной, расовой, национальной или религиозной розни;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 6) </a:t>
            </a:r>
            <a:r>
              <a:rPr lang="ru-RU" dirty="0">
                <a:solidFill>
                  <a:srgbClr val="FF0000"/>
                </a:solidFill>
              </a:rPr>
              <a:t>выявления лиц, склонных к совершению правонарушений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 7) </a:t>
            </a:r>
            <a:r>
              <a:rPr lang="ru-RU" dirty="0">
                <a:solidFill>
                  <a:srgbClr val="FF0000"/>
                </a:solidFill>
              </a:rPr>
              <a:t>выявления лиц, пострадавших от правонарушений </a:t>
            </a:r>
            <a:r>
              <a:rPr lang="ru-RU" sz="1600" dirty="0">
                <a:solidFill>
                  <a:prstClr val="black"/>
                </a:solidFill>
              </a:rPr>
              <a:t>или подверженных риску стать таковыми, и лиц, находящихся в трудной жизненной ситуации;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8) </a:t>
            </a:r>
            <a:r>
              <a:rPr lang="ru-RU" dirty="0">
                <a:solidFill>
                  <a:srgbClr val="FF0000"/>
                </a:solidFill>
              </a:rPr>
              <a:t>использования видов профилактики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правонарушений и форм профилактического воздействия, установленных настоящим Федеральным законом;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82980" y="4309218"/>
            <a:ext cx="983996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Статья 13. </a:t>
            </a:r>
            <a:r>
              <a:rPr lang="ru-RU" b="1" dirty="0">
                <a:solidFill>
                  <a:srgbClr val="0070C0"/>
                </a:solidFill>
              </a:rPr>
              <a:t>Права лиц</a:t>
            </a:r>
            <a:r>
              <a:rPr lang="ru-RU" dirty="0">
                <a:solidFill>
                  <a:prstClr val="black"/>
                </a:solidFill>
              </a:rPr>
              <a:t>, участвующих в ПП предусмотрены пунктами 1, 7 - 10 части 1 статьи 17 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0966" y="4903470"/>
            <a:ext cx="2096463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1) правовое просвещение и правовое информирование;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4600" y="5829300"/>
            <a:ext cx="1725930" cy="1017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7) социальная адаптация;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71837" y="4914900"/>
            <a:ext cx="23602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8) </a:t>
            </a:r>
            <a:r>
              <a:rPr lang="ru-RU" dirty="0" err="1">
                <a:solidFill>
                  <a:prstClr val="black"/>
                </a:solidFill>
              </a:rPr>
              <a:t>ресоциализация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32132" y="5903595"/>
            <a:ext cx="217170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9) социальная реабилитация;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20758" y="4903470"/>
            <a:ext cx="58921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10) помощь лицам, пострадавшим от правонарушений или подверженным риску стать таковыми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565910" y="4766418"/>
            <a:ext cx="0" cy="137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3" idx="0"/>
          </p:cNvCxnSpPr>
          <p:nvPr/>
        </p:nvCxnSpPr>
        <p:spPr>
          <a:xfrm>
            <a:off x="4451984" y="4766418"/>
            <a:ext cx="1" cy="148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926830" y="4766418"/>
            <a:ext cx="11430" cy="148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2903220" y="4766418"/>
            <a:ext cx="22860" cy="1062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>
            <a:stCxn id="20" idx="2"/>
          </p:cNvCxnSpPr>
          <p:nvPr/>
        </p:nvCxnSpPr>
        <p:spPr>
          <a:xfrm flipH="1">
            <a:off x="5902964" y="4766418"/>
            <a:ext cx="1" cy="1137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4990" y="1360170"/>
            <a:ext cx="2434590" cy="5149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ЯО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8" y="80010"/>
            <a:ext cx="8986408" cy="675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04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689001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362" y="343235"/>
            <a:ext cx="114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98030" y="836712"/>
            <a:ext cx="10195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Официальная статистика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правопримения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сфере борьбы с экстремизмом за 2017 год </a:t>
            </a:r>
            <a:endParaRPr lang="ru-RU" alt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165" y="1236822"/>
            <a:ext cx="5145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785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0979" y="2367170"/>
            <a:ext cx="6938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пропаганду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282 УК (возбуждение ненависти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1" y="3340169"/>
            <a:ext cx="520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осужденных</a:t>
            </a:r>
          </a:p>
          <a:p>
            <a:pPr indent="457200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4017" y="5195321"/>
            <a:ext cx="10405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Ярославская область: </a:t>
            </a:r>
            <a:r>
              <a:rPr lang="ru-RU" sz="2000" b="1" dirty="0" smtClean="0">
                <a:solidFill>
                  <a:srgbClr val="FF0000"/>
                </a:solidFill>
              </a:rPr>
              <a:t>2016 год </a:t>
            </a:r>
            <a:r>
              <a:rPr lang="ru-RU" sz="2000" b="1" dirty="0" smtClean="0">
                <a:solidFill>
                  <a:prstClr val="black"/>
                </a:solidFill>
              </a:rPr>
              <a:t>– 22, </a:t>
            </a:r>
            <a:r>
              <a:rPr lang="ru-RU" sz="2000" b="1" dirty="0" smtClean="0">
                <a:solidFill>
                  <a:srgbClr val="FF0000"/>
                </a:solidFill>
              </a:rPr>
              <a:t>2017 </a:t>
            </a:r>
            <a:r>
              <a:rPr lang="ru-RU" sz="2000" b="1" dirty="0">
                <a:solidFill>
                  <a:srgbClr val="FF0000"/>
                </a:solidFill>
              </a:rPr>
              <a:t>год</a:t>
            </a:r>
            <a:r>
              <a:rPr lang="ru-RU" sz="2000" b="1" dirty="0" smtClean="0">
                <a:solidFill>
                  <a:prstClr val="black"/>
                </a:solidFill>
              </a:rPr>
              <a:t> – 29 преступлений </a:t>
            </a:r>
            <a:r>
              <a:rPr lang="ru-RU" sz="2000" b="1" dirty="0">
                <a:solidFill>
                  <a:prstClr val="black"/>
                </a:solidFill>
              </a:rPr>
              <a:t>экстремистской направленности, ответственность за которые предусмотрена ч. 1 ст. 280 УК </a:t>
            </a:r>
            <a:r>
              <a:rPr lang="ru-RU" sz="2000" b="1" dirty="0" smtClean="0">
                <a:solidFill>
                  <a:prstClr val="black"/>
                </a:solidFill>
              </a:rPr>
              <a:t>РФ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</a:rPr>
              <a:t>(</a:t>
            </a:r>
            <a:r>
              <a:rPr lang="ru-RU" sz="2000" i="1" dirty="0" smtClean="0">
                <a:solidFill>
                  <a:prstClr val="black"/>
                </a:solidFill>
              </a:rPr>
              <a:t>публичные призывы к экстремистской деятельности</a:t>
            </a:r>
            <a:r>
              <a:rPr lang="ru-RU" sz="2000" b="1" dirty="0" smtClean="0">
                <a:solidFill>
                  <a:prstClr val="black"/>
                </a:solidFill>
              </a:rPr>
              <a:t>) </a:t>
            </a:r>
            <a:r>
              <a:rPr lang="ru-RU" sz="2000" b="1" dirty="0">
                <a:solidFill>
                  <a:prstClr val="black"/>
                </a:solidFill>
              </a:rPr>
              <a:t>– 2, ч. 2 ст. 280 УК </a:t>
            </a:r>
            <a:r>
              <a:rPr lang="ru-RU" sz="2000" b="1" dirty="0" smtClean="0">
                <a:solidFill>
                  <a:prstClr val="black"/>
                </a:solidFill>
              </a:rPr>
              <a:t>РФ (</a:t>
            </a:r>
            <a:r>
              <a:rPr lang="ru-RU" sz="2000" i="1" dirty="0" smtClean="0">
                <a:solidFill>
                  <a:prstClr val="black"/>
                </a:solidFill>
              </a:rPr>
              <a:t>с использованием СМИ</a:t>
            </a:r>
            <a:r>
              <a:rPr lang="ru-RU" sz="2000" b="1" dirty="0" smtClean="0">
                <a:solidFill>
                  <a:prstClr val="black"/>
                </a:solidFill>
              </a:rPr>
              <a:t>) </a:t>
            </a:r>
            <a:r>
              <a:rPr lang="ru-RU" sz="2000" b="1" dirty="0">
                <a:solidFill>
                  <a:prstClr val="black"/>
                </a:solidFill>
              </a:rPr>
              <a:t>– 6, ч. 1 ст. 282 УК РФ </a:t>
            </a:r>
            <a:r>
              <a:rPr lang="ru-RU" sz="2000" b="1" dirty="0" smtClean="0">
                <a:solidFill>
                  <a:prstClr val="black"/>
                </a:solidFill>
              </a:rPr>
              <a:t>(</a:t>
            </a:r>
            <a:r>
              <a:rPr lang="ru-RU" sz="2000" i="1" dirty="0" smtClean="0">
                <a:solidFill>
                  <a:prstClr val="black"/>
                </a:solidFill>
              </a:rPr>
              <a:t>возбуждение ненависти</a:t>
            </a:r>
            <a:r>
              <a:rPr lang="ru-RU" sz="2000" b="1" dirty="0" smtClean="0">
                <a:solidFill>
                  <a:prstClr val="black"/>
                </a:solidFill>
              </a:rPr>
              <a:t>)– </a:t>
            </a:r>
            <a:r>
              <a:rPr lang="ru-RU" sz="2000" b="1" dirty="0">
                <a:solidFill>
                  <a:prstClr val="black"/>
                </a:solidFill>
              </a:rPr>
              <a:t>21.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016" y="4204353"/>
            <a:ext cx="11199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за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репосты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лайки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осуждены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 большая часть из которых получили реальные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</a:p>
          <a:p>
            <a:pPr algn="r"/>
            <a:r>
              <a:rPr lang="ru-RU" sz="20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://www.kommersant.ru/doc/3607022 газета Коммерсантъ от 21 августа 2018 года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801" y="2924035"/>
            <a:ext cx="11672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 </a:t>
            </a: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Судебного департамента </a:t>
            </a:r>
            <a:r>
              <a:rPr lang="ru-RU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 </a:t>
            </a: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2018 </a:t>
            </a:r>
            <a:r>
              <a:rPr lang="ru-RU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Стат. данные </a:t>
            </a: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судимости за 2017 </a:t>
            </a:r>
            <a:r>
              <a:rPr lang="ru-RU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год)</a:t>
            </a:r>
            <a:endParaRPr lang="ru-RU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6207" y="1318603"/>
            <a:ext cx="69381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- за разного сорта публичные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создание или продолжение деятельности экстремистских или террористических сообществ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13282"/>
            <a:ext cx="347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5142" y="3494057"/>
            <a:ext cx="7312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280 УК (призывы к экстремистской деятельности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204958" flipV="1">
            <a:off x="4542230" y="1651068"/>
            <a:ext cx="421065" cy="99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66" y="2556508"/>
            <a:ext cx="45085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08" y="3629818"/>
            <a:ext cx="45085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868" y="269130"/>
            <a:ext cx="1124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экстремизма, которые могут быть отслежены в сети Интернет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806" y="1119320"/>
            <a:ext cx="11329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Насильственное изменение основ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строя и нарушение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0807" y="751520"/>
            <a:ext cx="10285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№114-ФЗ "О противодействии экстремистской деятельности"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003" y="1488652"/>
            <a:ext cx="11286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Публичное оправдание терроризма и иная террористическая деятельность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806" y="1857984"/>
            <a:ext cx="11092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Возбуждение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социальной, расовой,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религиозной розни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8868" y="2256084"/>
            <a:ext cx="10505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Пропаганда исключительности, превос­ходства либо неполноценности человека по признаку его социальной, расовой, националь­ной, религиозной или языковой принадлежности или отношения к религии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6404" y="2840859"/>
            <a:ext cx="1100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Нарушение прав, свобод и законных инте­ресов человека и гражданина в зависимости от его социальной, расовой, национальной, рели­гиозной или языковой принадлежности или от­ношения к религии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537" y="3424250"/>
            <a:ext cx="1200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и публичное демонстриро­вание нацистской атрибутики или символики либо атрибутики или символики,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сходных с на­цистской атрибутикой или символикой до степе­ни смешения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8868" y="4211814"/>
            <a:ext cx="1100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Публичные призывы к осуществлению ука­занных деяний либо массовое распространение заведомо экстремистских материалов, а равно их изготовление или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целях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4144" y="4796589"/>
            <a:ext cx="11437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Публичное, заведомо ложное обвинение лица, замещающего государственную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РФ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государствен­ную должность субъекта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совершении им в период исполнения своих должностных обязанностей деяний, указанных в настоящей статье и являющихся преступлением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0807" y="5570462"/>
            <a:ext cx="9647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Организация и подготовка указанных де­яний, а также подстрекательство к их осущест­влению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6806" y="5909016"/>
            <a:ext cx="115377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Финансирование указанных деяний либо иное содействие в их организации, подготовке и осуществлении, в том числе путем предостав­ления учебной, полиграфической и материаль­но-технической базы, телефонной и иных видов связи или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информационных услуг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0" y="365314"/>
            <a:ext cx="110764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Торопецкий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суд Тверской области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2018 года дал два года условно 51-летнему электрику Владимиру Егорову, которого обвинили в публичных призывах к экстремизму после размещенного в сети "</a:t>
            </a:r>
            <a:r>
              <a:rPr lang="ru-RU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сообщения в адрес президента России Владимира Путина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Испытательный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определен в три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62" y="1823209"/>
            <a:ext cx="111424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Times New Roman"/>
                <a:ea typeface="Calibri"/>
              </a:rPr>
              <a:t>Группа молодых людей в интернете организовали референдум о власти в стране. Материалы референдума признаны экстремистскими. Участники группы задержаны. Вопрос о рассмотрении дела группы прозвучал на конференции президента РФ Путина В.В. 07.06.2018г.</a:t>
            </a:r>
            <a:endParaRPr lang="ru-RU" sz="2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62" y="3249716"/>
            <a:ext cx="11398578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27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декабря 2017‑го, студент Александр Крузе из Старого Оскола получил 2,5 года колонии-поселения за четыре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репоста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у себя на странице в социальной сети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Студент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размещая их, проводил опрос в рамках написания дипломной работы (учится на пятом курсе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юрфака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Пермячку арестовали за лайк и репост филь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890" y="5029388"/>
            <a:ext cx="1826846" cy="10253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71860" y="4759215"/>
            <a:ext cx="978562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пермячка Татьяна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Ладолей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посмотрела фильм «Игры Богов» Сергея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Стрижака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добавила его себе на страничку «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Фильм был признан экстремистским решением Кировского районного суда города Уфы от 29 апреля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года. 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женщину признали виновной, обязав выплатить штраф -тысячу рублей. 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hlinkClick r:id="rId4"/>
              </a:rPr>
              <a:t>https://59.ru/text/gorod/65617591/?utm_referrer=https%3A%2F%2Fzen.yandex.com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4760" y="137818"/>
            <a:ext cx="467487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о неуважении и к власти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558984"/>
            <a:ext cx="1168527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hlinkClick r:id="rId2" tooltip="29 марта 2019 года"/>
              </a:rPr>
              <a:t>29 марта 2019 года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 России </a:t>
            </a:r>
            <a:r>
              <a:rPr lang="ru-RU" dirty="0">
                <a:solidFill>
                  <a:prstClr val="black"/>
                </a:solidFill>
                <a:hlinkClick r:id="rId3" tooltip="Госдума ввела наказание за проявление неуважения к власти в интернете"/>
              </a:rPr>
              <a:t>вступил в силу закон</a:t>
            </a:r>
            <a:r>
              <a:rPr lang="ru-RU" dirty="0">
                <a:solidFill>
                  <a:prstClr val="black"/>
                </a:solidFill>
              </a:rPr>
              <a:t>, согласно которому проявление в интернете неуважения к органам власти РФ приравнивается к мелкому хулиганству, и в статью 20.1 </a:t>
            </a:r>
            <a:r>
              <a:rPr lang="ru-RU" dirty="0">
                <a:solidFill>
                  <a:prstClr val="black"/>
                </a:solidFill>
                <a:hlinkClick r:id="rId4" tooltip="Кодекс Российской Федерации об административных правонарушениях"/>
              </a:rPr>
              <a:t>Кодекса об административных правонарушениях</a:t>
            </a:r>
            <a:r>
              <a:rPr lang="ru-RU" dirty="0">
                <a:solidFill>
                  <a:prstClr val="black"/>
                </a:solidFill>
              </a:rPr>
              <a:t> внесены соответствующие поправки.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  <a:hlinkClick r:id="rId5" tooltip="22 апреля 2019 года"/>
              </a:rPr>
              <a:t>22 </a:t>
            </a:r>
            <a:r>
              <a:rPr lang="ru-RU" dirty="0">
                <a:solidFill>
                  <a:prstClr val="black"/>
                </a:solidFill>
                <a:hlinkClick r:id="rId5" tooltip="22 апреля 2019 года"/>
              </a:rPr>
              <a:t>апреля</a:t>
            </a:r>
            <a:r>
              <a:rPr lang="ru-RU" dirty="0">
                <a:solidFill>
                  <a:prstClr val="black"/>
                </a:solidFill>
              </a:rPr>
              <a:t> данная правовая норма была впервые применена: </a:t>
            </a:r>
            <a:r>
              <a:rPr lang="ru-RU" dirty="0" err="1">
                <a:solidFill>
                  <a:prstClr val="black"/>
                </a:solidFill>
                <a:hlinkClick r:id="rId6" tooltip="Чудовский районный суд (страница не существует)"/>
              </a:rPr>
              <a:t>Чудовский</a:t>
            </a:r>
            <a:r>
              <a:rPr lang="ru-RU" dirty="0">
                <a:solidFill>
                  <a:prstClr val="black"/>
                </a:solidFill>
                <a:hlinkClick r:id="rId6" tooltip="Чудовский районный суд (страница не существует)"/>
              </a:rPr>
              <a:t> районный суд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  <a:hlinkClick r:id="rId7" tooltip="Новгородская область"/>
              </a:rPr>
              <a:t>Новгородской области</a:t>
            </a:r>
            <a:r>
              <a:rPr lang="ru-RU" dirty="0">
                <a:solidFill>
                  <a:prstClr val="black"/>
                </a:solidFill>
              </a:rPr>
              <a:t> оштрафовал на 30 000 рублей пользователя </a:t>
            </a:r>
            <a:r>
              <a:rPr lang="ru-RU" dirty="0" err="1">
                <a:solidFill>
                  <a:prstClr val="black"/>
                </a:solidFill>
                <a:hlinkClick r:id="rId8" tooltip="Социальные сети"/>
              </a:rPr>
              <a:t>соцсети</a:t>
            </a:r>
            <a:r>
              <a:rPr lang="ru-RU" dirty="0">
                <a:solidFill>
                  <a:prstClr val="black"/>
                </a:solidFill>
              </a:rPr>
              <a:t> «</a:t>
            </a:r>
            <a:r>
              <a:rPr lang="ru-RU" dirty="0" err="1" smtClean="0">
                <a:solidFill>
                  <a:prstClr val="black"/>
                </a:solidFill>
                <a:hlinkClick r:id="rId9" tooltip="ВКонтакте"/>
              </a:rPr>
              <a:t>Вконтакте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Ярославский блогер заплатить штраф за фото с ругательством в адрес Путин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255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38750" y="2113255"/>
            <a:ext cx="695325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Кировский районный суд Ярославля на 30 тыс. руб. оштрафовал </a:t>
            </a:r>
            <a:r>
              <a:rPr lang="ru-RU" sz="2400" dirty="0" smtClean="0">
                <a:solidFill>
                  <a:prstClr val="black"/>
                </a:solidFill>
              </a:rPr>
              <a:t>Кирилла </a:t>
            </a:r>
            <a:r>
              <a:rPr lang="ru-RU" sz="2400" dirty="0" err="1">
                <a:solidFill>
                  <a:prstClr val="black"/>
                </a:solidFill>
              </a:rPr>
              <a:t>Попутникова</a:t>
            </a:r>
            <a:r>
              <a:rPr lang="ru-RU" sz="2400" dirty="0">
                <a:solidFill>
                  <a:prstClr val="black"/>
                </a:solidFill>
              </a:rPr>
              <a:t>, который выложил в </a:t>
            </a:r>
            <a:r>
              <a:rPr lang="ru-RU" sz="2400" dirty="0" err="1">
                <a:solidFill>
                  <a:prstClr val="black"/>
                </a:solidFill>
              </a:rPr>
              <a:t>Facebook</a:t>
            </a:r>
            <a:r>
              <a:rPr lang="ru-RU" sz="2400" dirty="0">
                <a:solidFill>
                  <a:prstClr val="black"/>
                </a:solidFill>
              </a:rPr>
              <a:t> фотографию оскорбительной для президента надписи</a:t>
            </a:r>
            <a:r>
              <a:rPr lang="ru-RU" sz="2400">
                <a:solidFill>
                  <a:prstClr val="black"/>
                </a:solidFill>
              </a:rPr>
              <a:t>. </a:t>
            </a:r>
            <a:r>
              <a:rPr lang="ru-RU" sz="2400" smtClean="0">
                <a:solidFill>
                  <a:prstClr val="black"/>
                </a:solidFill>
              </a:rPr>
              <a:t>Судья </a:t>
            </a:r>
            <a:r>
              <a:rPr lang="ru-RU" sz="2400" dirty="0">
                <a:solidFill>
                  <a:prstClr val="black"/>
                </a:solidFill>
              </a:rPr>
              <a:t>заявил, что действия не носили хулиганского характера. Однако распространенная </a:t>
            </a:r>
            <a:r>
              <a:rPr lang="ru-RU" sz="2400" dirty="0" err="1">
                <a:solidFill>
                  <a:prstClr val="black"/>
                </a:solidFill>
              </a:rPr>
              <a:t>Попутниковым</a:t>
            </a:r>
            <a:r>
              <a:rPr lang="ru-RU" sz="2400" dirty="0">
                <a:solidFill>
                  <a:prstClr val="black"/>
                </a:solidFill>
              </a:rPr>
              <a:t> информация «обладает признаками выражения в неприличной форме, оскорбления и явного неуважения к власти».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Подробнее </a:t>
            </a:r>
            <a:r>
              <a:rPr lang="ru-RU" dirty="0">
                <a:solidFill>
                  <a:prstClr val="black"/>
                </a:solidFill>
              </a:rPr>
              <a:t>на РБК: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https://www.rbc.ru/rbcfreenews/5cdb1cb49a7947bb9818b59e?utm_source=yxnews&amp;utm_medium=desktop</a:t>
            </a:r>
          </a:p>
        </p:txBody>
      </p:sp>
    </p:spTree>
    <p:extLst>
      <p:ext uri="{BB962C8B-B14F-4D97-AF65-F5344CB8AC3E}">
        <p14:creationId xmlns:p14="http://schemas.microsoft.com/office/powerpoint/2010/main" val="36316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4760" y="137818"/>
            <a:ext cx="3611880" cy="31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на связи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ЭКСТРЕМИЗМ\sor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" y="568038"/>
            <a:ext cx="11315135" cy="61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136" y="6322629"/>
            <a:ext cx="5096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система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оперативно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ru-RU" b="1" dirty="0">
                <a:solidFill>
                  <a:prstClr val="black"/>
                </a:solidFill>
              </a:rPr>
              <a:t>розыскных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мероприятий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28809" y="5953156"/>
            <a:ext cx="66751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latin typeface="TimesNewRomanPS-BoldItalicMT"/>
                <a:ea typeface="Calibri"/>
                <a:cs typeface="TimesNewRomanPS-BoldItalicMT"/>
              </a:rPr>
              <a:t>Ильин Евгений Петрович,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NewRomanPS-ItalicMT"/>
                <a:ea typeface="Calibri"/>
                <a:cs typeface="TimesNewRomanPS-ItalicMT"/>
              </a:rPr>
              <a:t>первый заместитель руководителя аппарата </a:t>
            </a:r>
            <a:r>
              <a:rPr lang="ru-RU" sz="1200" i="1" dirty="0" smtClean="0">
                <a:latin typeface="TimesNewRomanPS-ItalicMT"/>
                <a:ea typeface="Calibri"/>
                <a:cs typeface="TimesNewRomanPS-ItalicMT"/>
              </a:rPr>
              <a:t>Национального антитеррористического </a:t>
            </a:r>
            <a:r>
              <a:rPr lang="ru-RU" sz="1200" i="1" dirty="0">
                <a:latin typeface="TimesNewRomanPS-ItalicMT"/>
                <a:ea typeface="Calibri"/>
                <a:cs typeface="TimesNewRomanPS-ItalicMT"/>
              </a:rPr>
              <a:t>комитета, генерал-лейтенант</a:t>
            </a:r>
            <a:r>
              <a:rPr lang="ru-RU" sz="1200" i="1" dirty="0" smtClean="0">
                <a:latin typeface="TimesNewRomanPS-ItalicMT"/>
                <a:ea typeface="Calibri"/>
                <a:cs typeface="TimesNewRomanPS-ItalicMT"/>
              </a:rPr>
              <a:t>, кандидат </a:t>
            </a:r>
            <a:r>
              <a:rPr lang="ru-RU" sz="1200" i="1" dirty="0">
                <a:latin typeface="TimesNewRomanPS-ItalicMT"/>
                <a:ea typeface="Calibri"/>
                <a:cs typeface="TimesNewRomanPS-ItalicMT"/>
              </a:rPr>
              <a:t>юридических наук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6758" y="741147"/>
            <a:ext cx="118643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Данные 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завербованных в террористические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 религиозно-экстремистские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ячейки молодых людях позволяет выделить две основные категории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лиц: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159" y="1731555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Первая категория — юноши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60758" y="1658451"/>
            <a:ext cx="36657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отсутствия твёрдых традиционных религиозных взглядов и убеждений, социальной мотивации, а также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эмоционально-волевая слабость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характера.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52460" y="1657689"/>
            <a:ext cx="37490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желают быть похожими на «мужественных» и «хорошо организованных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 людей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способных всегда и во всем достичь поставленной цели, причем любой ценой, в том числе путем совершения насильственных преступных деяний.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1785" y="4445051"/>
            <a:ext cx="109842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Потенциальным жертвам обещают помощь в решении всех материальных проблем в семье (с последующим предложением отработать деньги в «горячих точках»), играют на амбициях молодых людей, деформируя их сознание и подвигая идти на так называемый «джихад», предлагают молодым людям заполнить вакуум общения, в том числе с противоположным полом.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6" name="Picture 2" descr="http://www.channel4.com/media/images/Channel4/c4-news/2015/Apr/01/01_IS_kids_w--(Non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" y="2131665"/>
            <a:ext cx="4267835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660" y="250948"/>
            <a:ext cx="941832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 Вербовка</a:t>
            </a:r>
            <a:endParaRPr lang="ru-RU" sz="24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33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880109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8809" y="6083811"/>
            <a:ext cx="66751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latin typeface="TimesNewRomanPS-BoldItalicMT"/>
                <a:ea typeface="Calibri"/>
                <a:cs typeface="TimesNewRomanPS-BoldItalicMT"/>
              </a:rPr>
              <a:t>Ильин Евгений Петрович,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NewRomanPS-ItalicMT"/>
                <a:ea typeface="Calibri"/>
                <a:cs typeface="TimesNewRomanPS-ItalicMT"/>
              </a:rPr>
              <a:t>первый заместитель руководителя аппарата </a:t>
            </a:r>
            <a:r>
              <a:rPr lang="ru-RU" sz="1200" i="1" dirty="0" smtClean="0">
                <a:latin typeface="TimesNewRomanPS-ItalicMT"/>
                <a:ea typeface="Calibri"/>
                <a:cs typeface="TimesNewRomanPS-ItalicMT"/>
              </a:rPr>
              <a:t>Национального антитеррористического </a:t>
            </a:r>
            <a:r>
              <a:rPr lang="ru-RU" sz="1200" i="1" dirty="0">
                <a:latin typeface="TimesNewRomanPS-ItalicMT"/>
                <a:ea typeface="Calibri"/>
                <a:cs typeface="TimesNewRomanPS-ItalicMT"/>
              </a:rPr>
              <a:t>комитета, генерал-лейтенант</a:t>
            </a:r>
            <a:r>
              <a:rPr lang="ru-RU" sz="1200" i="1" dirty="0" smtClean="0">
                <a:latin typeface="TimesNewRomanPS-ItalicMT"/>
                <a:ea typeface="Calibri"/>
                <a:cs typeface="TimesNewRomanPS-ItalicMT"/>
              </a:rPr>
              <a:t>, кандидат </a:t>
            </a:r>
            <a:r>
              <a:rPr lang="ru-RU" sz="1200" i="1" dirty="0">
                <a:latin typeface="TimesNewRomanPS-ItalicMT"/>
                <a:ea typeface="Calibri"/>
                <a:cs typeface="TimesNewRomanPS-ItalicMT"/>
              </a:rPr>
              <a:t>юридических наук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7160" y="1126376"/>
            <a:ext cx="118643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Данные 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завербованных в террористические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 религиозно-экстремистские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ячейки молодых людях позволяет выделить две основные категории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лиц: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160" y="2131665"/>
            <a:ext cx="3242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Вторая категория - девушки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03320" y="1926595"/>
            <a:ext cx="426339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формирование </a:t>
            </a:r>
            <a:r>
              <a:rPr lang="ru-RU" sz="2000" dirty="0">
                <a:latin typeface="Times New Roman"/>
                <a:ea typeface="Calibri"/>
              </a:rPr>
              <a:t>ощущения своей социальной значимости - причастности к элитной и замкнутой, отличной от других социальной группе. </a:t>
            </a:r>
            <a:r>
              <a:rPr lang="ru-RU" sz="1600" dirty="0">
                <a:latin typeface="Times New Roman"/>
                <a:ea typeface="Calibri"/>
              </a:rPr>
              <a:t>это стремление усматривается у неуверенных в себе, легко внушаемых, материально не обеспеченных и социально не реализовавшихся девушек, желающих повысить свой авторитет среди сверстников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61020" y="1555700"/>
            <a:ext cx="3749040" cy="205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</a:rPr>
              <a:t>Очень часто </a:t>
            </a:r>
            <a:r>
              <a:rPr lang="ru-RU" sz="1600" dirty="0" smtClean="0">
                <a:latin typeface="Times New Roman"/>
                <a:ea typeface="Calibri"/>
              </a:rPr>
              <a:t>естественная </a:t>
            </a:r>
            <a:r>
              <a:rPr lang="ru-RU" sz="1600" dirty="0">
                <a:latin typeface="Times New Roman"/>
                <a:ea typeface="Calibri"/>
              </a:rPr>
              <a:t>потребность в обустройстве семейной жизни. Если девушка не смогла найти себе спутника в юном возрасте, то это желание становится навязчивой идеей и нередко принимает искаженный и иллюзорный характер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209" y="5400719"/>
            <a:ext cx="11289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Calibri"/>
              </a:rPr>
              <a:t>на экстремистских сайтах публикуются материалы, призывающие молодых женщин оставить родственников и выехать за рубеж для создания семьи или «обретения счастья в джихаде»</a:t>
            </a:r>
            <a:endParaRPr lang="ru-RU" dirty="0"/>
          </a:p>
        </p:txBody>
      </p:sp>
      <p:pic>
        <p:nvPicPr>
          <p:cNvPr id="2050" name="Picture 2" descr="Обнимая мусульманских пара — стоково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0" y="2485723"/>
            <a:ext cx="1778635" cy="2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рабский мусульманский семья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45" y="3565505"/>
            <a:ext cx="2923584" cy="19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940" y="1250632"/>
            <a:ext cx="112699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в сфере социальной психологии выделяют следующие группы людей, в отношении которых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индоктринация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(передача 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фундаментальных положений системы 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верований)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наиболее вероятна: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истероиды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(стремление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выделиться, обратить на себя внимание окружающих, оказаться в центре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внимания)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паранойяльной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(бредовые, сверхценные идеи)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настроенностью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психастеники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(мнительность, тревожность)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зависимый тип личности, лица из семей с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гиперопекой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неполных семей,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из асоциальных семей,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ограниченными физическими возможностями,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пережившие тяжелые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психотравмы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 с развитым эйдетическим восприятием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(галлюцинации наяву),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лица, склонные к конфабуляциям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(разновидность «ложных воспоминаний», «галлюцинации воспоминания»),</a:t>
            </a:r>
          </a:p>
          <a:p>
            <a:pPr indent="360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дети и родственники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культистов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или террористов.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45080" y="914400"/>
            <a:ext cx="803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Подверженность к внешнему воздействию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" y="5965448"/>
            <a:ext cx="11750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</a:rPr>
              <a:t>Особое место занимают люди, «зацикленные» на темах мистики, эзотерики, оккультизма. </a:t>
            </a:r>
            <a:endParaRPr lang="ru-RU" sz="2000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Впоследствии они (особенно при получении от лидера секты высоких «духовных» званий типа Апостола Крыши </a:t>
            </a:r>
            <a:r>
              <a:rPr lang="ru-RU" sz="1600" dirty="0" smtClean="0">
                <a:solidFill>
                  <a:srgbClr val="C00000"/>
                </a:solidFill>
              </a:rPr>
              <a:t>Мира) </a:t>
            </a:r>
            <a:r>
              <a:rPr lang="ru-RU" sz="1600" dirty="0">
                <a:solidFill>
                  <a:srgbClr val="C00000"/>
                </a:solidFill>
              </a:rPr>
              <a:t>могут стать наиболее страстными и бескомпромиссными сторонниками культа.</a:t>
            </a:r>
          </a:p>
        </p:txBody>
      </p:sp>
    </p:spTree>
    <p:extLst>
      <p:ext uri="{BB962C8B-B14F-4D97-AF65-F5344CB8AC3E}">
        <p14:creationId xmlns:p14="http://schemas.microsoft.com/office/powerpoint/2010/main" val="34818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465648"/>
            <a:ext cx="11852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правоохранительных органов выделяют следующие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молодых людей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наиболее подверженных влиянию идеологии терроризма и экстремизма: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подростки из неблагополучных семей,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употребляющие алкоголь и наркотики,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разделяющие экстремистские настроения,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дети, осужденных родителей бандформирований и проповедующих экстремистские взгляды, насильственные способы решения проблем,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подростки семей трудовых эмигрантов.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5080" y="1003983"/>
            <a:ext cx="803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Подверженность к внешнему воздействию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221" y="3995678"/>
            <a:ext cx="11483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Категории людей, которые могут стать потерпевшим от деятельности деструктивных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организаций 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зависимости от особенностей отношения человека с внешним миром:</a:t>
            </a:r>
          </a:p>
          <a:p>
            <a:pPr indent="36000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низкая самооценка с постоянной, зачастую агрессивной готовностью к защите своей личности;</a:t>
            </a:r>
          </a:p>
          <a:p>
            <a:pPr indent="36000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переживание социальной несправедливости со склонностью проецировать причины своих жизненных неудач на близкое окружение или общество в целом;</a:t>
            </a:r>
          </a:p>
          <a:p>
            <a:pPr indent="36000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социальная изолированность и отчужденность, ощущение нахождения на обочине общества и потери жизненной перспективы;</a:t>
            </a:r>
          </a:p>
          <a:p>
            <a:pPr indent="36000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сильная (как правило, не удовлетворенная) потребность в присоединении или принадлежности к значимой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2690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" y="748635"/>
            <a:ext cx="1185291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Внезапное изменение лексики, не связанное с получаемыми новыми знаниями: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иерархию (эмир, эмират, джихад, моджахед),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 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социальные обязательства (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иншалла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 (клянусь), «хлебом клянусь»);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цитаты из религиозных текстов или ссылки на них. 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2.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Резкое изменение поведения: 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без видимых причин бросает курить, употреблять спиртные напитки, использовать бранные слова, объясняя это новыми правилами жизни;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общительный молодой человек становится замкнутым, настороженным; раздражение в случае расспросов о его состоянии; симптоматика устойчивого страха, подозрительности. Возможен и диаметрально противоположный вариант – человек становится уверенным, даже самоуверенным и высокомерным, получая поддержку в новой социальной группе;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внезапная интенсивная увлеченность силовыми видами спорта, восточными единоборствами, стрельбой, владение холодным оружием;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внезапная без видимых причин увлеченность религиозными, эзотерическими материалами;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увлеченность специальными компьютерными играми; 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изменяется отношение к женщине;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NewRomanPSMT"/>
                <a:cs typeface="Times New Roman"/>
              </a:rPr>
              <a:t>- резкое изменение пищевого рациона. 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2980" y="356421"/>
            <a:ext cx="10584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Признаки ведения деструктивного психологического воздействия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4990" y="1360170"/>
            <a:ext cx="2434590" cy="5149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ЯО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36816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87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" y="748635"/>
            <a:ext cx="11852910" cy="590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внезапная интенсивная увлеченность силовыми видами спорта, восточными единоборствами, стрельбой, владение холодным оружием;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внезапная без видимых причин увлеченность религиозными, эзотерическими материалами;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увлеченность специальными компьютерными играми;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изменяется отношение к женщине;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резкое изменение пищевого рациона.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Смена обычной одежды на специализированную, смена прически: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например, девушка из православной семьи начинает носить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хиджаб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 из гардероба исчезают т.н. «вызывающие» элементы одежды; изменяется прическа (голова в общественном месте всегда покрыта платком); из обихода исчезают духи и косметика;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мужчина перестает носить галстук; цвета одежды «темнеют» и становятся однородными; появляются специализированные четки; отращивается характерная бородка. Лица, принадлежащие к ваххабизму, перестают носить нижнее белье, что соответствует особой традиции;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появляются татуировки на арабском языке.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2980" y="356421"/>
            <a:ext cx="10584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Признаки ведения деструктивного психологического воздействия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160" y="963487"/>
            <a:ext cx="10092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вербовки молодежи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079" y="1323854"/>
            <a:ext cx="11372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914400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сайтов, содержащих материалы экстремистского характера, превышает 7 тысяч, в том числе более 150 русскоязычных, и оно постоянно растет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defTabSz="9144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данным, приведенным лабораторией Касперского, в России 4 миллиона детей в возрасте от 8 до 14 лет пользуются интернетом, из которых 78% имеют личный профиль в социальных сетях:</a:t>
            </a:r>
          </a:p>
          <a:p>
            <a:pPr marL="285750" indent="-285750" defTabSz="91440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контакте» – 86% пользователей,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Одноклассники» – 16% пользователей,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defTabSz="91440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4% пользователей,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defTabSz="91440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Твиттер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2% пользователей.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пятого ребёнка более 100 друзей в социальной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765" y="4561165"/>
            <a:ext cx="111524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рубежом молодых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России в зарубежных теологических учебных заведениях. 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России в мечетях и молельных домах читают проповеди около 2 тысяч имамов, получивших религиозное образование за рубежом, из них около 70% – в учебных заведениях экстремистского толка.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079" y="3550860"/>
            <a:ext cx="107523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сервисов мобильной связи делаются доступными скачивание экстремистской литературы на мобильный телефон, соответствующие E-</a:t>
            </a:r>
            <a:r>
              <a:rPr lang="ru-RU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MMS и SMS-рассылки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070" y="6007715"/>
            <a:ext cx="11084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Идеологическая работа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ислам к вере. От веры к справедливости через борьбу…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сын шахид. Через борьбу и смерть неверных он поднимется в рай и будет у него там 72 девицы»</a:t>
            </a:r>
            <a:endParaRPr lang="ru-RU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900" y="149573"/>
            <a:ext cx="113821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Рекомендации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по организации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работы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снижение уровня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радикализации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молодежи, недопущения ее вовлечения в террористическую деятельность: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310" y="987305"/>
            <a:ext cx="1125855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Во-первых,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это развитие системы патриотического и духовно-нравственного воспитания нашей молодежи. Формирование у молодых людей исторически сложившейся в России совокупности ценностей и норм поведения.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Силами образовательных организаций и региональных органов управления образованием необходимо организовать изучение, обобщение и распространение опыта формирования у молодежи устойчивости к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идеологи терроризма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другим антиобщественным поступкам, а также оценку имеющихся на местах программ и учебно-методических материалов по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вопросам противодействия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идеологии терроризма, их приведение в соответствие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 складывающейся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обстановкой в конкретном субъекте Федерации.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0" y="3574905"/>
            <a:ext cx="562927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Во-вторых,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важно обеспечить системное пополнение профильных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интернет-ресурсов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информационными материалами и методическими пособиями по организации работы по противодействию идеологии терроризма.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4560" y="329495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В-третьих,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необходимо системно и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скоординированно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осуществлять проведение социологических и других научных исследований по вопросам противодействия идеологии терроризма и экстремизма. Их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результатыстановятся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основой для проведения профилактической работы, в том числе адресной.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310" y="4785819"/>
            <a:ext cx="370332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В-четвертых,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обеспечить подготовку и повышение квалификации достаточного количества педагогов, способных выявлять признаки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радикализации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молодежи, обучать их способам противодействия идеологической экспансии терроризма.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0510" y="4785104"/>
            <a:ext cx="80200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И, в-пятых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- высшим должностным лицам субъектов Российской Федерации, опираясь на решения Национального антитеррористического комитета и антитеррористических комиссий, которые по действующему законодательству обязательны для исполнения, необходимо организовать систему контроля за деятельностью должностных лиц органов власти и органов местного самоуправления, образовательных организаций по вопросам противодействию идеологии терроризма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78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880109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1122641"/>
            <a:ext cx="1116711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Профайлинг</a:t>
            </a:r>
            <a:r>
              <a:rPr lang="ru-RU" dirty="0"/>
              <a:t> («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profile</a:t>
            </a:r>
            <a:r>
              <a:rPr lang="ru-RU" dirty="0"/>
              <a:t>» — профиль) — это понятие, обозначающее совокупность психологических методов и методик оценки и прогнозирования поведения человека на основе анализа наиболее информативных частных признаков, характеристик внешности, </a:t>
            </a:r>
            <a:r>
              <a:rPr lang="ru-RU" dirty="0">
                <a:hlinkClick r:id="rId3" tooltip="Невербальное общение"/>
              </a:rPr>
              <a:t>невербального</a:t>
            </a:r>
            <a:r>
              <a:rPr lang="ru-RU" dirty="0"/>
              <a:t> и </a:t>
            </a:r>
            <a:r>
              <a:rPr lang="ru-RU" dirty="0">
                <a:hlinkClick r:id="rId4" tooltip="Вербальный (страница отсутствует)"/>
              </a:rPr>
              <a:t>вербального</a:t>
            </a:r>
            <a:r>
              <a:rPr lang="ru-RU" dirty="0"/>
              <a:t> поведения.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630" y="2213283"/>
            <a:ext cx="114185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И. М. Сеченов утверждал, что каждая мысль имеет мускульное проявление. Таким образом, мышление и движение мышц взаимосвязаны. Человек, пытающийся что-то скрыть, плохо контролирует свои жесты и мимику. Невербальная </a:t>
            </a:r>
            <a:r>
              <a:rPr lang="ru-RU" dirty="0" err="1"/>
              <a:t>детекция</a:t>
            </a:r>
            <a:r>
              <a:rPr lang="ru-RU" dirty="0"/>
              <a:t> лжи на вокзалах и в аэропорту осуществляется в ситуации относительного спокойствия — человек только вошел в зал и еще не проходил технические средства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41910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2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915" y="343310"/>
            <a:ext cx="10360057" cy="384719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435" y="5090475"/>
            <a:ext cx="4820239" cy="1631216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r>
              <a:rPr lang="ru-RU" sz="2000" b="1" dirty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Тел.: +7 (4852) 23-09-67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Сайт: www.iro.yar.ru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E-</a:t>
            </a:r>
            <a:r>
              <a:rPr lang="ru-RU" sz="2000" b="1" dirty="0" err="1">
                <a:solidFill>
                  <a:srgbClr val="A52C36"/>
                </a:solidFill>
              </a:rPr>
              <a:t>mail</a:t>
            </a:r>
            <a:r>
              <a:rPr lang="ru-RU" sz="2000" b="1" dirty="0">
                <a:solidFill>
                  <a:srgbClr val="A52C36"/>
                </a:solidFill>
              </a:rPr>
              <a:t>: fkbzh@iro.yar.ru</a:t>
            </a: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4990" y="1360170"/>
            <a:ext cx="2434590" cy="5149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ЯО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"/>
            <a:ext cx="9018270" cy="687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1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2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7438768" y="2780270"/>
            <a:ext cx="4250724" cy="2656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630" y="0"/>
            <a:ext cx="2434590" cy="5149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ЯО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300" y="2686050"/>
            <a:ext cx="7063740" cy="201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lvl="0" indent="450215" algn="ctr"/>
            <a:r>
              <a:rPr lang="ru-RU" sz="1400" b="1" cap="all" dirty="0">
                <a:solidFill>
                  <a:prstClr val="black"/>
                </a:solidFill>
                <a:latin typeface="Times New Roman"/>
                <a:ea typeface="Times New Roman"/>
              </a:rPr>
              <a:t>Программа повышения квалификации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 «</a:t>
            </a:r>
            <a:r>
              <a:rPr lang="ru-RU" sz="1800" b="1" i="1" dirty="0">
                <a:solidFill>
                  <a:prstClr val="black"/>
                </a:solidFill>
                <a:latin typeface="Times New Roman"/>
                <a:ea typeface="Calibri"/>
              </a:rPr>
              <a:t>Организация профилактических мероприятий по противодействию терроризму и экстремизму в образовательном учреждении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Целевая группа: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педагоги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общеобразовательных организаций 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Объём часов: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</a:rPr>
              <a:t> 70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6320" y="4839474"/>
            <a:ext cx="7063740" cy="1908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lvl="0" indent="-21590" algn="ctr"/>
            <a:r>
              <a:rPr lang="ru-RU" sz="1400" b="1" cap="all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Программа повышения квалификации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8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Организация деятельности общеобразовательных организаций по подготовке обучающихся по военно-прикладным видам спорта</a:t>
            </a:r>
            <a:r>
              <a:rPr lang="ru-RU" sz="1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900" dirty="0">
              <a:solidFill>
                <a:srgbClr val="00B050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Целевая группа: 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учителя физической культуры, ОБЖ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1590" lvl="0" indent="-21590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Объём часов: 16 ч.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9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870" y="445770"/>
            <a:ext cx="706374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lvl="0" indent="450215" algn="ctr"/>
            <a:r>
              <a:rPr lang="ru-RU" sz="1400" b="1" cap="all" dirty="0">
                <a:solidFill>
                  <a:prstClr val="black"/>
                </a:solidFill>
                <a:latin typeface="Times New Roman"/>
                <a:ea typeface="Times New Roman"/>
              </a:rPr>
              <a:t>Программа повышения квалификации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«Содержательные и технологические основы преподавания предмета «Основы безопасности жизнедеятельности» </a:t>
            </a:r>
            <a:r>
              <a:rPr lang="ru-RU" sz="1800" b="1" i="1" dirty="0">
                <a:solidFill>
                  <a:srgbClr val="0070C0"/>
                </a:solidFill>
                <a:latin typeface="Times New Roman"/>
                <a:ea typeface="Calibri"/>
              </a:rPr>
              <a:t>в условиях реализации ФГОС</a:t>
            </a:r>
            <a:r>
              <a:rPr lang="ru-RU" sz="1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»</a:t>
            </a:r>
            <a:endParaRPr lang="ru-RU" sz="11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indent="450215" algn="ctr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just"/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Целевая группа: </a:t>
            </a:r>
            <a:r>
              <a:rPr lang="ru-RU" sz="1200" spc="-80" dirty="0">
                <a:solidFill>
                  <a:prstClr val="black"/>
                </a:solidFill>
                <a:latin typeface="Times New Roman"/>
                <a:ea typeface="Times New Roman"/>
              </a:rPr>
              <a:t>учителя ОБЖ,</a:t>
            </a:r>
            <a:r>
              <a:rPr lang="ru-RU" sz="1200" b="1" spc="-8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преподаватели-организаторы ОБЖ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общеобразовательных организаций 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1590" lvl="0" indent="450215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Объём часов:</a:t>
            </a:r>
            <a:r>
              <a:rPr lang="ru-RU" sz="1200" i="1" dirty="0">
                <a:solidFill>
                  <a:prstClr val="black"/>
                </a:solidFill>
                <a:latin typeface="Times New Roman"/>
                <a:ea typeface="Times New Roman"/>
              </a:rPr>
              <a:t> 72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09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2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915" y="343310"/>
            <a:ext cx="10360057" cy="384719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765" y="1093127"/>
            <a:ext cx="11692327" cy="2616097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закон «О противодействии терроризму» от 06.03.2006 № 35-ФЗ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37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15.02.2006 № 116 «О мерах по противодействию терроризму» вместе с «Положением о Национальном антитеррористическом комитете»</a:t>
            </a:r>
          </a:p>
          <a:p>
            <a:pPr marL="28537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антитеррористической комиссии в субъекте Российской Федерации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(утверждено председателем Национального антитеррористического комитета 17.06.2016)</a:t>
            </a:r>
          </a:p>
          <a:p>
            <a:pPr marL="28537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антитеррористической комиссии в муниципальном образовании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(типовое положение об АТК в муниципальном образовании утверждено Председателем НАК в 2017 году)</a:t>
            </a:r>
          </a:p>
          <a:p>
            <a:pPr marL="28537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противодействия идеологии терроризма в Российской Федерации на 2013 – 2018 годы (с изменениями от 05.10.2016)</a:t>
            </a:r>
          </a:p>
          <a:p>
            <a:pPr marL="28537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межведомственных мероприятий по реализации в Ярославской области Комплексного плана противодействия идеологии терроризма в Российской Федерации на 2013 – 2018 годы.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765" y="4170234"/>
            <a:ext cx="113728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закон «О противодействии экстремистской деятельности»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25.07.2002 № 114-ФЗ</a:t>
            </a:r>
          </a:p>
          <a:p>
            <a:pPr marL="285370" lvl="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26.07.2011 № 988 «О Межведомственной комиссии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экстремизму в Российской Федерации» вместе с «Положением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Межведомственной комиссии по противодействию экстремизму в Российской Федерации»</a:t>
            </a:r>
          </a:p>
          <a:p>
            <a:pPr marL="285370" lvl="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реализации стратегии противодействия экстремизму в Российской Федерации до 2025 года</a:t>
            </a:r>
          </a:p>
          <a:p>
            <a:pPr marL="285370" lvl="0" indent="-28537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межведомственных мероприятий по исполнению в Ярославской области плана мероприятий по реализации Стратегии противодействия экстремизму в Российской Федерации до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42069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36" y="365125"/>
            <a:ext cx="10524641" cy="1325563"/>
          </a:xfrm>
        </p:spPr>
        <p:txBody>
          <a:bodyPr>
            <a:noAutofit/>
          </a:bodyPr>
          <a:lstStyle/>
          <a:p>
            <a:r>
              <a:rPr lang="ru-RU" sz="1900" b="1" dirty="0"/>
              <a:t/>
            </a:r>
            <a:br>
              <a:rPr lang="ru-RU" sz="1900" b="1" dirty="0"/>
            </a:br>
            <a:r>
              <a:rPr lang="ru-RU" sz="1900" b="1" dirty="0"/>
              <a:t/>
            </a:r>
            <a:br>
              <a:rPr lang="ru-RU" sz="1900" b="1" dirty="0"/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Терроризм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(Федеральный закон от 06.03.2006 N 35-ФЗ "О противодействии терроризму") - это любые противоправные насильственные действия, как правило, связанные с устрашением населения, </a:t>
            </a:r>
            <a:r>
              <a:rPr lang="ru-RU" sz="2000" u="sng" dirty="0">
                <a:solidFill>
                  <a:srgbClr val="FF0000"/>
                </a:solidFill>
                <a:latin typeface="+mn-lt"/>
              </a:rPr>
              <a:t>в целях принятия тех или иных решений органами государственной власти, органами местного самоуправления или международными организациями.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endParaRPr lang="ru-RU" sz="1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900" dirty="0"/>
              <a:t> «</a:t>
            </a:r>
            <a:r>
              <a:rPr lang="ru-RU" sz="1900" b="1" dirty="0"/>
              <a:t>Терроризм</a:t>
            </a:r>
            <a:r>
              <a:rPr lang="ru-RU" sz="1900" dirty="0"/>
              <a:t> - «это акты насилия, совершаемые отдельными лицами, организациями или правительственными органами, направленные на устранение нежелательных государственных и политических деятелей, дестабилизацию государственного правопорядка в </a:t>
            </a:r>
            <a:r>
              <a:rPr lang="ru-RU" sz="1900" u="sng" dirty="0"/>
              <a:t>целях достижения определённых политических результатов</a:t>
            </a:r>
            <a:r>
              <a:rPr lang="ru-RU" sz="1900" dirty="0"/>
              <a:t>» Российский учёный А. А. </a:t>
            </a:r>
            <a:r>
              <a:rPr lang="ru-RU" sz="1900" dirty="0" err="1"/>
              <a:t>Моджорян</a:t>
            </a:r>
            <a:endParaRPr lang="ru-RU" sz="1900" dirty="0"/>
          </a:p>
          <a:p>
            <a:r>
              <a:rPr lang="ru-RU" sz="1900" dirty="0"/>
              <a:t> «</a:t>
            </a:r>
            <a:r>
              <a:rPr lang="ru-RU" sz="1900" b="1" dirty="0"/>
              <a:t>Терроризм</a:t>
            </a:r>
            <a:r>
              <a:rPr lang="ru-RU" sz="1900" dirty="0"/>
              <a:t> - это публично совершаемые </a:t>
            </a:r>
            <a:r>
              <a:rPr lang="ru-RU" sz="1900" dirty="0" err="1"/>
              <a:t>общеопасные</a:t>
            </a:r>
            <a:r>
              <a:rPr lang="ru-RU" sz="1900" dirty="0"/>
              <a:t> действия или угрозы таковыми, направленные на устрашение населения или социальных групп, </a:t>
            </a:r>
            <a:r>
              <a:rPr lang="ru-RU" sz="1900" u="sng" dirty="0"/>
              <a:t>в целях прямого или косвенного воздействия на принятие какого-либо решения или отказ от него в интересах террористов</a:t>
            </a:r>
            <a:r>
              <a:rPr lang="ru-RU" sz="1900" dirty="0"/>
              <a:t>» В. П. Емельянов ( Терроризм и преступления с признаками терроризирования. М., 2000, с.13).</a:t>
            </a:r>
          </a:p>
          <a:p>
            <a:r>
              <a:rPr lang="ru-RU" sz="1900" dirty="0"/>
              <a:t> «</a:t>
            </a:r>
            <a:r>
              <a:rPr lang="ru-RU" sz="1900" b="1" dirty="0"/>
              <a:t>Терроризм </a:t>
            </a:r>
            <a:r>
              <a:rPr lang="ru-RU" sz="1900" dirty="0"/>
              <a:t>- насилие, содержащее в себе угрозу другого, не менее жестокого, насилия для того, чтобы </a:t>
            </a:r>
            <a:r>
              <a:rPr lang="ru-RU" sz="1900" u="sng" dirty="0"/>
              <a:t>вызвать панику, нарушить или разрушить государственный и общественный порядок, внушить страх, заставить противника принять желаемое решение и </a:t>
            </a:r>
            <a:r>
              <a:rPr lang="ru-RU" sz="1900" u="sng" dirty="0" err="1"/>
              <a:t>др</a:t>
            </a:r>
            <a:r>
              <a:rPr lang="ru-RU" sz="1900" dirty="0"/>
              <a:t>». Ю. М. </a:t>
            </a:r>
            <a:r>
              <a:rPr lang="ru-RU" sz="1900" dirty="0" err="1"/>
              <a:t>Антонян</a:t>
            </a:r>
            <a:r>
              <a:rPr lang="ru-RU" sz="1900" dirty="0"/>
              <a:t>  (Терроризм сегодня. — М.:2000)</a:t>
            </a:r>
          </a:p>
          <a:p>
            <a:r>
              <a:rPr lang="ru-RU" sz="1900" dirty="0"/>
              <a:t>«</a:t>
            </a:r>
            <a:r>
              <a:rPr lang="ru-RU" sz="1900" b="1" dirty="0"/>
              <a:t>Терроризм</a:t>
            </a:r>
            <a:r>
              <a:rPr lang="ru-RU" sz="1900" dirty="0"/>
              <a:t> - особая ассиметричная тактика вооружённой борьбы, доступная слабым (негосударственным </a:t>
            </a:r>
            <a:r>
              <a:rPr lang="ru-RU" sz="1900" dirty="0" err="1"/>
              <a:t>акторам</a:t>
            </a:r>
            <a:r>
              <a:rPr lang="ru-RU" sz="1900" dirty="0"/>
              <a:t>) против сильных (государств, групп государств, международного сообщества)». Е. А. Степановой (Терроризм в ассиметричном конфликте: идеологические и структурные аспекты. — ИМЭМО РАН).</a:t>
            </a:r>
          </a:p>
        </p:txBody>
      </p:sp>
    </p:spTree>
    <p:extLst>
      <p:ext uri="{BB962C8B-B14F-4D97-AF65-F5344CB8AC3E}">
        <p14:creationId xmlns:p14="http://schemas.microsoft.com/office/powerpoint/2010/main" val="5841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7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8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4001</Words>
  <Application>Microsoft Office PowerPoint</Application>
  <PresentationFormat>Произвольный</PresentationFormat>
  <Paragraphs>280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Тема Office</vt:lpstr>
      <vt:lpstr>8_Тема Office</vt:lpstr>
      <vt:lpstr>2_Тема Office</vt:lpstr>
      <vt:lpstr>1_Тема Office</vt:lpstr>
      <vt:lpstr>3_Тема Office</vt:lpstr>
      <vt:lpstr>11_Тема Office</vt:lpstr>
      <vt:lpstr>12_Тема Office</vt:lpstr>
      <vt:lpstr>15_Тема Office</vt:lpstr>
      <vt:lpstr>10_Тема Office</vt:lpstr>
      <vt:lpstr>13_Тема Office</vt:lpstr>
      <vt:lpstr>14_Тема Office</vt:lpstr>
      <vt:lpstr>17_Тема Office</vt:lpstr>
      <vt:lpstr>16_Тема Office</vt:lpstr>
      <vt:lpstr>7_Тема Office</vt:lpstr>
      <vt:lpstr>18_Тема Office</vt:lpstr>
      <vt:lpstr>19_Тема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ИРО ЯО</vt:lpstr>
      <vt:lpstr>ИРО ЯО</vt:lpstr>
      <vt:lpstr>ИРО ЯО</vt:lpstr>
      <vt:lpstr>Презентация PowerPoint</vt:lpstr>
      <vt:lpstr>Презентация PowerPoint</vt:lpstr>
      <vt:lpstr>ИРО ЯО</vt:lpstr>
      <vt:lpstr>Презентация PowerPoint</vt:lpstr>
      <vt:lpstr>   «Терроризм (Федеральный закон от 06.03.2006 N 35-ФЗ "О противодействии терроризму") - это любые противоправные насильственные действия, как правило, связанные с устрашением населения, в целях принятия тех или иных решений органами государственной власти, органами местного самоуправления или международными организациями.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Сравнительная оценка терминов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177</cp:revision>
  <dcterms:created xsi:type="dcterms:W3CDTF">2017-01-12T11:53:49Z</dcterms:created>
  <dcterms:modified xsi:type="dcterms:W3CDTF">2019-06-06T06:22:28Z</dcterms:modified>
</cp:coreProperties>
</file>