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6" r:id="rId5"/>
    <p:sldId id="282" r:id="rId6"/>
    <p:sldId id="283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3" autoAdjust="0"/>
    <p:restoredTop sz="94660"/>
  </p:normalViewPr>
  <p:slideViewPr>
    <p:cSldViewPr snapToGrid="0">
      <p:cViewPr>
        <p:scale>
          <a:sx n="70" d="100"/>
          <a:sy n="70" d="100"/>
        </p:scale>
        <p:origin x="-1878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75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hyperlink" Target="mailto:fkbzh@iro.ya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439334" cy="143933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1394" y="23034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проектной деятельности обучающихся по учебному предмету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«Основы безопасности жизнедеятельности»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930968" y="4086225"/>
            <a:ext cx="7848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Щербак Александр Павлович,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кандидат педагогических наук, доцент,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зав. кафедры физической культуры и безопасности жизнедеятельности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ГАУ ДПО ЯО «Институт развития образования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»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0" y="2675466"/>
            <a:ext cx="370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1.1. Выбор темы исследования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Определившись с формулировкой темы исследования, необходимо обосновать ее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актуальность –степень важности в данный момент и в данной ситуации для решения данных проблем, вопроса или 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Завершать описание актуальности рекомендуется формулировкой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проблемы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вопросом, решение которого представляет существенный практический или теоретический интерес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36720" y="1386840"/>
          <a:ext cx="7581576" cy="5120640"/>
        </p:xfrm>
        <a:graphic>
          <a:graphicData uri="http://schemas.openxmlformats.org/drawingml/2006/table">
            <a:tbl>
              <a:tblPr/>
              <a:tblGrid>
                <a:gridCol w="3790788"/>
                <a:gridCol w="3790788"/>
              </a:tblGrid>
              <a:tr h="15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Тема исследования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Проблема исследования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Условия экологической безопасности для личности, общества и государства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Какими должны быть условия экологической безопасности для личности, общества и государства?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Навыки безопасного поведения на транспорте как фактор безопасности личности, общества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Какие навыки безопасного поведения на транспорте являются фактором безопасности личности, общества?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ученического диспута об опасных  тенденциях современных молодежных увлечений для безопасности личности, общества и государства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 организовать ученический диспут об опасных  тенденциях современных молодежных увлечений для безопасности личности, общества и государства?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Особенности опасных и чрезвычайных ситуациях природного характера для Российской Федерации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Каковы особенности опасных и чрезвычайных ситуаций природного характера для Российской Федерации?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конкурса плакатов «Умей сказать «нет» наркотикам!» для формирования культуры безопасного образа жизни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Эффективен ли конкурс плакатов «Умей сказать «нет» наркотикам!» для формирования культуры безопасного образа жизни?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Акция «Неделя здорового образа жизни»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 организовать акцию «Неделя здорового образа жизни»?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Способы оказания первой медицинской помощи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чего зависят способы оказания первой медицинской помощи?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Особенности санитарно-эпидемиологических требований к организации образовательного процесса в школе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Почему необходимо учитывать особенности санитарно-эпидемиологических требований к организации образовательного процесса в школе?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Знание прав и обязанностей гражданина до и во время призыва как фактор успешности начальной военной подготовки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Почему необходимо знать права и обязанности гражданина до и во время призыва для успешной начальной военной подготовки?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Средства строевой подготовки старшеклассника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Какие средства строевой подготовки подходят для старшеклассника?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Методы огневой подготовки старшеклассника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Какие методы огневой подготовки подходят для старшеклассника?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1" y="2675466"/>
            <a:ext cx="330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понятийного аппарата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94667" y="2810933"/>
            <a:ext cx="80771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Четко сформулированная проблема исследования позволяет перейти к разработке понятийного аппарата исследовательской и проектной деятельности: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– это вопрос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(Что-то надо узнать новое?),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– краткий ответ на вопрос-проблему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(Мы хотим узнать то-то),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– описание характеристик цели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(Какова характеристика того, что мы узнаем?);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идея решения проблемы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(Как можно предсказать определенные события или явления?»).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1" y="2675466"/>
            <a:ext cx="330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понятийного аппарата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 – это то, что мы хотим получить при проведении исследования, некоторый образ будущего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043366" y="1437078"/>
          <a:ext cx="7782873" cy="4937760"/>
        </p:xfrm>
        <a:graphic>
          <a:graphicData uri="http://schemas.openxmlformats.org/drawingml/2006/table">
            <a:tbl>
              <a:tblPr/>
              <a:tblGrid>
                <a:gridCol w="2594291"/>
                <a:gridCol w="2594291"/>
                <a:gridCol w="2594291"/>
              </a:tblGrid>
              <a:tr h="903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 исследования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исследовательской деятельности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проектной деятельности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Условия экологической безопасности для личности, общества и государства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Описать условия экологической безопасности для личности, общества и государства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Подготовить альбом с иллюстрациями условий экологической безопасности для личности, общества и государства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ученического диспута об опасных  тенденциях современных молодежных увлечений для безопасности личности, общества и государства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Описать опасные  тенденции современных молодежных увлечений для безопасности личности, общества и государства, которые можно предложить для обсуждения на ученическом диспуте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Разработать сценарий проведения ученического диспута об опасных  тенденциях современных молодежных увлечений для безопасности личности, общества и государства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 опасных и чрезвычайных ситуациях природного характера для Российской Федерации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Выявить особенности опасных и чрезвычайных ситуаций природного характера для Российской Федерации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Разработать брошюру об особенностях опасных и чрезвычайных ситуаций природного характера для Российской Федерации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Тенденции развития современной обороны России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Описать тенденции развития современной обороны России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Написать эссе о тенденциях развития современной обороны России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Знание прав и обязанностей гражданина до и во время призыва как фактор успешности начальной военной подготовки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Вывить взаимосвязь между знаниями прав и обязанностей гражданина до и во время призыва и успешностью начальной военной подготовки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Разработать памятку для старшеклассников о правах и обязанностях гражданина до и во время призыва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Средства строевой подготовки старшеклассника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Выявить средства строевой подготовки наиболее подходящие для старшеклассника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Нарисовать схемы строевой подготовки наиболее подходящие для старшеклассника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военных профессий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Описать виды военных профессий, существующих в современном государстве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Разработать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постер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видов военных профессий, существующих в современном государстве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1" y="2675466"/>
            <a:ext cx="330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понятийного аппарата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Определив цель деятельности, следует сформулировать задачи как характеристики цели, которые необходимо решить в ходе работы.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368801" y="2423160"/>
          <a:ext cx="7628466" cy="2926080"/>
        </p:xfrm>
        <a:graphic>
          <a:graphicData uri="http://schemas.openxmlformats.org/drawingml/2006/table">
            <a:tbl>
              <a:tblPr/>
              <a:tblGrid>
                <a:gridCol w="3462866"/>
                <a:gridCol w="4165600"/>
              </a:tblGrid>
              <a:tr h="98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сценарий проведения ученического диспута об опасных  тенденциях современных молодежных увлечений для безопасности личности, общества и государства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Описать характеристику опасных  тенденций современных молодежных увлечений для безопасности личности, общества и государства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Изучить характеристику алгоритма проведения ученического диспута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Выявить роль участников ученического диспута об опасных  тенденциях современных молодежных увлечений для безопасности личности, общества и государства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1" y="2675466"/>
            <a:ext cx="330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понятийного аппарата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Завершается разработка понятийного аппарата формулировкой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гипотезы – главной идеи решения проблемы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2227" y="1686559"/>
          <a:ext cx="6858000" cy="438912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Проблема исследования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Гипотеза исследования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Эффективен ли конкурс плакатов «Умей сказать «нет» наркотикам!» для формирования культуры безопасного образа жизни?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плакатов «Умей сказать «нет» наркотикам!» эффективно влияет на успешность формирования культуры безопасного образа жизни в том случае, если проводится его обсуждение среди самих обучающихся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Как организовать акцию «День здорового образа жизни»?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Акция «Неделя здорового образа жизни» будет успешной, если в ней примут участие все участники образовательных отношений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Какой может быть современная полоса препятствия для физического совершенствования старшеклассников?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Предполагается, что применение полосы препятствий из современных военно-прикладных видов спорта позволит повысить уровень физического совершенствования старшеклассников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1" y="2675466"/>
            <a:ext cx="330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Выбор методов решения поставленных прикладных задач</a:t>
            </a: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Любая исследовательская деятельность требует поиска способов (методов) решения поставленных задач. Метод (греч.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methodos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буквально «путь к чему-либо») – в самом общем значении способ (прием) достижения цели, определенным образом упорядоченная деятельность.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4889" y="1474800"/>
            <a:ext cx="6322500" cy="2957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 научно-методической литературы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Изучение и анализ документальных и архивных материалов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Беседа, интервьюирование и анкетирование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Тестирование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Контрольные испытания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Экспертное оценивание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Педагогическое наблюдение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3513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Учебно-исследовательская и проектная деятельность обучающихся как продукт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773" y="2274807"/>
            <a:ext cx="317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деятельность обучающихся должна быть связана с прикладной задачей, результатом решения которой является продукт - материализованный результат.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818158" y="1258323"/>
          <a:ext cx="8107834" cy="5514193"/>
        </p:xfrm>
        <a:graphic>
          <a:graphicData uri="http://schemas.openxmlformats.org/drawingml/2006/table">
            <a:tbl>
              <a:tblPr/>
              <a:tblGrid>
                <a:gridCol w="1319107"/>
                <a:gridCol w="6788727"/>
              </a:tblGrid>
              <a:tr h="18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продукта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 продукта проектной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макет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объекта в уменьшенном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масштабе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школьной площадки для огневой подготовки старшеклассников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схема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графический документ,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изображающий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упражнения строевой подготовки старшеклассников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 оформленный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плакат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видах военных профессий, существующих в современном государстве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набор слайдов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особенностях санитарно-эпидемиологических требований к организации образовательного процесса в школе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альбом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издание с иллюстрациями в сопровождении пояснительного текста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условий экологической безопасности для личности, общества и государства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буклет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текстовая и / или графическая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информация 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правах и обязанностях гражданина до и во время призыва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брошюра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произведение небольшого объёма (от 5 до 48 страниц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особенностях опасных и чрезвычайных ситуаций природного характера для РФ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эссе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прозаическое</a:t>
                      </a:r>
                      <a:r>
                        <a:rPr lang="ru-RU" sz="1200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сочинение небольшого объёма и свободной композиции, которое выражает индивидуальные впечатления и соображения школьника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тенденциях развития современной обороны России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стихи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художественная речь, организованная делением на ритмически соизмеримые </a:t>
                      </a:r>
                      <a:r>
                        <a:rPr lang="ru-RU" sz="1200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отрезки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войне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рисунок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изображение на плоскости, созданное средствами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графики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Умей сказать «нет» наркотикам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фактов и событий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обработки архивов 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мемуаров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биография выпускника школы. принявшего участие в военных действиях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документальный фильм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видеоролик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навыках безопасного поведения на транспорте как фактора безопасности личности и общества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выставка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публичное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результатов поисковых операций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тематический вечер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сценическая композиция с предельно конкретизированным, документальным сюжетом, с реальными, а не вымышленными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героями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посвященный опасным  тенденциям современных молодежных увлечений для безопасности личности, общества и государства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концерт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публичное исполнение музыкальных и эстрадных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номеров  -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военных песен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сценарий </a:t>
                      </a: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литературно-драматическое произведение, написанное для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дня солидарности в борьбе с терроризмом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219" marR="38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4746" y="4812453"/>
            <a:ext cx="3522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Продуктом учебно-исследовательской деятельности могут быть: статьи, обзоры, отчеты и заключения, а также прототипы, модели, образцы.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Защита проекта как иллюстрация образовательного достижения обучающегося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266" y="2261570"/>
            <a:ext cx="49953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Обучающийся представляет: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тему и краткое описание сути проекта;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актуальность проекта;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положительные эффекты от реализации проекта, как для самого автора, так и для других людей;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ресурсы (материальные и нематериальные) и их источники, которые были привлечены для реализации проекта;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ход реализации проекта;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сложности, которые обучающемуся удалось преодолеть в ходе его реализации.</a:t>
            </a:r>
          </a:p>
        </p:txBody>
      </p:sp>
      <p:pic>
        <p:nvPicPr>
          <p:cNvPr id="4100" name="Picture 4" descr="https://b1.culture.ru/c/549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555" y="1746913"/>
            <a:ext cx="5621625" cy="421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508" y="2046603"/>
            <a:ext cx="806210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endParaRPr lang="en-US" sz="900" dirty="0" smtClean="0"/>
          </a:p>
          <a:p>
            <a:r>
              <a:rPr lang="ru-RU" sz="2000" dirty="0" smtClean="0"/>
              <a:t>Россия </a:t>
            </a:r>
            <a:r>
              <a:rPr lang="ru-RU" sz="2000" dirty="0"/>
              <a:t>г. Ярославль, ул. Богдановича, </a:t>
            </a:r>
            <a:r>
              <a:rPr lang="ru-RU" sz="2000" dirty="0" smtClean="0"/>
              <a:t>16,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418, 420</a:t>
            </a:r>
          </a:p>
          <a:p>
            <a:r>
              <a:rPr lang="ru-RU" sz="2000" dirty="0" smtClean="0"/>
              <a:t>кафедра физической культуры и безопасности жизнедеятельности </a:t>
            </a:r>
            <a:endParaRPr lang="ru-RU" sz="2000" dirty="0"/>
          </a:p>
          <a:p>
            <a:r>
              <a:rPr lang="ru-RU" sz="2000" dirty="0"/>
              <a:t>Тел.: +7 (4852) </a:t>
            </a:r>
            <a:r>
              <a:rPr lang="ru-RU" sz="2000" dirty="0" smtClean="0"/>
              <a:t>23-09-67 </a:t>
            </a:r>
            <a:endParaRPr lang="ru-RU" sz="2000" dirty="0"/>
          </a:p>
          <a:p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www.iro.yar.ru/index.php?id=2759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en-US" sz="2000" dirty="0" err="1" smtClean="0"/>
              <a:t>e</a:t>
            </a:r>
            <a:r>
              <a:rPr lang="ru-RU" sz="2000" dirty="0" smtClean="0"/>
              <a:t>-</a:t>
            </a:r>
            <a:r>
              <a:rPr lang="ru-RU" sz="2000" dirty="0" err="1" smtClean="0"/>
              <a:t>mail</a:t>
            </a:r>
            <a:r>
              <a:rPr lang="ru-RU" sz="2000" dirty="0" smtClean="0"/>
              <a:t>: </a:t>
            </a:r>
            <a:r>
              <a:rPr lang="en-US" sz="2000" dirty="0" smtClean="0"/>
              <a:t> </a:t>
            </a:r>
            <a:r>
              <a:rPr lang="en-US" sz="2000" dirty="0" smtClean="0">
                <a:hlinkClick r:id="rId4"/>
              </a:rPr>
              <a:t>fkbzh@iro.yar.ru</a:t>
            </a:r>
            <a:endParaRPr lang="ru-RU" sz="2000" dirty="0"/>
          </a:p>
        </p:txBody>
      </p:sp>
      <p:grpSp>
        <p:nvGrpSpPr>
          <p:cNvPr id="9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10" name="Полилиния 9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" name="Объект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pic>
        <p:nvPicPr>
          <p:cNvPr id="3073" name="Picture 1" descr="D:\ЯИРО\РМО ОБЖ\эмблема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3499" y="1892939"/>
            <a:ext cx="3301171" cy="330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8776" y="1370519"/>
            <a:ext cx="108585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ФГОС СОО: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 уровне основного общего образования делается </a:t>
            </a:r>
            <a:r>
              <a:rPr lang="ru-RU" dirty="0" smtClean="0">
                <a:solidFill>
                  <a:srgbClr val="FF0000"/>
                </a:solidFill>
              </a:rPr>
              <a:t>акцент</a:t>
            </a:r>
            <a:r>
              <a:rPr lang="ru-RU" dirty="0" smtClean="0"/>
              <a:t> на освоении учебно-исследовательской и проектной работы как типа деятельности, где материалом являются, прежде всего, учебные предметы.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 уровне среднего общего образования исследование и проект приобретают </a:t>
            </a:r>
            <a:r>
              <a:rPr lang="ru-RU" dirty="0" smtClean="0">
                <a:solidFill>
                  <a:srgbClr val="FF0000"/>
                </a:solidFill>
              </a:rPr>
              <a:t>статус</a:t>
            </a:r>
            <a:r>
              <a:rPr lang="ru-RU" dirty="0" smtClean="0"/>
              <a:t> инструментов учебной деятельности </a:t>
            </a:r>
            <a:r>
              <a:rPr lang="ru-RU" dirty="0" err="1" smtClean="0"/>
              <a:t>полидисциплинарного</a:t>
            </a:r>
            <a:r>
              <a:rPr lang="ru-RU" dirty="0" smtClean="0"/>
              <a:t> характера, необходимых для  освоения социальной жизни и культуры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8568" y="3030535"/>
            <a:ext cx="10477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На уровне основного общего образования процесс становления проектной деятельности предполагает и допускает наличие проб в рамках </a:t>
            </a:r>
            <a:r>
              <a:rPr lang="ru-RU" dirty="0" smtClean="0">
                <a:solidFill>
                  <a:srgbClr val="FF0000"/>
                </a:solidFill>
              </a:rPr>
              <a:t>совместной деятельности обучающихся и учителя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На уровне среднего общего образования проект реализуется </a:t>
            </a:r>
            <a:r>
              <a:rPr lang="ru-RU" dirty="0" smtClean="0">
                <a:solidFill>
                  <a:srgbClr val="FF0000"/>
                </a:solidFill>
              </a:rPr>
              <a:t>самим старшеклассником или группой обучающихся</a:t>
            </a:r>
            <a:r>
              <a:rPr lang="ru-RU" dirty="0" smtClean="0"/>
              <a:t>. Они самостоятельно формулируют </a:t>
            </a:r>
            <a:r>
              <a:rPr lang="ru-RU" dirty="0" err="1" smtClean="0"/>
              <a:t>предпроектную</a:t>
            </a:r>
            <a:r>
              <a:rPr lang="ru-RU" dirty="0" smtClean="0"/>
              <a:t> идею, ставят цели, описывают необходимые ресурсы и пр. Начинают использоваться элементы математического моделирования и анализа как инструмента интерпретации результатов исследования.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416528" y="4874575"/>
            <a:ext cx="10477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На уровне среднего общего образования сам обучающийся определяет параметры и критерии успешности реализации проекта. Кроме того, он формирует навык принятия параметров и критериев успешности проекта, предлагаемых другими, внешними по отношению к школе социальными и культурными сообществами.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042" y="159912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ПРИМЕРНАЯ ОСНОВНАЯ ОБРАЗОВАТЕЛЬНАЯ ПРОГРАММА</a:t>
            </a:r>
          </a:p>
          <a:p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0960" y="2320908"/>
            <a:ext cx="118110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-3060700" algn="l"/>
                <a:tab pos="630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Возможными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проектной и учебно-исследовательской деятельности являются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инженерное;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прикладное;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изнес-проектирование;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0607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6" name="Полилиния 5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pic>
        <p:nvPicPr>
          <p:cNvPr id="18434" name="Picture 2" descr="https://www.clipartmax.com/png/full/26-261894_if-you-are-communicating-internally-swing-by-the-persons-procesos-sociales-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452" y="2854126"/>
            <a:ext cx="6742363" cy="368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43" y="1336653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ПРИМЕРНАЯ ОСНОВНАЯ ОБРАЗОВАТЕЛЬНАЯ ПРОГРАММА</a:t>
            </a:r>
          </a:p>
          <a:p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62" y="1961604"/>
            <a:ext cx="1104907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учебно-исследовательской и проектной деятельности обучающиеся получат представление: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о философских и методологических основаниях научной деятельности и научных методах, применяемых в исследовательской и проектной деятельности;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о таких понятиях, как концепция, научная гипотеза, метод, эксперимент, надежность гипотезы, модель, метод сбора и метод анализа данных;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о том, чем отличаются исследования в гуманитарных областях от исследований в естественных науках;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об истории науки;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о новейших разработках в области науки и технологий;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о правилах и законах, регулирующих отношения в научной, изобретательской и исследовательских областях деятельности (патентное право, защита авторского права и др.);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деятельности организаций, сообществ и структур, заинтересованных в результатах исследований и предоставляющих ресурсы для проведения исследований и реализации проектов (фонды, государственные структуры,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краудфандинговые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структуры и др.)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6" name="Полилиния 5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43" y="1336653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ПРИМЕРНАЯ ОСНОВНАЯ ОБРАЗОВАТЕЛЬНАЯ ПРОГРАММА</a:t>
            </a:r>
          </a:p>
          <a:p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66663" y="1936204"/>
            <a:ext cx="65236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Обучающийся сможет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решать задачи, находящиеся на стыке нескольких учебных дисциплин;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использовать основной алгоритм исследования при решении своих учебно-познавательных задач;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использовать основные принципы проектной деятельности при решении своих учебно-познавательных задач и задач, возникающих в культурной и социальной жизни;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использовать элементы математического моделирования при решении исследовательских задач;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использовать элементы математического анализа для интерпретации результатов, полученных в ходе учебно-исследовательской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6" name="Полилиния 5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pic>
        <p:nvPicPr>
          <p:cNvPr id="2059" name="Picture 11" descr="http://ds41.detkin-club.ru/images/custom_2/i1jbs9w8v_5cbb8919533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7212" y="2043447"/>
            <a:ext cx="4262414" cy="4147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43" y="1336653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ПРИМЕРНАЯ ОСНОВНАЯ ОБРАЗОВАТЕЛЬНАЯ ПРОГРАММА</a:t>
            </a:r>
          </a:p>
          <a:p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1961604"/>
            <a:ext cx="11963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точки зрения формирования универсальных учебных действий, в ходе освоения принципов учебно-исследовательской и проектной деятельностей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научатся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формулировать научную гипотезу, ставить цель в рамках исследования и проектирования, исходя из культурной нормы и сообразуясь с представлениями об общем благе;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восстанавливать контексты и пути развития того или иного вида научной деятельности, определяя место своего исследования или проекта в общем культурном пространстве;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отслеживать и принимать во внимание тренды и тенденции развития различных видов деятельности, в том числе научных, учитывать их при постановке собственных целей;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оценивать ресурсы, в том числе и нематериальные (такие, как время), необходимые для достижения поставленной цели;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находить различные источники материальных и нематериальных ресурсов, предоставляющих средства для проведения исследований и реализации проектов в различных областях деятельности человека;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вступать в коммуникацию с держателями различных типов ресурсов, точно и объективно презентуя свой проект или возможные результаты исследования, с целью обеспечения продуктивного взаимовыгодного сотрудничества;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самостоятельно и совместно с другими авторами разрабатывать систему параметров и критериев оценки эффективности и продуктивности реализации проекта или исследования на каждом этапе реализации и по завершении работы;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адекватно оценивать риски реализации проекта и проведения исследования и предусматривать пути минимизации этих рисков;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адекватно оценивать последствия реализации своего проекта (изменения, которые он повлечет в жизни других людей, сообществ);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адекватно оценивать дальнейшее развитие своего проекта или исследования, видеть возможные варианты применения результатов.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6" name="Полилиния 5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42" y="119272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ПРИМЕРНАЯ ОСНОВНАЯ ОБРАЗОВАТЕЛЬНАЯ ПРОГРАММА</a:t>
            </a:r>
          </a:p>
          <a:p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5560" y="1852594"/>
            <a:ext cx="1143008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реализации проектной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учебно-исследовательской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укомплектованность организации педагогическими, руководящими и иными работниками;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квалификации педагогических работников организации;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непрерывность профессионального развития педагогических работников.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кадры имеют необходимый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подготовки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владеют представлениями о возрастных особенностях учащихся;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прошли курсы повышения квалификации, посвященные ФГОС;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педагоги участвовали в разработке программы по формированию УУД или участвовали во внутришкольном семинаре, посвященном особенностям применения выбранной программы по УУД;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педагоги могут строить образовательную деятельность в рамках учебного предмета в соответствии с особенностями формирования конкретных УУД;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педагоги осуществляют формирование УУД в рамках проектной, исследовательской деятельности;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характер взаимодействия педагога и обучающегося не противоречит представлениям об условиях формирования УУД;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педагоги владеют методиками формирующего оценивания; наличие позиции тьютора или педагога;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умеют применять инструментарий для оценки качества формирования УУД в рамках одного или нескольких предметов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0" y="2675466"/>
            <a:ext cx="370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1.1. Выбор темы исследования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шаг в выборе темы связан с определением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исследования, который, наилучшим образом можно конкретизировать через личную цель учащегося и соответствующий ей раздел образовательной программы.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85430" y="1368482"/>
          <a:ext cx="7862730" cy="5356815"/>
        </p:xfrm>
        <a:graphic>
          <a:graphicData uri="http://schemas.openxmlformats.org/drawingml/2006/table">
            <a:tbl>
              <a:tblPr/>
              <a:tblGrid>
                <a:gridCol w="4113690"/>
                <a:gridCol w="2286000"/>
                <a:gridCol w="1463040"/>
              </a:tblGrid>
              <a:tr h="28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Цель учащегося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Раздел примерной основной образовательной программы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Объект познания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представление об экологической безопасности и простейшие навыки охраны окружающей среды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Основы комплексной безопасности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личности, общества и государства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Владеть навыками безопасности на транспорте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представления об опасностях современных молодежных хобби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представление об опасных и чрезвычайных ситуациях природного, техногенного и социального характера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Российской Федерации от опасных и чрезвычайных ситуаций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Уметь сказать «нет» наркотикам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Основы противодействия терроризму, экстремизму и наркотизму в Российской Федерации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представления о проявлениях терроризма и экстремизма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Применять в своей жизнедеятельности технологии здорового образа жизни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Основы здорового образа жизни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Основы медицинских знаний и здорового образа жизни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Уметь оказать первую медицинскую помощь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Основы медицинских знаний и оказание первой помощи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представления о санитарно-эпидемиологических требованиях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Осуществлять профилактику инфекционных заболеваний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представления о состоянии и тенденциях развития современного мира и России, а также факторах и источниках угроз и основах обороны РФ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Основы обороны государства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Начальная военная подготовка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представления о правах и обязанностях гражданина до призыва, во время призыва и прохождения военной службы, увольнения с военной службы и пребывания в запасе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Правовые основы военной службы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Заниматься строевой, огневой, тактической подготовкой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Элементы начальной военной подготовки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Иметь представления о военно-профессиональной деятельности гражданина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Военно-профессиональная деятельность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69334" y="0"/>
            <a:ext cx="12022666" cy="1295400"/>
            <a:chOff x="169334" y="0"/>
            <a:chExt cx="12022666" cy="1295400"/>
          </a:xfrm>
        </p:grpSpPr>
        <p:sp>
          <p:nvSpPr>
            <p:cNvPr id="5" name="Полилиния 4"/>
            <p:cNvSpPr/>
            <p:nvPr/>
          </p:nvSpPr>
          <p:spPr>
            <a:xfrm>
              <a:off x="1280161" y="381615"/>
              <a:ext cx="10911839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8839" y="270749"/>
              <a:ext cx="876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Организация проектной деятельности обучающихся по учебному предмету «ОБЖ»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0"/>
              <a:ext cx="1295400" cy="12954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45533" y="1248602"/>
            <a:ext cx="403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Учебно-исследовательская и проектная деятельность обучающихся как процесс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(работа по выполнению проекта)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800" y="2675466"/>
            <a:ext cx="370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1.1. Выбор темы исследования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87636"/>
            <a:ext cx="3488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 объект исследования – это еще не тема исследования. Конкретизировать тему можно только разобравшись с понятием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исследования.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130040" y="1493519"/>
          <a:ext cx="7782560" cy="4953000"/>
        </p:xfrm>
        <a:graphic>
          <a:graphicData uri="http://schemas.openxmlformats.org/drawingml/2006/table">
            <a:tbl>
              <a:tblPr/>
              <a:tblGrid>
                <a:gridCol w="1905000"/>
                <a:gridCol w="587756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Объект познания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Предмет исследования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(тема исследования)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личности, общества и государства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Условия экологической безопасности для личности, общества и государства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Навыки охраны окружающей среды как показатель культуры личности и современного общества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Навыки безопасного поведения на транспорте как фактор безопасности личности, общества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Организация ученического диспута об опасных  тенденциях современных молодежных увлечений для безопасности личности, общества и государства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Особенности опасных и чрезвычайных ситуациях природного характера для Российской Федерации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Эффективность конкурса плакатов «Умей сказать «нет» наркотикам!» для формирования культуры безопасного образа жизни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Организация в школе дня солидарности в борьбе с терроризмом как социально значимое мероприятие по формированию основ безопасности современного общества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Основы медицинских знаний и здорового образа жизни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Акция «Неделя здорового образа жизни»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Способы оказания первой медицинской помощи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Особенности санитарно-эпидемиологических требований к организации образовательного процесса в школе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Начальная военная подготовка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Тенденции развития современной обороны России</a:t>
                      </a:r>
                      <a:endParaRPr lang="ru-RU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Знание прав и обязанностей гражданина до и во время призыва как фактор успешности начальной военной подготовки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Средства строевой подготовки старшеклассника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Методы огневой подготовки старшеклассника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военных профессий</a:t>
                      </a:r>
                      <a:endParaRPr lang="ru-RU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2782</Words>
  <Application>Microsoft Office PowerPoint</Application>
  <PresentationFormat>Произвольный</PresentationFormat>
  <Paragraphs>295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Наталья Николаевна Новикова</cp:lastModifiedBy>
  <cp:revision>59</cp:revision>
  <dcterms:created xsi:type="dcterms:W3CDTF">2017-01-12T11:53:49Z</dcterms:created>
  <dcterms:modified xsi:type="dcterms:W3CDTF">2019-09-16T09:41:26Z</dcterms:modified>
  <cp:contentStatus/>
</cp:coreProperties>
</file>