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57" r:id="rId5"/>
    <p:sldId id="274" r:id="rId6"/>
    <p:sldId id="265" r:id="rId7"/>
    <p:sldId id="266" r:id="rId8"/>
    <p:sldId id="267" r:id="rId9"/>
    <p:sldId id="268" r:id="rId10"/>
    <p:sldId id="269" r:id="rId11"/>
    <p:sldId id="258" r:id="rId12"/>
    <p:sldId id="261" r:id="rId13"/>
    <p:sldId id="262" r:id="rId14"/>
    <p:sldId id="263" r:id="rId15"/>
    <p:sldId id="271" r:id="rId16"/>
    <p:sldId id="259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D7D86-1CAD-4C9E-98A4-DB8663D0C9B9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81A091C9-B54F-498C-B0D5-BFEF2226149A}">
      <dgm:prSet phldrT="[Текст]"/>
      <dgm:spPr/>
      <dgm:t>
        <a:bodyPr/>
        <a:lstStyle/>
        <a:p>
          <a:r>
            <a:rPr lang="ru-RU" dirty="0" smtClean="0"/>
            <a:t>ПСИХИКА</a:t>
          </a:r>
          <a:endParaRPr lang="ru-RU" dirty="0"/>
        </a:p>
      </dgm:t>
    </dgm:pt>
    <dgm:pt modelId="{4C726AA9-75FF-4CD0-9292-68D5C6E342F1}" type="parTrans" cxnId="{F08B5783-2A64-4454-BDE1-CE9A117B8289}">
      <dgm:prSet/>
      <dgm:spPr/>
      <dgm:t>
        <a:bodyPr/>
        <a:lstStyle/>
        <a:p>
          <a:endParaRPr lang="ru-RU"/>
        </a:p>
      </dgm:t>
    </dgm:pt>
    <dgm:pt modelId="{91DDA89F-B226-4BF7-A2C4-2C955585BD12}" type="sibTrans" cxnId="{F08B5783-2A64-4454-BDE1-CE9A117B8289}">
      <dgm:prSet/>
      <dgm:spPr/>
      <dgm:t>
        <a:bodyPr/>
        <a:lstStyle/>
        <a:p>
          <a:endParaRPr lang="ru-RU"/>
        </a:p>
      </dgm:t>
    </dgm:pt>
    <dgm:pt modelId="{86A0B578-4571-403C-93F7-19A4D4DFBEE1}">
      <dgm:prSet phldrT="[Текст]"/>
      <dgm:spPr/>
      <dgm:t>
        <a:bodyPr/>
        <a:lstStyle/>
        <a:p>
          <a:r>
            <a:rPr lang="ru-RU" dirty="0" smtClean="0"/>
            <a:t>ТЕЛО</a:t>
          </a:r>
          <a:endParaRPr lang="ru-RU" dirty="0"/>
        </a:p>
      </dgm:t>
    </dgm:pt>
    <dgm:pt modelId="{ABB716E1-47CF-4D74-A491-261173E41A01}" type="parTrans" cxnId="{3DA7A301-6B5B-44F4-84B0-B54EAAC57F20}">
      <dgm:prSet/>
      <dgm:spPr/>
      <dgm:t>
        <a:bodyPr/>
        <a:lstStyle/>
        <a:p>
          <a:endParaRPr lang="ru-RU"/>
        </a:p>
      </dgm:t>
    </dgm:pt>
    <dgm:pt modelId="{84207BB6-587E-4DF6-A37C-DE57CA4A62F2}" type="sibTrans" cxnId="{3DA7A301-6B5B-44F4-84B0-B54EAAC57F20}">
      <dgm:prSet/>
      <dgm:spPr/>
      <dgm:t>
        <a:bodyPr/>
        <a:lstStyle/>
        <a:p>
          <a:endParaRPr lang="ru-RU"/>
        </a:p>
      </dgm:t>
    </dgm:pt>
    <dgm:pt modelId="{4FAB8F8F-4513-4D95-AA75-8262E12ECD35}" type="pres">
      <dgm:prSet presAssocID="{19AD7D86-1CAD-4C9E-98A4-DB8663D0C9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95AEE6-EDBE-4EBE-83D9-F8A32D7097DD}" type="pres">
      <dgm:prSet presAssocID="{81A091C9-B54F-498C-B0D5-BFEF2226149A}" presName="gear1" presStyleLbl="node1" presStyleIdx="0" presStyleCnt="2" custLinFactNeighborX="-456" custLinFactNeighborY="15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51FFD-54B9-4E45-BB62-7D64D2EDB93C}" type="pres">
      <dgm:prSet presAssocID="{81A091C9-B54F-498C-B0D5-BFEF2226149A}" presName="gear1srcNode" presStyleLbl="node1" presStyleIdx="0" presStyleCnt="2"/>
      <dgm:spPr/>
      <dgm:t>
        <a:bodyPr/>
        <a:lstStyle/>
        <a:p>
          <a:endParaRPr lang="ru-RU"/>
        </a:p>
      </dgm:t>
    </dgm:pt>
    <dgm:pt modelId="{D1307305-7033-4DA2-9F03-A3403F1E493F}" type="pres">
      <dgm:prSet presAssocID="{81A091C9-B54F-498C-B0D5-BFEF2226149A}" presName="gear1dstNode" presStyleLbl="node1" presStyleIdx="0" presStyleCnt="2"/>
      <dgm:spPr/>
      <dgm:t>
        <a:bodyPr/>
        <a:lstStyle/>
        <a:p>
          <a:endParaRPr lang="ru-RU"/>
        </a:p>
      </dgm:t>
    </dgm:pt>
    <dgm:pt modelId="{9FF2C442-B5AC-4833-93BA-DA8CB06E1DB1}" type="pres">
      <dgm:prSet presAssocID="{86A0B578-4571-403C-93F7-19A4D4DFBEE1}" presName="gear2" presStyleLbl="node1" presStyleIdx="1" presStyleCnt="2" custScaleX="159599" custScaleY="161479" custLinFactNeighborX="-19391" custLinFactNeighborY="5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A1485-85B6-4E73-9F27-B1EADF48BA2C}" type="pres">
      <dgm:prSet presAssocID="{86A0B578-4571-403C-93F7-19A4D4DFBEE1}" presName="gear2srcNode" presStyleLbl="node1" presStyleIdx="1" presStyleCnt="2"/>
      <dgm:spPr/>
      <dgm:t>
        <a:bodyPr/>
        <a:lstStyle/>
        <a:p>
          <a:endParaRPr lang="ru-RU"/>
        </a:p>
      </dgm:t>
    </dgm:pt>
    <dgm:pt modelId="{290B30C7-F3C3-4267-90AD-9BFEEBB81432}" type="pres">
      <dgm:prSet presAssocID="{86A0B578-4571-403C-93F7-19A4D4DFBEE1}" presName="gear2dstNode" presStyleLbl="node1" presStyleIdx="1" presStyleCnt="2"/>
      <dgm:spPr/>
      <dgm:t>
        <a:bodyPr/>
        <a:lstStyle/>
        <a:p>
          <a:endParaRPr lang="ru-RU"/>
        </a:p>
      </dgm:t>
    </dgm:pt>
    <dgm:pt modelId="{923EA589-614A-4323-AACB-E6D848EA0D6A}" type="pres">
      <dgm:prSet presAssocID="{91DDA89F-B226-4BF7-A2C4-2C955585BD12}" presName="connector1" presStyleLbl="sibTrans2D1" presStyleIdx="0" presStyleCnt="2" custLinFactNeighborX="1644" custLinFactNeighborY="12844"/>
      <dgm:spPr/>
      <dgm:t>
        <a:bodyPr/>
        <a:lstStyle/>
        <a:p>
          <a:endParaRPr lang="ru-RU"/>
        </a:p>
      </dgm:t>
    </dgm:pt>
    <dgm:pt modelId="{44939770-4E98-4EBF-B86C-DB780D4E7F35}" type="pres">
      <dgm:prSet presAssocID="{84207BB6-587E-4DF6-A37C-DE57CA4A62F2}" presName="connector2" presStyleLbl="sibTrans2D1" presStyleIdx="1" presStyleCnt="2" custLinFactNeighborX="-40284" custLinFactNeighborY="-6779"/>
      <dgm:spPr/>
      <dgm:t>
        <a:bodyPr/>
        <a:lstStyle/>
        <a:p>
          <a:endParaRPr lang="ru-RU"/>
        </a:p>
      </dgm:t>
    </dgm:pt>
  </dgm:ptLst>
  <dgm:cxnLst>
    <dgm:cxn modelId="{B97E52F5-2345-4247-9B9B-90C898A231BF}" type="presOf" srcId="{81A091C9-B54F-498C-B0D5-BFEF2226149A}" destId="{D1307305-7033-4DA2-9F03-A3403F1E493F}" srcOrd="2" destOrd="0" presId="urn:microsoft.com/office/officeart/2005/8/layout/gear1"/>
    <dgm:cxn modelId="{732A0B62-B52D-44D0-ADA5-20C7222ADE05}" type="presOf" srcId="{86A0B578-4571-403C-93F7-19A4D4DFBEE1}" destId="{6EFA1485-85B6-4E73-9F27-B1EADF48BA2C}" srcOrd="1" destOrd="0" presId="urn:microsoft.com/office/officeart/2005/8/layout/gear1"/>
    <dgm:cxn modelId="{F08B5783-2A64-4454-BDE1-CE9A117B8289}" srcId="{19AD7D86-1CAD-4C9E-98A4-DB8663D0C9B9}" destId="{81A091C9-B54F-498C-B0D5-BFEF2226149A}" srcOrd="0" destOrd="0" parTransId="{4C726AA9-75FF-4CD0-9292-68D5C6E342F1}" sibTransId="{91DDA89F-B226-4BF7-A2C4-2C955585BD12}"/>
    <dgm:cxn modelId="{595218BE-B71B-4E11-B28C-26905C49FFF7}" type="presOf" srcId="{84207BB6-587E-4DF6-A37C-DE57CA4A62F2}" destId="{44939770-4E98-4EBF-B86C-DB780D4E7F35}" srcOrd="0" destOrd="0" presId="urn:microsoft.com/office/officeart/2005/8/layout/gear1"/>
    <dgm:cxn modelId="{AFD4D611-78C0-48D5-A45F-AD4FB6F871EF}" type="presOf" srcId="{86A0B578-4571-403C-93F7-19A4D4DFBEE1}" destId="{9FF2C442-B5AC-4833-93BA-DA8CB06E1DB1}" srcOrd="0" destOrd="0" presId="urn:microsoft.com/office/officeart/2005/8/layout/gear1"/>
    <dgm:cxn modelId="{8ED5A0C8-2A26-4303-9A24-F2C8BA4CE488}" type="presOf" srcId="{81A091C9-B54F-498C-B0D5-BFEF2226149A}" destId="{91E51FFD-54B9-4E45-BB62-7D64D2EDB93C}" srcOrd="1" destOrd="0" presId="urn:microsoft.com/office/officeart/2005/8/layout/gear1"/>
    <dgm:cxn modelId="{3DA7A301-6B5B-44F4-84B0-B54EAAC57F20}" srcId="{19AD7D86-1CAD-4C9E-98A4-DB8663D0C9B9}" destId="{86A0B578-4571-403C-93F7-19A4D4DFBEE1}" srcOrd="1" destOrd="0" parTransId="{ABB716E1-47CF-4D74-A491-261173E41A01}" sibTransId="{84207BB6-587E-4DF6-A37C-DE57CA4A62F2}"/>
    <dgm:cxn modelId="{2AD85338-8064-4967-B3EE-2D24D7112DC9}" type="presOf" srcId="{86A0B578-4571-403C-93F7-19A4D4DFBEE1}" destId="{290B30C7-F3C3-4267-90AD-9BFEEBB81432}" srcOrd="2" destOrd="0" presId="urn:microsoft.com/office/officeart/2005/8/layout/gear1"/>
    <dgm:cxn modelId="{BCC70E26-DA5A-4E25-B973-E7D9961C7A83}" type="presOf" srcId="{91DDA89F-B226-4BF7-A2C4-2C955585BD12}" destId="{923EA589-614A-4323-AACB-E6D848EA0D6A}" srcOrd="0" destOrd="0" presId="urn:microsoft.com/office/officeart/2005/8/layout/gear1"/>
    <dgm:cxn modelId="{C63B430A-79A4-445C-91E9-840AEF364F72}" type="presOf" srcId="{81A091C9-B54F-498C-B0D5-BFEF2226149A}" destId="{3195AEE6-EDBE-4EBE-83D9-F8A32D7097DD}" srcOrd="0" destOrd="0" presId="urn:microsoft.com/office/officeart/2005/8/layout/gear1"/>
    <dgm:cxn modelId="{60B54EEC-751D-4B47-A5F0-FF3D3F535F63}" type="presOf" srcId="{19AD7D86-1CAD-4C9E-98A4-DB8663D0C9B9}" destId="{4FAB8F8F-4513-4D95-AA75-8262E12ECD35}" srcOrd="0" destOrd="0" presId="urn:microsoft.com/office/officeart/2005/8/layout/gear1"/>
    <dgm:cxn modelId="{345091EE-3AF6-4063-AB56-D86A16F81E27}" type="presParOf" srcId="{4FAB8F8F-4513-4D95-AA75-8262E12ECD35}" destId="{3195AEE6-EDBE-4EBE-83D9-F8A32D7097DD}" srcOrd="0" destOrd="0" presId="urn:microsoft.com/office/officeart/2005/8/layout/gear1"/>
    <dgm:cxn modelId="{CDCA1F2C-7FFD-488E-BC5A-93723C498167}" type="presParOf" srcId="{4FAB8F8F-4513-4D95-AA75-8262E12ECD35}" destId="{91E51FFD-54B9-4E45-BB62-7D64D2EDB93C}" srcOrd="1" destOrd="0" presId="urn:microsoft.com/office/officeart/2005/8/layout/gear1"/>
    <dgm:cxn modelId="{C8DF7D54-4839-4236-B5EC-F9D7515632B3}" type="presParOf" srcId="{4FAB8F8F-4513-4D95-AA75-8262E12ECD35}" destId="{D1307305-7033-4DA2-9F03-A3403F1E493F}" srcOrd="2" destOrd="0" presId="urn:microsoft.com/office/officeart/2005/8/layout/gear1"/>
    <dgm:cxn modelId="{35DAAD6D-631A-4D1F-9127-FA875B5A165D}" type="presParOf" srcId="{4FAB8F8F-4513-4D95-AA75-8262E12ECD35}" destId="{9FF2C442-B5AC-4833-93BA-DA8CB06E1DB1}" srcOrd="3" destOrd="0" presId="urn:microsoft.com/office/officeart/2005/8/layout/gear1"/>
    <dgm:cxn modelId="{3FEF9995-A05E-471A-9C40-27CD19F4418E}" type="presParOf" srcId="{4FAB8F8F-4513-4D95-AA75-8262E12ECD35}" destId="{6EFA1485-85B6-4E73-9F27-B1EADF48BA2C}" srcOrd="4" destOrd="0" presId="urn:microsoft.com/office/officeart/2005/8/layout/gear1"/>
    <dgm:cxn modelId="{3C43B149-6ED4-4F6B-935A-E7F7F720341B}" type="presParOf" srcId="{4FAB8F8F-4513-4D95-AA75-8262E12ECD35}" destId="{290B30C7-F3C3-4267-90AD-9BFEEBB81432}" srcOrd="5" destOrd="0" presId="urn:microsoft.com/office/officeart/2005/8/layout/gear1"/>
    <dgm:cxn modelId="{8A5F79AB-505C-41A5-B14D-AE31E8FC939F}" type="presParOf" srcId="{4FAB8F8F-4513-4D95-AA75-8262E12ECD35}" destId="{923EA589-614A-4323-AACB-E6D848EA0D6A}" srcOrd="6" destOrd="0" presId="urn:microsoft.com/office/officeart/2005/8/layout/gear1"/>
    <dgm:cxn modelId="{FA7699A7-B938-4105-96DD-AB411E70E2E4}" type="presParOf" srcId="{4FAB8F8F-4513-4D95-AA75-8262E12ECD35}" destId="{44939770-4E98-4EBF-B86C-DB780D4E7F3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AEE6-EDBE-4EBE-83D9-F8A32D7097DD}">
      <dsp:nvSpPr>
        <dsp:cNvPr id="0" name=""/>
        <dsp:cNvSpPr/>
      </dsp:nvSpPr>
      <dsp:spPr>
        <a:xfrm>
          <a:off x="3672405" y="2592285"/>
          <a:ext cx="3264914" cy="326491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ПСИХИКА</a:t>
          </a:r>
          <a:endParaRPr lang="ru-RU" sz="3500" kern="1200" dirty="0"/>
        </a:p>
      </dsp:txBody>
      <dsp:txXfrm>
        <a:off x="4328798" y="3357076"/>
        <a:ext cx="1952128" cy="1678233"/>
      </dsp:txXfrm>
    </dsp:sp>
    <dsp:sp modelId="{9FF2C442-B5AC-4833-93BA-DA8CB06E1DB1}">
      <dsp:nvSpPr>
        <dsp:cNvPr id="0" name=""/>
        <dsp:cNvSpPr/>
      </dsp:nvSpPr>
      <dsp:spPr>
        <a:xfrm>
          <a:off x="619686" y="712897"/>
          <a:ext cx="3789651" cy="3834291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ТЕЛО</a:t>
          </a:r>
          <a:endParaRPr lang="ru-RU" sz="3500" kern="1200" dirty="0"/>
        </a:p>
      </dsp:txBody>
      <dsp:txXfrm>
        <a:off x="1573742" y="1679305"/>
        <a:ext cx="1881539" cy="1901475"/>
      </dsp:txXfrm>
    </dsp:sp>
    <dsp:sp modelId="{923EA589-614A-4323-AACB-E6D848EA0D6A}">
      <dsp:nvSpPr>
        <dsp:cNvPr id="0" name=""/>
        <dsp:cNvSpPr/>
      </dsp:nvSpPr>
      <dsp:spPr>
        <a:xfrm>
          <a:off x="3960422" y="2016243"/>
          <a:ext cx="4015844" cy="4015844"/>
        </a:xfrm>
        <a:prstGeom prst="circularArrow">
          <a:avLst>
            <a:gd name="adj1" fmla="val 4878"/>
            <a:gd name="adj2" fmla="val 312630"/>
            <a:gd name="adj3" fmla="val 3253433"/>
            <a:gd name="adj4" fmla="val 15076931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39770-4E98-4EBF-B86C-DB780D4E7F35}">
      <dsp:nvSpPr>
        <dsp:cNvPr id="0" name=""/>
        <dsp:cNvSpPr/>
      </dsp:nvSpPr>
      <dsp:spPr>
        <a:xfrm>
          <a:off x="144019" y="576051"/>
          <a:ext cx="3036370" cy="30363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3A64-8ABC-45CB-AF38-0F3AA2410D4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B246-C942-45B2-A740-0477CF690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dno@yandex.ru" TargetMode="External"/><Relationship Id="rId4" Type="http://schemas.openxmlformats.org/officeDocument/2006/relationships/hyperlink" Target="mailto:kdno@iro.ya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45579"/>
            <a:ext cx="7772400" cy="1470025"/>
          </a:xfrm>
        </p:spPr>
        <p:txBody>
          <a:bodyPr/>
          <a:lstStyle/>
          <a:p>
            <a:r>
              <a:rPr lang="ru-RU" dirty="0" err="1" smtClean="0"/>
              <a:t>Нейромоторная</a:t>
            </a:r>
            <a:r>
              <a:rPr lang="ru-RU" dirty="0" smtClean="0"/>
              <a:t> диагностика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5401"/>
            <a:ext cx="7164287" cy="889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0856"/>
            <a:ext cx="9143999" cy="1063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920" y="3645024"/>
            <a:ext cx="4932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C00000"/>
                </a:solidFill>
              </a:rPr>
              <a:t>Коточигова</a:t>
            </a:r>
            <a:r>
              <a:rPr lang="ru-RU" i="1" dirty="0">
                <a:solidFill>
                  <a:srgbClr val="C00000"/>
                </a:solidFill>
              </a:rPr>
              <a:t> Елена Вадимовна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доцент, кандидат психологических </a:t>
            </a:r>
            <a:r>
              <a:rPr lang="ru-RU" dirty="0" smtClean="0">
                <a:solidFill>
                  <a:srgbClr val="C00000"/>
                </a:solidFill>
              </a:rPr>
              <a:t>наук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Ермакова Татьяна </a:t>
            </a:r>
            <a:r>
              <a:rPr lang="ru-RU" i="1" dirty="0" smtClean="0">
                <a:solidFill>
                  <a:srgbClr val="C00000"/>
                </a:solidFill>
              </a:rPr>
              <a:t>Николаевна,</a:t>
            </a:r>
          </a:p>
          <a:p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т. преподаватель кафедры дошкольного образования ГАУ ДПО ЯО ИРО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45274"/>
          <a:stretch/>
        </p:blipFill>
        <p:spPr>
          <a:xfrm>
            <a:off x="1043608" y="2780928"/>
            <a:ext cx="2119781" cy="2911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52.userapi.com/c850620/v850620926/1b0bb0/ranbip83D24.jpg"/>
          <p:cNvPicPr>
            <a:picLocks noChangeAspect="1" noChangeArrowheads="1"/>
          </p:cNvPicPr>
          <p:nvPr/>
        </p:nvPicPr>
        <p:blipFill>
          <a:blip r:embed="rId2" cstate="print"/>
          <a:srcRect b="5052"/>
          <a:stretch>
            <a:fillRect/>
          </a:stretch>
        </p:blipFill>
        <p:spPr bwMode="auto">
          <a:xfrm>
            <a:off x="2411760" y="346460"/>
            <a:ext cx="4999484" cy="632922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посоветуем?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Ритмические игры;</a:t>
            </a:r>
          </a:p>
          <a:p>
            <a:r>
              <a:rPr lang="ru-RU" dirty="0" smtClean="0"/>
              <a:t>Произвольность и </a:t>
            </a:r>
            <a:r>
              <a:rPr lang="ru-RU" dirty="0" err="1" smtClean="0"/>
              <a:t>саморегуляция</a:t>
            </a:r>
            <a:r>
              <a:rPr lang="ru-RU" dirty="0" smtClean="0"/>
              <a:t> поведения;</a:t>
            </a:r>
          </a:p>
          <a:p>
            <a:r>
              <a:rPr lang="ru-RU" dirty="0" smtClean="0"/>
              <a:t>Усложняющиеся последовательности в  правилах игр;</a:t>
            </a:r>
          </a:p>
          <a:p>
            <a:r>
              <a:rPr lang="ru-RU" dirty="0" smtClean="0"/>
              <a:t>Схема тела;</a:t>
            </a:r>
          </a:p>
          <a:p>
            <a:r>
              <a:rPr lang="ru-RU" dirty="0" smtClean="0"/>
              <a:t>Консультация детского невролога, если вы не видите динамики + очень осторожно, если вы используете дыхательные упражнения;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7449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69220"/>
            <a:ext cx="6912768" cy="610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«Передай мяч».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Игра </a:t>
            </a:r>
            <a:r>
              <a:rPr lang="ru-RU" dirty="0"/>
              <a:t>проводится в форме соревнования </a:t>
            </a:r>
            <a:r>
              <a:rPr lang="ru-RU" dirty="0" smtClean="0"/>
              <a:t>между </a:t>
            </a:r>
            <a:r>
              <a:rPr lang="ru-RU" dirty="0"/>
              <a:t>командами. Дети стоят в затылок друг другу на расстоянии </a:t>
            </a:r>
            <a:r>
              <a:rPr lang="ru-RU" dirty="0" smtClean="0"/>
              <a:t>вытянутой </a:t>
            </a:r>
            <a:r>
              <a:rPr lang="ru-RU" dirty="0"/>
              <a:t>руки. Первый передает мяч второму сверху над головой, </a:t>
            </a:r>
            <a:r>
              <a:rPr lang="ru-RU" dirty="0" smtClean="0"/>
              <a:t>второй третьему </a:t>
            </a:r>
            <a:r>
              <a:rPr lang="ru-RU" dirty="0"/>
              <a:t>— снизу между ногами и т.д. Другой вариант — передача </a:t>
            </a:r>
            <a:r>
              <a:rPr lang="ru-RU" dirty="0" smtClean="0"/>
              <a:t>мяча сбоку </a:t>
            </a:r>
            <a:r>
              <a:rPr lang="ru-RU" dirty="0"/>
              <a:t>с поворотом корпуса то вправо, то влево.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«Подай мяч»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Круговые движения с мячом вокруг туловища в </a:t>
            </a:r>
            <a:r>
              <a:rPr lang="ru-RU" dirty="0" smtClean="0"/>
              <a:t>горизонтальной </a:t>
            </a:r>
            <a:r>
              <a:rPr lang="ru-RU" dirty="0"/>
              <a:t>плоскости (переложить мяч спереди в левую руку, а сзади —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правую руку). Затем сменить направление. То же во фронтальной </a:t>
            </a:r>
            <a:r>
              <a:rPr lang="ru-RU" dirty="0" smtClean="0"/>
              <a:t>плоскости </a:t>
            </a:r>
            <a:r>
              <a:rPr lang="ru-RU" dirty="0"/>
              <a:t>(руки вверх — перекладываем мяч в левую руку; руки — вниз </a:t>
            </a:r>
            <a:r>
              <a:rPr lang="ru-RU" dirty="0" smtClean="0"/>
              <a:t>и назад </a:t>
            </a:r>
            <a:r>
              <a:rPr lang="ru-RU" dirty="0"/>
              <a:t>— перекладываем мяч в правую руку).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7561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733579" cy="254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2533612" cy="22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посоветуем?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01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Ритмические игры;</a:t>
            </a:r>
          </a:p>
          <a:p>
            <a:r>
              <a:rPr lang="ru-RU" dirty="0" smtClean="0"/>
              <a:t>Произвольность и </a:t>
            </a:r>
            <a:r>
              <a:rPr lang="ru-RU" dirty="0" err="1" smtClean="0"/>
              <a:t>саморегуляция</a:t>
            </a:r>
            <a:r>
              <a:rPr lang="ru-RU" dirty="0" smtClean="0"/>
              <a:t> поведения;</a:t>
            </a:r>
          </a:p>
          <a:p>
            <a:r>
              <a:rPr lang="ru-RU" dirty="0" smtClean="0"/>
              <a:t>Усложняющиеся последовательности в  правилах игр;</a:t>
            </a:r>
          </a:p>
          <a:p>
            <a:r>
              <a:rPr lang="ru-RU" dirty="0" smtClean="0"/>
              <a:t>Схема тела;</a:t>
            </a:r>
          </a:p>
          <a:p>
            <a:r>
              <a:rPr lang="ru-RU" dirty="0" smtClean="0"/>
              <a:t>Консультация детского невролога, если вы не видите динамики + очень осторожно, если вы используете дыхательные упражнения;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5401"/>
            <a:ext cx="7164287" cy="8893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1363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КОНТАКТНЫЕ ДАННЫЕ:</a:t>
            </a:r>
          </a:p>
          <a:p>
            <a:endParaRPr lang="ru-RU" dirty="0"/>
          </a:p>
          <a:p>
            <a:r>
              <a:rPr lang="ru-RU" dirty="0" smtClean="0"/>
              <a:t>Адрес</a:t>
            </a:r>
            <a:r>
              <a:rPr lang="ru-RU" dirty="0"/>
              <a:t>: 150014, </a:t>
            </a:r>
            <a:br>
              <a:rPr lang="ru-RU" dirty="0"/>
            </a:br>
            <a:r>
              <a:rPr lang="ru-RU" dirty="0"/>
              <a:t>г. Ярославль, </a:t>
            </a:r>
            <a:br>
              <a:rPr lang="ru-RU" dirty="0"/>
            </a:br>
            <a:r>
              <a:rPr lang="ru-RU" dirty="0"/>
              <a:t>ул. Богдановича, 16</a:t>
            </a:r>
            <a:br>
              <a:rPr lang="ru-RU" dirty="0"/>
            </a:br>
            <a:r>
              <a:rPr lang="ru-RU" dirty="0" err="1"/>
              <a:t>каб</a:t>
            </a:r>
            <a:r>
              <a:rPr lang="ru-RU" dirty="0"/>
              <a:t>. 307, 313</a:t>
            </a:r>
            <a:br>
              <a:rPr lang="ru-RU" dirty="0"/>
            </a:br>
            <a:r>
              <a:rPr lang="ru-RU" dirty="0"/>
              <a:t>Тел.:(8-4852) 23-09-34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>
                <a:hlinkClick r:id="rId4" tooltip="Opens window for sending email"/>
              </a:rPr>
              <a:t>kdno@iro.yar.ru</a:t>
            </a:r>
            <a:r>
              <a:rPr lang="ru-RU" dirty="0"/>
              <a:t>, </a:t>
            </a:r>
            <a:r>
              <a:rPr lang="ru-RU" dirty="0">
                <a:hlinkClick r:id="rId5" tooltip="Opens window for sending email"/>
              </a:rPr>
              <a:t>kdno@yandex.ru</a:t>
            </a:r>
            <a:r>
              <a:rPr lang="ru-RU" dirty="0"/>
              <a:t> </a:t>
            </a:r>
          </a:p>
          <a:p>
            <a:r>
              <a:rPr lang="ru-RU" b="1" dirty="0"/>
              <a:t>Заведующий кафедрой </a:t>
            </a:r>
            <a:endParaRPr lang="ru-RU" dirty="0"/>
          </a:p>
          <a:p>
            <a:r>
              <a:rPr lang="ru-RU" b="1" i="1" dirty="0" err="1"/>
              <a:t>Коточигова</a:t>
            </a:r>
            <a:r>
              <a:rPr lang="ru-RU" b="1" i="1" dirty="0"/>
              <a:t> Елена Вадимовна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доцент, кандидат психологических наук.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Знакомо ли Вам?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моторная </a:t>
            </a:r>
            <a:r>
              <a:rPr lang="ru-RU" dirty="0" smtClean="0"/>
              <a:t>неловкость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затруднения </a:t>
            </a:r>
            <a:r>
              <a:rPr lang="ru-RU" dirty="0"/>
              <a:t>в усвоении алгоритмических </a:t>
            </a:r>
            <a:r>
              <a:rPr lang="ru-RU" dirty="0" smtClean="0"/>
              <a:t>действий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трудности </a:t>
            </a:r>
            <a:r>
              <a:rPr lang="ru-RU" dirty="0"/>
              <a:t>в построении связного </a:t>
            </a:r>
            <a:r>
              <a:rPr lang="ru-RU" dirty="0" smtClean="0"/>
              <a:t>высказывания и восприятии инструкций;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разорванность</a:t>
            </a:r>
            <a:r>
              <a:rPr lang="ru-RU" dirty="0" smtClean="0"/>
              <a:t> и </a:t>
            </a:r>
            <a:r>
              <a:rPr lang="ru-RU" dirty="0" err="1" smtClean="0"/>
              <a:t>неплавность</a:t>
            </a:r>
            <a:r>
              <a:rPr lang="ru-RU" dirty="0" smtClean="0"/>
              <a:t> движений;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ипервозбуждение</a:t>
            </a:r>
            <a:r>
              <a:rPr lang="ru-RU" dirty="0" smtClean="0"/>
              <a:t> – невозможность «затормозить» самого себя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5879449"/>
              </p:ext>
            </p:extLst>
          </p:nvPr>
        </p:nvGraphicFramePr>
        <p:xfrm>
          <a:off x="683568" y="332656"/>
          <a:ext cx="7968208" cy="593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38343"/>
            <a:ext cx="8229600" cy="5793507"/>
          </a:xfrm>
        </p:spPr>
        <p:txBody>
          <a:bodyPr>
            <a:noAutofit/>
          </a:bodyPr>
          <a:lstStyle/>
          <a:p>
            <a:r>
              <a:rPr lang="ru-RU" dirty="0" smtClean="0"/>
              <a:t>В онтогенезе есть последовательные этапы, которые нельзя пропустить – их пропуск всегда «аукнется» (сидение - ползание – ползание на четвереньках - …).</a:t>
            </a:r>
          </a:p>
          <a:p>
            <a:r>
              <a:rPr lang="ru-RU" dirty="0" smtClean="0"/>
              <a:t>Самыми уязвимыми становятся:  структуры межполушарного взаимодействия</a:t>
            </a:r>
          </a:p>
          <a:p>
            <a:r>
              <a:rPr lang="ru-RU" dirty="0" smtClean="0"/>
              <a:t>Лобно-височные отделы</a:t>
            </a:r>
          </a:p>
          <a:p>
            <a:endParaRPr lang="ru-RU" dirty="0"/>
          </a:p>
          <a:p>
            <a:pPr algn="ctr">
              <a:buNone/>
            </a:pPr>
            <a:r>
              <a:rPr lang="ru-RU" b="1" dirty="0" smtClean="0"/>
              <a:t>Из-за того, что многое «пролетает» приходится сталкиваться с трудностями развития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Инструмент для </a:t>
            </a:r>
            <a:r>
              <a:rPr lang="ru-RU" dirty="0" err="1"/>
              <a:t>нейромоторной</a:t>
            </a:r>
            <a:r>
              <a:rPr lang="ru-RU" dirty="0"/>
              <a:t> диагностики пакета диагностических инструментов НИКО ДО (Национального исследования качества дошкольного образования) издательства "Национальное образование". Авторский коллектив диагностического пакета: Федосова И.Е., </a:t>
            </a:r>
            <a:r>
              <a:rPr lang="ru-RU" dirty="0" err="1"/>
              <a:t>Балакеримова</a:t>
            </a:r>
            <a:r>
              <a:rPr lang="ru-RU" dirty="0"/>
              <a:t> Т.В., Сергеева Т.В., Костенко М.Н.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9790"/>
            <a:ext cx="8229600" cy="1143000"/>
          </a:xfrm>
        </p:spPr>
        <p:txBody>
          <a:bodyPr/>
          <a:lstStyle/>
          <a:p>
            <a:r>
              <a:rPr lang="ru-RU" dirty="0" err="1" smtClean="0"/>
              <a:t>Нейромоторная</a:t>
            </a:r>
            <a:r>
              <a:rPr lang="ru-RU" dirty="0" smtClean="0"/>
              <a:t>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un9-19.userapi.com/c850620/v850620926/1b0b75/AlUPBanE7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32790"/>
            <a:ext cx="3456384" cy="4608512"/>
          </a:xfrm>
          <a:prstGeom prst="rect">
            <a:avLst/>
          </a:prstGeom>
          <a:noFill/>
        </p:spPr>
      </p:pic>
      <p:pic>
        <p:nvPicPr>
          <p:cNvPr id="4100" name="Picture 4" descr="https://sun9-9.userapi.com/c858120/v858120926/6ec0b/wrdLHrz5p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80794"/>
            <a:ext cx="3412276" cy="454970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sun9-38.userapi.com/c850428/v850428926/1b8ff5/P_7KmvSRs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682306" cy="4909741"/>
          </a:xfrm>
          <a:prstGeom prst="rect">
            <a:avLst/>
          </a:prstGeom>
          <a:noFill/>
        </p:spPr>
      </p:pic>
      <p:pic>
        <p:nvPicPr>
          <p:cNvPr id="23556" name="Picture 4" descr="https://sun9-55.userapi.com/c850620/v850620926/1b0b7f/KJHruMOBP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00740"/>
            <a:ext cx="3744416" cy="499255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sun9-20.userapi.com/c850620/v850620926/1b0b89/oHz0mIhsw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02844" cy="4937125"/>
          </a:xfrm>
          <a:prstGeom prst="rect">
            <a:avLst/>
          </a:prstGeom>
          <a:noFill/>
        </p:spPr>
      </p:pic>
      <p:pic>
        <p:nvPicPr>
          <p:cNvPr id="24580" name="Picture 4" descr="https://sun9-17.userapi.com/c850620/v850620926/1b0b9d/zNjwgTEFS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16766"/>
            <a:ext cx="3592296" cy="478972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40.userapi.com/c850620/v850620926/1b0ba7/5QKRsESOK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98" y="1079498"/>
            <a:ext cx="7412568" cy="555942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9761" r="19001" b="13301"/>
          <a:stretch/>
        </p:blipFill>
        <p:spPr>
          <a:xfrm>
            <a:off x="395536" y="195401"/>
            <a:ext cx="936104" cy="884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Нейромоторная диагностика</vt:lpstr>
      <vt:lpstr>Знакомо ли Вам?</vt:lpstr>
      <vt:lpstr>Презентация PowerPoint</vt:lpstr>
      <vt:lpstr>Презентация PowerPoint</vt:lpstr>
      <vt:lpstr>Презентация PowerPoint</vt:lpstr>
      <vt:lpstr>Нейромоторная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посоветуем?</vt:lpstr>
      <vt:lpstr>Презентация PowerPoint</vt:lpstr>
      <vt:lpstr>Презентация PowerPoint</vt:lpstr>
      <vt:lpstr>«Передай мяч». </vt:lpstr>
      <vt:lpstr>«Подай мяч»</vt:lpstr>
      <vt:lpstr>Презентация PowerPoint</vt:lpstr>
      <vt:lpstr>Что мы посоветуем?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Александр Павлович Щербак</cp:lastModifiedBy>
  <cp:revision>17</cp:revision>
  <dcterms:created xsi:type="dcterms:W3CDTF">2019-09-11T16:47:52Z</dcterms:created>
  <dcterms:modified xsi:type="dcterms:W3CDTF">2019-09-17T06:41:24Z</dcterms:modified>
</cp:coreProperties>
</file>