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Lst>
  <p:notesMasterIdLst>
    <p:notesMasterId r:id="rId57"/>
  </p:notesMasterIdLst>
  <p:sldIdLst>
    <p:sldId id="257" r:id="rId20"/>
    <p:sldId id="275" r:id="rId21"/>
    <p:sldId id="285" r:id="rId22"/>
    <p:sldId id="276" r:id="rId23"/>
    <p:sldId id="277" r:id="rId24"/>
    <p:sldId id="278" r:id="rId25"/>
    <p:sldId id="279" r:id="rId26"/>
    <p:sldId id="280" r:id="rId27"/>
    <p:sldId id="281" r:id="rId28"/>
    <p:sldId id="283" r:id="rId29"/>
    <p:sldId id="284" r:id="rId30"/>
    <p:sldId id="282" r:id="rId31"/>
    <p:sldId id="295" r:id="rId32"/>
    <p:sldId id="273" r:id="rId33"/>
    <p:sldId id="265" r:id="rId34"/>
    <p:sldId id="288" r:id="rId35"/>
    <p:sldId id="268" r:id="rId36"/>
    <p:sldId id="286" r:id="rId37"/>
    <p:sldId id="270" r:id="rId38"/>
    <p:sldId id="289" r:id="rId39"/>
    <p:sldId id="287" r:id="rId40"/>
    <p:sldId id="290" r:id="rId41"/>
    <p:sldId id="291" r:id="rId42"/>
    <p:sldId id="267" r:id="rId43"/>
    <p:sldId id="292" r:id="rId44"/>
    <p:sldId id="293" r:id="rId45"/>
    <p:sldId id="294" r:id="rId46"/>
    <p:sldId id="296" r:id="rId47"/>
    <p:sldId id="297" r:id="rId48"/>
    <p:sldId id="298" r:id="rId49"/>
    <p:sldId id="299" r:id="rId50"/>
    <p:sldId id="300" r:id="rId51"/>
    <p:sldId id="301" r:id="rId52"/>
    <p:sldId id="308" r:id="rId53"/>
    <p:sldId id="302" r:id="rId54"/>
    <p:sldId id="303" r:id="rId55"/>
    <p:sldId id="304"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1E74141D-A846-44EA-A90B-D13EB699EF08}">
          <p14:sldIdLst>
            <p14:sldId id="257"/>
            <p14:sldId id="275"/>
            <p14:sldId id="285"/>
            <p14:sldId id="276"/>
            <p14:sldId id="277"/>
            <p14:sldId id="278"/>
            <p14:sldId id="279"/>
            <p14:sldId id="280"/>
            <p14:sldId id="281"/>
            <p14:sldId id="283"/>
            <p14:sldId id="284"/>
            <p14:sldId id="282"/>
            <p14:sldId id="295"/>
            <p14:sldId id="273"/>
            <p14:sldId id="265"/>
            <p14:sldId id="288"/>
            <p14:sldId id="268"/>
            <p14:sldId id="286"/>
            <p14:sldId id="270"/>
            <p14:sldId id="289"/>
            <p14:sldId id="287"/>
            <p14:sldId id="290"/>
            <p14:sldId id="291"/>
            <p14:sldId id="267"/>
            <p14:sldId id="292"/>
            <p14:sldId id="293"/>
            <p14:sldId id="294"/>
            <p14:sldId id="296"/>
            <p14:sldId id="297"/>
            <p14:sldId id="298"/>
            <p14:sldId id="299"/>
            <p14:sldId id="300"/>
            <p14:sldId id="301"/>
            <p14:sldId id="308"/>
            <p14:sldId id="302"/>
            <p14:sldId id="303"/>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D35"/>
    <a:srgbClr val="B9D4ED"/>
    <a:srgbClr val="A52C36"/>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6400" autoAdjust="0"/>
  </p:normalViewPr>
  <p:slideViewPr>
    <p:cSldViewPr snapToGrid="0">
      <p:cViewPr varScale="1">
        <p:scale>
          <a:sx n="100" d="100"/>
          <a:sy n="100" d="100"/>
        </p:scale>
        <p:origin x="97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195F9-11B4-44B6-8A10-A6E5A756E4A7}" type="datetimeFigureOut">
              <a:rPr lang="ru-RU" smtClean="0"/>
              <a:t>19.03.2019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6B0F6-A0FB-48AB-85EF-56C0D3C65892}" type="slidenum">
              <a:rPr lang="ru-RU" smtClean="0"/>
              <a:t>‹#›</a:t>
            </a:fld>
            <a:endParaRPr lang="ru-RU"/>
          </a:p>
        </p:txBody>
      </p:sp>
    </p:spTree>
    <p:extLst>
      <p:ext uri="{BB962C8B-B14F-4D97-AF65-F5344CB8AC3E}">
        <p14:creationId xmlns:p14="http://schemas.microsoft.com/office/powerpoint/2010/main" val="237116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C0C6A6-2B29-43D8-8D5B-0B2DE57D38A0}" type="slidenum">
              <a:rPr lang="ru-RU" smtClean="0">
                <a:solidFill>
                  <a:prstClr val="black"/>
                </a:solidFill>
              </a:rPr>
              <a:pPr/>
              <a:t>37</a:t>
            </a:fld>
            <a:endParaRPr lang="ru-RU">
              <a:solidFill>
                <a:prstClr val="black"/>
              </a:solidFill>
            </a:endParaRPr>
          </a:p>
        </p:txBody>
      </p:sp>
    </p:spTree>
    <p:extLst>
      <p:ext uri="{BB962C8B-B14F-4D97-AF65-F5344CB8AC3E}">
        <p14:creationId xmlns:p14="http://schemas.microsoft.com/office/powerpoint/2010/main" val="413110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3429384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37824844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413211-95C9-411E-B893-159A76F92662}"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919BAC6-5237-46D5-A0CB-2BA51001C83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019143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79E1DBE-A95C-421E-A889-FA744652B89A}"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25DA58-EBE8-4B3C-BA0C-DBC955E823B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500682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F86FBDE-F71C-411E-88DD-899C765F698A}"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C2DBC2D-5ABA-4082-8FCF-D40B96C7563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36282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762E5A8-97C8-4717-BBD1-5718E6A742D4}"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D6A7575-422F-4E37-8889-E9315FCDAA1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351734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5B4242D-31ED-4D76-AB6B-CD479BE60BAF}"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6B37B52-C488-4D2B-94CE-231CBF1EDEF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19628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57CD8F0-BF8D-43A3-8D6C-61C6277847B3}"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413D884-ACEC-4ADC-89BB-78B7AC76678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710713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8A412C8-873A-4EE4-B965-AD13A82E84A1}"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CBA1E568-19C1-423F-A87B-8641F092AFC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456592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BC683C-8B39-4DCB-A4BD-6D72FE5C321C}"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E0A3BA2-7DC6-41A6-91C3-83EFFC732CD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476253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DE9008-AE08-45EE-BE54-5D7F92BC44D5}"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4018EE0-6911-4900-B979-00241927CE6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709345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2D9C54-D7D5-470D-A4DE-385A86D80D80}"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3E36F5E-C7FD-497C-92A4-8AD45F48041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0185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11183322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2AF052-4EC3-4ABE-B4F4-473DF3CE9D49}"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DF1819-2824-4ADE-8BA4-D9A034D2543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609048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066589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036727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333617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28448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788584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393266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59363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361555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417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526853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437575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38563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41"/>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847402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00771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99374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85563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030316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064918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97106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6935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34884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5"/>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253437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81058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5"/>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5"/>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295171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41"/>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381631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1786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970671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954885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277168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12682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4632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4"/>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544126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5527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5"/>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09411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123258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5"/>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5"/>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121812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41"/>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191391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85170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779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161177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141981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34869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05866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732798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135598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5"/>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711973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696855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5"/>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5"/>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45812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41"/>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410837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922611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21285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121992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055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780152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060085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072419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599202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5"/>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078889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60782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5"/>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5"/>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352219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147184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359331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4"/>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745210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80256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401055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840711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174904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251409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8117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1"/>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2769076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62412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1"/>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1"/>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938051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211999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827580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87520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937600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703523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448514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83493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62056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636373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312605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345802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2"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533823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6519" indent="0" algn="ctr">
              <a:buNone/>
              <a:defRPr sz="2000"/>
            </a:lvl2pPr>
            <a:lvl3pPr marL="913108" indent="0" algn="ctr">
              <a:buNone/>
              <a:defRPr sz="1900"/>
            </a:lvl3pPr>
            <a:lvl4pPr marL="1369662" indent="0" algn="ctr">
              <a:buNone/>
              <a:defRPr sz="1600"/>
            </a:lvl4pPr>
            <a:lvl5pPr marL="1826216" indent="0" algn="ctr">
              <a:buNone/>
              <a:defRPr sz="1600"/>
            </a:lvl5pPr>
            <a:lvl6pPr marL="2282806" indent="0" algn="ctr">
              <a:buNone/>
              <a:defRPr sz="1600"/>
            </a:lvl6pPr>
            <a:lvl7pPr marL="2739322" indent="0" algn="ctr">
              <a:buNone/>
              <a:defRPr sz="1600"/>
            </a:lvl7pPr>
            <a:lvl8pPr marL="3195840" indent="0" algn="ctr">
              <a:buNone/>
              <a:defRPr sz="1600"/>
            </a:lvl8pPr>
            <a:lvl9pPr marL="365235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0247354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06590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830863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14"/>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519" indent="0">
              <a:buNone/>
              <a:defRPr sz="2000">
                <a:solidFill>
                  <a:schemeClr val="tx1">
                    <a:tint val="75000"/>
                  </a:schemeClr>
                </a:solidFill>
              </a:defRPr>
            </a:lvl2pPr>
            <a:lvl3pPr marL="913108" indent="0">
              <a:buNone/>
              <a:defRPr sz="1900">
                <a:solidFill>
                  <a:schemeClr val="tx1">
                    <a:tint val="75000"/>
                  </a:schemeClr>
                </a:solidFill>
              </a:defRPr>
            </a:lvl3pPr>
            <a:lvl4pPr marL="1369662" indent="0">
              <a:buNone/>
              <a:defRPr sz="1600">
                <a:solidFill>
                  <a:schemeClr val="tx1">
                    <a:tint val="75000"/>
                  </a:schemeClr>
                </a:solidFill>
              </a:defRPr>
            </a:lvl4pPr>
            <a:lvl5pPr marL="1826216" indent="0">
              <a:buNone/>
              <a:defRPr sz="1600">
                <a:solidFill>
                  <a:schemeClr val="tx1">
                    <a:tint val="75000"/>
                  </a:schemeClr>
                </a:solidFill>
              </a:defRPr>
            </a:lvl5pPr>
            <a:lvl6pPr marL="2282806" indent="0">
              <a:buNone/>
              <a:defRPr sz="1600">
                <a:solidFill>
                  <a:schemeClr val="tx1">
                    <a:tint val="75000"/>
                  </a:schemeClr>
                </a:solidFill>
              </a:defRPr>
            </a:lvl6pPr>
            <a:lvl7pPr marL="2739322" indent="0">
              <a:buNone/>
              <a:defRPr sz="1600">
                <a:solidFill>
                  <a:schemeClr val="tx1">
                    <a:tint val="75000"/>
                  </a:schemeClr>
                </a:solidFill>
              </a:defRPr>
            </a:lvl7pPr>
            <a:lvl8pPr marL="3195840" indent="0">
              <a:buNone/>
              <a:defRPr sz="1600">
                <a:solidFill>
                  <a:schemeClr val="tx1">
                    <a:tint val="75000"/>
                  </a:schemeClr>
                </a:solidFill>
              </a:defRPr>
            </a:lvl8pPr>
            <a:lvl9pPr marL="365235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972515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644303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6519" indent="0">
              <a:buNone/>
              <a:defRPr sz="2000" b="1"/>
            </a:lvl2pPr>
            <a:lvl3pPr marL="913108" indent="0">
              <a:buNone/>
              <a:defRPr sz="1900" b="1"/>
            </a:lvl3pPr>
            <a:lvl4pPr marL="1369662" indent="0">
              <a:buNone/>
              <a:defRPr sz="1600" b="1"/>
            </a:lvl4pPr>
            <a:lvl5pPr marL="1826216" indent="0">
              <a:buNone/>
              <a:defRPr sz="1600" b="1"/>
            </a:lvl5pPr>
            <a:lvl6pPr marL="2282806" indent="0">
              <a:buNone/>
              <a:defRPr sz="1600" b="1"/>
            </a:lvl6pPr>
            <a:lvl7pPr marL="2739322" indent="0">
              <a:buNone/>
              <a:defRPr sz="1600" b="1"/>
            </a:lvl7pPr>
            <a:lvl8pPr marL="3195840" indent="0">
              <a:buNone/>
              <a:defRPr sz="1600" b="1"/>
            </a:lvl8pPr>
            <a:lvl9pPr marL="365235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15246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507410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768336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15135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1"/>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015386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379954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1"/>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1"/>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293271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6113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1775291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501"/>
            <a:ext cx="6172200" cy="4873625"/>
          </a:xfrm>
        </p:spPr>
        <p:txBody>
          <a:bodyPr/>
          <a:lstStyle>
            <a:lvl1pPr marL="0" indent="0">
              <a:buNone/>
              <a:defRPr sz="3200"/>
            </a:lvl1pPr>
            <a:lvl2pPr marL="456519" indent="0">
              <a:buNone/>
              <a:defRPr sz="2800"/>
            </a:lvl2pPr>
            <a:lvl3pPr marL="913108" indent="0">
              <a:buNone/>
              <a:defRPr sz="2400"/>
            </a:lvl3pPr>
            <a:lvl4pPr marL="1369662" indent="0">
              <a:buNone/>
              <a:defRPr sz="2000"/>
            </a:lvl4pPr>
            <a:lvl5pPr marL="1826216" indent="0">
              <a:buNone/>
              <a:defRPr sz="2000"/>
            </a:lvl5pPr>
            <a:lvl6pPr marL="2282806" indent="0">
              <a:buNone/>
              <a:defRPr sz="2000"/>
            </a:lvl6pPr>
            <a:lvl7pPr marL="2739322" indent="0">
              <a:buNone/>
              <a:defRPr sz="2000"/>
            </a:lvl7pPr>
            <a:lvl8pPr marL="3195840" indent="0">
              <a:buNone/>
              <a:defRPr sz="2000"/>
            </a:lvl8pPr>
            <a:lvl9pPr marL="3652359" indent="0">
              <a:buNone/>
              <a:defRPr sz="2000"/>
            </a:lvl9pPr>
          </a:lstStyle>
          <a:p>
            <a:endParaRPr lang="ru-RU" dirty="0"/>
          </a:p>
        </p:txBody>
      </p:sp>
      <p:sp>
        <p:nvSpPr>
          <p:cNvPr id="4" name="Текст 3"/>
          <p:cNvSpPr>
            <a:spLocks noGrp="1"/>
          </p:cNvSpPr>
          <p:nvPr>
            <p:ph type="body" sz="half" idx="2"/>
          </p:nvPr>
        </p:nvSpPr>
        <p:spPr>
          <a:xfrm>
            <a:off x="839788" y="2057403"/>
            <a:ext cx="3932237" cy="3811588"/>
          </a:xfrm>
        </p:spPr>
        <p:txBody>
          <a:bodyPr/>
          <a:lstStyle>
            <a:lvl1pPr marL="0" indent="0">
              <a:buNone/>
              <a:defRPr sz="1600"/>
            </a:lvl1pPr>
            <a:lvl2pPr marL="456519" indent="0">
              <a:buNone/>
              <a:defRPr sz="1500"/>
            </a:lvl2pPr>
            <a:lvl3pPr marL="913108" indent="0">
              <a:buNone/>
              <a:defRPr sz="1200"/>
            </a:lvl3pPr>
            <a:lvl4pPr marL="1369662" indent="0">
              <a:buNone/>
              <a:defRPr sz="1100"/>
            </a:lvl4pPr>
            <a:lvl5pPr marL="1826216" indent="0">
              <a:buNone/>
              <a:defRPr sz="1100"/>
            </a:lvl5pPr>
            <a:lvl6pPr marL="2282806" indent="0">
              <a:buNone/>
              <a:defRPr sz="1100"/>
            </a:lvl6pPr>
            <a:lvl7pPr marL="2739322" indent="0">
              <a:buNone/>
              <a:defRPr sz="1100"/>
            </a:lvl7pPr>
            <a:lvl8pPr marL="3195840" indent="0">
              <a:buNone/>
              <a:defRPr sz="1100"/>
            </a:lvl8pPr>
            <a:lvl9pPr marL="365235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999980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972025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80185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049185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651641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41494429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732335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68872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62704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874568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2969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9290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201"/>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201"/>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09880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97"/>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755" indent="0" algn="ctr">
              <a:buNone/>
              <a:defRPr>
                <a:solidFill>
                  <a:schemeClr val="tx1">
                    <a:tint val="75000"/>
                  </a:schemeClr>
                </a:solidFill>
              </a:defRPr>
            </a:lvl2pPr>
            <a:lvl3pPr marL="1217610" indent="0" algn="ctr">
              <a:buNone/>
              <a:defRPr>
                <a:solidFill>
                  <a:schemeClr val="tx1">
                    <a:tint val="75000"/>
                  </a:schemeClr>
                </a:solidFill>
              </a:defRPr>
            </a:lvl3pPr>
            <a:lvl4pPr marL="1826397" indent="0" algn="ctr">
              <a:buNone/>
              <a:defRPr>
                <a:solidFill>
                  <a:schemeClr val="tx1">
                    <a:tint val="75000"/>
                  </a:schemeClr>
                </a:solidFill>
              </a:defRPr>
            </a:lvl4pPr>
            <a:lvl5pPr marL="2435218" indent="0" algn="ctr">
              <a:buNone/>
              <a:defRPr>
                <a:solidFill>
                  <a:schemeClr val="tx1">
                    <a:tint val="75000"/>
                  </a:schemeClr>
                </a:solidFill>
              </a:defRPr>
            </a:lvl5pPr>
            <a:lvl6pPr marL="3043972" indent="0" algn="ctr">
              <a:buNone/>
              <a:defRPr>
                <a:solidFill>
                  <a:schemeClr val="tx1">
                    <a:tint val="75000"/>
                  </a:schemeClr>
                </a:solidFill>
              </a:defRPr>
            </a:lvl6pPr>
            <a:lvl7pPr marL="3652727" indent="0" algn="ctr">
              <a:buNone/>
              <a:defRPr>
                <a:solidFill>
                  <a:schemeClr val="tx1">
                    <a:tint val="75000"/>
                  </a:schemeClr>
                </a:solidFill>
              </a:defRPr>
            </a:lvl7pPr>
            <a:lvl8pPr marL="4261547" indent="0" algn="ctr">
              <a:buNone/>
              <a:defRPr>
                <a:solidFill>
                  <a:schemeClr val="tx1">
                    <a:tint val="75000"/>
                  </a:schemeClr>
                </a:solidFill>
              </a:defRPr>
            </a:lvl8pPr>
            <a:lvl9pPr marL="487035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3101D73-3666-4953-866B-3C14DCC089AD}"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55340276"/>
      </p:ext>
    </p:extLst>
  </p:cSld>
  <p:clrMapOvr>
    <a:masterClrMapping/>
  </p:clrMapOvr>
  <p:transition spd="slow">
    <p:cove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4D88533-E8BF-4604-BBB5-1071B59D7C8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31651397"/>
      </p:ext>
    </p:extLst>
  </p:cSld>
  <p:clrMapOvr>
    <a:masterClrMapping/>
  </p:clrMapOvr>
  <p:transition spd="slow">
    <p:cove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755" indent="0">
              <a:buNone/>
              <a:defRPr sz="2400">
                <a:solidFill>
                  <a:schemeClr val="tx1">
                    <a:tint val="75000"/>
                  </a:schemeClr>
                </a:solidFill>
              </a:defRPr>
            </a:lvl2pPr>
            <a:lvl3pPr marL="1217610" indent="0">
              <a:buNone/>
              <a:defRPr sz="2100">
                <a:solidFill>
                  <a:schemeClr val="tx1">
                    <a:tint val="75000"/>
                  </a:schemeClr>
                </a:solidFill>
              </a:defRPr>
            </a:lvl3pPr>
            <a:lvl4pPr marL="1826397" indent="0">
              <a:buNone/>
              <a:defRPr sz="1900">
                <a:solidFill>
                  <a:schemeClr val="tx1">
                    <a:tint val="75000"/>
                  </a:schemeClr>
                </a:solidFill>
              </a:defRPr>
            </a:lvl4pPr>
            <a:lvl5pPr marL="2435218" indent="0">
              <a:buNone/>
              <a:defRPr sz="1900">
                <a:solidFill>
                  <a:schemeClr val="tx1">
                    <a:tint val="75000"/>
                  </a:schemeClr>
                </a:solidFill>
              </a:defRPr>
            </a:lvl5pPr>
            <a:lvl6pPr marL="3043972" indent="0">
              <a:buNone/>
              <a:defRPr sz="1900">
                <a:solidFill>
                  <a:schemeClr val="tx1">
                    <a:tint val="75000"/>
                  </a:schemeClr>
                </a:solidFill>
              </a:defRPr>
            </a:lvl6pPr>
            <a:lvl7pPr marL="3652727" indent="0">
              <a:buNone/>
              <a:defRPr sz="1900">
                <a:solidFill>
                  <a:schemeClr val="tx1">
                    <a:tint val="75000"/>
                  </a:schemeClr>
                </a:solidFill>
              </a:defRPr>
            </a:lvl7pPr>
            <a:lvl8pPr marL="4261547" indent="0">
              <a:buNone/>
              <a:defRPr sz="1900">
                <a:solidFill>
                  <a:schemeClr val="tx1">
                    <a:tint val="75000"/>
                  </a:schemeClr>
                </a:solidFill>
              </a:defRPr>
            </a:lvl8pPr>
            <a:lvl9pPr marL="4870350"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9124FD4-C72C-4B0A-A685-D6FD8A4585F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97670560"/>
      </p:ext>
    </p:extLst>
  </p:cSld>
  <p:clrMapOvr>
    <a:masterClrMapping/>
  </p:clrMapOvr>
  <p:transition spd="slow">
    <p:cove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6EEE059-C6B2-4EA0-97A9-E3323818C13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74903263"/>
      </p:ext>
    </p:extLst>
  </p:cSld>
  <p:clrMapOvr>
    <a:masterClrMapping/>
  </p:clrMapOvr>
  <p:transition spd="slow">
    <p:cove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8755" indent="0">
              <a:buNone/>
              <a:defRPr sz="2700" b="1"/>
            </a:lvl2pPr>
            <a:lvl3pPr marL="1217610" indent="0">
              <a:buNone/>
              <a:defRPr sz="2400" b="1"/>
            </a:lvl3pPr>
            <a:lvl4pPr marL="1826397" indent="0">
              <a:buNone/>
              <a:defRPr sz="2100" b="1"/>
            </a:lvl4pPr>
            <a:lvl5pPr marL="2435218" indent="0">
              <a:buNone/>
              <a:defRPr sz="2100" b="1"/>
            </a:lvl5pPr>
            <a:lvl6pPr marL="3043972" indent="0">
              <a:buNone/>
              <a:defRPr sz="2100" b="1"/>
            </a:lvl6pPr>
            <a:lvl7pPr marL="3652727" indent="0">
              <a:buNone/>
              <a:defRPr sz="2100" b="1"/>
            </a:lvl7pPr>
            <a:lvl8pPr marL="4261547" indent="0">
              <a:buNone/>
              <a:defRPr sz="2100" b="1"/>
            </a:lvl8pPr>
            <a:lvl9pPr marL="4870350" indent="0">
              <a:buNone/>
              <a:defRPr sz="21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41" y="1535113"/>
            <a:ext cx="5389033" cy="639763"/>
          </a:xfrm>
        </p:spPr>
        <p:txBody>
          <a:bodyPr anchor="b"/>
          <a:lstStyle>
            <a:lvl1pPr marL="0" indent="0">
              <a:buNone/>
              <a:defRPr sz="3200" b="1"/>
            </a:lvl1pPr>
            <a:lvl2pPr marL="608755" indent="0">
              <a:buNone/>
              <a:defRPr sz="2700" b="1"/>
            </a:lvl2pPr>
            <a:lvl3pPr marL="1217610" indent="0">
              <a:buNone/>
              <a:defRPr sz="2400" b="1"/>
            </a:lvl3pPr>
            <a:lvl4pPr marL="1826397" indent="0">
              <a:buNone/>
              <a:defRPr sz="2100" b="1"/>
            </a:lvl4pPr>
            <a:lvl5pPr marL="2435218" indent="0">
              <a:buNone/>
              <a:defRPr sz="2100" b="1"/>
            </a:lvl5pPr>
            <a:lvl6pPr marL="3043972" indent="0">
              <a:buNone/>
              <a:defRPr sz="2100" b="1"/>
            </a:lvl6pPr>
            <a:lvl7pPr marL="3652727" indent="0">
              <a:buNone/>
              <a:defRPr sz="2100" b="1"/>
            </a:lvl7pPr>
            <a:lvl8pPr marL="4261547" indent="0">
              <a:buNone/>
              <a:defRPr sz="2100" b="1"/>
            </a:lvl8pPr>
            <a:lvl9pPr marL="4870350" indent="0">
              <a:buNone/>
              <a:defRPr sz="2100" b="1"/>
            </a:lvl9pPr>
          </a:lstStyle>
          <a:p>
            <a:pPr lvl="0"/>
            <a:r>
              <a:rPr lang="ru-RU" smtClean="0"/>
              <a:t>Образец текста</a:t>
            </a:r>
          </a:p>
        </p:txBody>
      </p:sp>
      <p:sp>
        <p:nvSpPr>
          <p:cNvPr id="6" name="Объект 5"/>
          <p:cNvSpPr>
            <a:spLocks noGrp="1"/>
          </p:cNvSpPr>
          <p:nvPr>
            <p:ph sz="quarter" idx="4"/>
          </p:nvPr>
        </p:nvSpPr>
        <p:spPr>
          <a:xfrm>
            <a:off x="6193441"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63579B80-8658-4380-AE7D-D4C8CD3E008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02367823"/>
      </p:ext>
    </p:extLst>
  </p:cSld>
  <p:clrMapOvr>
    <a:masterClrMapping/>
  </p:clrMapOvr>
  <p:transition spd="slow">
    <p:cove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A3ACF78F-B377-4F3D-8DA6-916A18A6B9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1044503"/>
      </p:ext>
    </p:extLst>
  </p:cSld>
  <p:clrMapOvr>
    <a:masterClrMapping/>
  </p:clrMapOvr>
  <p:transition spd="slow">
    <p:cove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00CC487-02CA-46CD-AA5F-8CA60146F03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60435167"/>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786052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49"/>
            <a:ext cx="4011084" cy="1162051"/>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4766733" y="27312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7" y="1435104"/>
            <a:ext cx="4011084" cy="4691063"/>
          </a:xfrm>
        </p:spPr>
        <p:txBody>
          <a:bodyPr/>
          <a:lstStyle>
            <a:lvl1pPr marL="0" indent="0">
              <a:buNone/>
              <a:defRPr sz="1900"/>
            </a:lvl1pPr>
            <a:lvl2pPr marL="608755" indent="0">
              <a:buNone/>
              <a:defRPr sz="1600"/>
            </a:lvl2pPr>
            <a:lvl3pPr marL="1217610" indent="0">
              <a:buNone/>
              <a:defRPr sz="1300"/>
            </a:lvl3pPr>
            <a:lvl4pPr marL="1826397" indent="0">
              <a:buNone/>
              <a:defRPr sz="1200"/>
            </a:lvl4pPr>
            <a:lvl5pPr marL="2435218" indent="0">
              <a:buNone/>
              <a:defRPr sz="1200"/>
            </a:lvl5pPr>
            <a:lvl6pPr marL="3043972" indent="0">
              <a:buNone/>
              <a:defRPr sz="1200"/>
            </a:lvl6pPr>
            <a:lvl7pPr marL="3652727" indent="0">
              <a:buNone/>
              <a:defRPr sz="1200"/>
            </a:lvl7pPr>
            <a:lvl8pPr marL="4261547" indent="0">
              <a:buNone/>
              <a:defRPr sz="1200"/>
            </a:lvl8pPr>
            <a:lvl9pPr marL="4870350"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D24C3FA8-98E5-4A37-9E5F-874A45873397}"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00668048"/>
      </p:ext>
    </p:extLst>
  </p:cSld>
  <p:clrMapOvr>
    <a:masterClrMapping/>
  </p:clrMapOvr>
  <p:transition spd="slow">
    <p:cove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300"/>
            </a:lvl1pPr>
            <a:lvl2pPr marL="608755" indent="0">
              <a:buNone/>
              <a:defRPr sz="3700"/>
            </a:lvl2pPr>
            <a:lvl3pPr marL="1217610" indent="0">
              <a:buNone/>
              <a:defRPr sz="3200"/>
            </a:lvl3pPr>
            <a:lvl4pPr marL="1826397" indent="0">
              <a:buNone/>
              <a:defRPr sz="2700"/>
            </a:lvl4pPr>
            <a:lvl5pPr marL="2435218" indent="0">
              <a:buNone/>
              <a:defRPr sz="2700"/>
            </a:lvl5pPr>
            <a:lvl6pPr marL="3043972" indent="0">
              <a:buNone/>
              <a:defRPr sz="2700"/>
            </a:lvl6pPr>
            <a:lvl7pPr marL="3652727" indent="0">
              <a:buNone/>
              <a:defRPr sz="2700"/>
            </a:lvl7pPr>
            <a:lvl8pPr marL="4261547" indent="0">
              <a:buNone/>
              <a:defRPr sz="2700"/>
            </a:lvl8pPr>
            <a:lvl9pPr marL="4870350" indent="0">
              <a:buNone/>
              <a:defRPr sz="2700"/>
            </a:lvl9pPr>
          </a:lstStyle>
          <a:p>
            <a:endParaRPr lang="ru-RU"/>
          </a:p>
        </p:txBody>
      </p:sp>
      <p:sp>
        <p:nvSpPr>
          <p:cNvPr id="4" name="Текст 3"/>
          <p:cNvSpPr>
            <a:spLocks noGrp="1"/>
          </p:cNvSpPr>
          <p:nvPr>
            <p:ph type="body" sz="half" idx="2"/>
          </p:nvPr>
        </p:nvSpPr>
        <p:spPr>
          <a:xfrm>
            <a:off x="2389717" y="5367409"/>
            <a:ext cx="7315200" cy="804863"/>
          </a:xfrm>
        </p:spPr>
        <p:txBody>
          <a:bodyPr/>
          <a:lstStyle>
            <a:lvl1pPr marL="0" indent="0">
              <a:buNone/>
              <a:defRPr sz="1900"/>
            </a:lvl1pPr>
            <a:lvl2pPr marL="608755" indent="0">
              <a:buNone/>
              <a:defRPr sz="1600"/>
            </a:lvl2pPr>
            <a:lvl3pPr marL="1217610" indent="0">
              <a:buNone/>
              <a:defRPr sz="1300"/>
            </a:lvl3pPr>
            <a:lvl4pPr marL="1826397" indent="0">
              <a:buNone/>
              <a:defRPr sz="1200"/>
            </a:lvl4pPr>
            <a:lvl5pPr marL="2435218" indent="0">
              <a:buNone/>
              <a:defRPr sz="1200"/>
            </a:lvl5pPr>
            <a:lvl6pPr marL="3043972" indent="0">
              <a:buNone/>
              <a:defRPr sz="1200"/>
            </a:lvl6pPr>
            <a:lvl7pPr marL="3652727" indent="0">
              <a:buNone/>
              <a:defRPr sz="1200"/>
            </a:lvl7pPr>
            <a:lvl8pPr marL="4261547" indent="0">
              <a:buNone/>
              <a:defRPr sz="1200"/>
            </a:lvl8pPr>
            <a:lvl9pPr marL="4870350"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C994AEF9-B87C-4BF2-B14C-4CAC9AA7BAB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53239155"/>
      </p:ext>
    </p:extLst>
  </p:cSld>
  <p:clrMapOvr>
    <a:masterClrMapping/>
  </p:clrMapOvr>
  <p:transition spd="slow">
    <p:cove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4956FC6-B507-49AD-A5E3-947D4B67869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98292812"/>
      </p:ext>
    </p:extLst>
  </p:cSld>
  <p:clrMapOvr>
    <a:masterClrMapping/>
  </p:clrMapOvr>
  <p:transition spd="slow">
    <p:cove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7"/>
            <a:ext cx="27432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06377"/>
            <a:ext cx="80264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4724A5E-33C4-4B9C-B4CD-44F2F6D569D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09087411"/>
      </p:ext>
    </p:extLst>
  </p:cSld>
  <p:clrMapOvr>
    <a:masterClrMapping/>
  </p:clrMapOvr>
  <p:transition spd="slow">
    <p:cove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9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835" indent="0" algn="ctr">
              <a:buNone/>
              <a:defRPr>
                <a:solidFill>
                  <a:schemeClr val="tx1">
                    <a:tint val="75000"/>
                  </a:schemeClr>
                </a:solidFill>
              </a:defRPr>
            </a:lvl2pPr>
            <a:lvl3pPr marL="1217760" indent="0" algn="ctr">
              <a:buNone/>
              <a:defRPr>
                <a:solidFill>
                  <a:schemeClr val="tx1">
                    <a:tint val="75000"/>
                  </a:schemeClr>
                </a:solidFill>
              </a:defRPr>
            </a:lvl3pPr>
            <a:lvl4pPr marL="1826624" indent="0" algn="ctr">
              <a:buNone/>
              <a:defRPr>
                <a:solidFill>
                  <a:schemeClr val="tx1">
                    <a:tint val="75000"/>
                  </a:schemeClr>
                </a:solidFill>
              </a:defRPr>
            </a:lvl4pPr>
            <a:lvl5pPr marL="2435518" indent="0" algn="ctr">
              <a:buNone/>
              <a:defRPr>
                <a:solidFill>
                  <a:schemeClr val="tx1">
                    <a:tint val="75000"/>
                  </a:schemeClr>
                </a:solidFill>
              </a:defRPr>
            </a:lvl5pPr>
            <a:lvl6pPr marL="3044352" indent="0" algn="ctr">
              <a:buNone/>
              <a:defRPr>
                <a:solidFill>
                  <a:schemeClr val="tx1">
                    <a:tint val="75000"/>
                  </a:schemeClr>
                </a:solidFill>
              </a:defRPr>
            </a:lvl6pPr>
            <a:lvl7pPr marL="3653187" indent="0" algn="ctr">
              <a:buNone/>
              <a:defRPr>
                <a:solidFill>
                  <a:schemeClr val="tx1">
                    <a:tint val="75000"/>
                  </a:schemeClr>
                </a:solidFill>
              </a:defRPr>
            </a:lvl7pPr>
            <a:lvl8pPr marL="4262080" indent="0" algn="ctr">
              <a:buNone/>
              <a:defRPr>
                <a:solidFill>
                  <a:schemeClr val="tx1">
                    <a:tint val="75000"/>
                  </a:schemeClr>
                </a:solidFill>
              </a:defRPr>
            </a:lvl8pPr>
            <a:lvl9pPr marL="487095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3101D73-3666-4953-866B-3C14DCC089AD}"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47579194"/>
      </p:ext>
    </p:extLst>
  </p:cSld>
  <p:clrMapOvr>
    <a:masterClrMapping/>
  </p:clrMapOvr>
  <p:transition spd="slow">
    <p:cove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4D88533-E8BF-4604-BBB5-1071B59D7C8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18919011"/>
      </p:ext>
    </p:extLst>
  </p:cSld>
  <p:clrMapOvr>
    <a:masterClrMapping/>
  </p:clrMapOvr>
  <p:transition spd="slow">
    <p:cove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835" indent="0">
              <a:buNone/>
              <a:defRPr sz="2400">
                <a:solidFill>
                  <a:schemeClr val="tx1">
                    <a:tint val="75000"/>
                  </a:schemeClr>
                </a:solidFill>
              </a:defRPr>
            </a:lvl2pPr>
            <a:lvl3pPr marL="1217760" indent="0">
              <a:buNone/>
              <a:defRPr sz="2100">
                <a:solidFill>
                  <a:schemeClr val="tx1">
                    <a:tint val="75000"/>
                  </a:schemeClr>
                </a:solidFill>
              </a:defRPr>
            </a:lvl3pPr>
            <a:lvl4pPr marL="1826624" indent="0">
              <a:buNone/>
              <a:defRPr sz="1900">
                <a:solidFill>
                  <a:schemeClr val="tx1">
                    <a:tint val="75000"/>
                  </a:schemeClr>
                </a:solidFill>
              </a:defRPr>
            </a:lvl4pPr>
            <a:lvl5pPr marL="2435518" indent="0">
              <a:buNone/>
              <a:defRPr sz="1900">
                <a:solidFill>
                  <a:schemeClr val="tx1">
                    <a:tint val="75000"/>
                  </a:schemeClr>
                </a:solidFill>
              </a:defRPr>
            </a:lvl5pPr>
            <a:lvl6pPr marL="3044352" indent="0">
              <a:buNone/>
              <a:defRPr sz="1900">
                <a:solidFill>
                  <a:schemeClr val="tx1">
                    <a:tint val="75000"/>
                  </a:schemeClr>
                </a:solidFill>
              </a:defRPr>
            </a:lvl6pPr>
            <a:lvl7pPr marL="3653187" indent="0">
              <a:buNone/>
              <a:defRPr sz="1900">
                <a:solidFill>
                  <a:schemeClr val="tx1">
                    <a:tint val="75000"/>
                  </a:schemeClr>
                </a:solidFill>
              </a:defRPr>
            </a:lvl7pPr>
            <a:lvl8pPr marL="4262080" indent="0">
              <a:buNone/>
              <a:defRPr sz="1900">
                <a:solidFill>
                  <a:schemeClr val="tx1">
                    <a:tint val="75000"/>
                  </a:schemeClr>
                </a:solidFill>
              </a:defRPr>
            </a:lvl8pPr>
            <a:lvl9pPr marL="4870957"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9124FD4-C72C-4B0A-A685-D6FD8A4585F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79794667"/>
      </p:ext>
    </p:extLst>
  </p:cSld>
  <p:clrMapOvr>
    <a:masterClrMapping/>
  </p:clrMapOvr>
  <p:transition spd="slow">
    <p:cove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6EEE059-C6B2-4EA0-97A9-E3323818C13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50229536"/>
      </p:ext>
    </p:extLst>
  </p:cSld>
  <p:clrMapOvr>
    <a:masterClrMapping/>
  </p:clrMapOvr>
  <p:transition spd="slow">
    <p:cove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8835" indent="0">
              <a:buNone/>
              <a:defRPr sz="2700" b="1"/>
            </a:lvl2pPr>
            <a:lvl3pPr marL="1217760" indent="0">
              <a:buNone/>
              <a:defRPr sz="2400" b="1"/>
            </a:lvl3pPr>
            <a:lvl4pPr marL="1826624" indent="0">
              <a:buNone/>
              <a:defRPr sz="2100" b="1"/>
            </a:lvl4pPr>
            <a:lvl5pPr marL="2435518" indent="0">
              <a:buNone/>
              <a:defRPr sz="2100" b="1"/>
            </a:lvl5pPr>
            <a:lvl6pPr marL="3044352" indent="0">
              <a:buNone/>
              <a:defRPr sz="2100" b="1"/>
            </a:lvl6pPr>
            <a:lvl7pPr marL="3653187" indent="0">
              <a:buNone/>
              <a:defRPr sz="2100" b="1"/>
            </a:lvl7pPr>
            <a:lvl8pPr marL="4262080" indent="0">
              <a:buNone/>
              <a:defRPr sz="2100" b="1"/>
            </a:lvl8pPr>
            <a:lvl9pPr marL="4870957" indent="0">
              <a:buNone/>
              <a:defRPr sz="21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34" y="1535113"/>
            <a:ext cx="5389033" cy="639763"/>
          </a:xfrm>
        </p:spPr>
        <p:txBody>
          <a:bodyPr anchor="b"/>
          <a:lstStyle>
            <a:lvl1pPr marL="0" indent="0">
              <a:buNone/>
              <a:defRPr sz="3200" b="1"/>
            </a:lvl1pPr>
            <a:lvl2pPr marL="608835" indent="0">
              <a:buNone/>
              <a:defRPr sz="2700" b="1"/>
            </a:lvl2pPr>
            <a:lvl3pPr marL="1217760" indent="0">
              <a:buNone/>
              <a:defRPr sz="2400" b="1"/>
            </a:lvl3pPr>
            <a:lvl4pPr marL="1826624" indent="0">
              <a:buNone/>
              <a:defRPr sz="2100" b="1"/>
            </a:lvl4pPr>
            <a:lvl5pPr marL="2435518" indent="0">
              <a:buNone/>
              <a:defRPr sz="2100" b="1"/>
            </a:lvl5pPr>
            <a:lvl6pPr marL="3044352" indent="0">
              <a:buNone/>
              <a:defRPr sz="2100" b="1"/>
            </a:lvl6pPr>
            <a:lvl7pPr marL="3653187" indent="0">
              <a:buNone/>
              <a:defRPr sz="2100" b="1"/>
            </a:lvl7pPr>
            <a:lvl8pPr marL="4262080" indent="0">
              <a:buNone/>
              <a:defRPr sz="2100" b="1"/>
            </a:lvl8pPr>
            <a:lvl9pPr marL="4870957" indent="0">
              <a:buNone/>
              <a:defRPr sz="2100" b="1"/>
            </a:lvl9pPr>
          </a:lstStyle>
          <a:p>
            <a:pPr lvl="0"/>
            <a:r>
              <a:rPr lang="ru-RU" smtClean="0"/>
              <a:t>Образец текста</a:t>
            </a:r>
          </a:p>
        </p:txBody>
      </p:sp>
      <p:sp>
        <p:nvSpPr>
          <p:cNvPr id="6" name="Объект 5"/>
          <p:cNvSpPr>
            <a:spLocks noGrp="1"/>
          </p:cNvSpPr>
          <p:nvPr>
            <p:ph sz="quarter" idx="4"/>
          </p:nvPr>
        </p:nvSpPr>
        <p:spPr>
          <a:xfrm>
            <a:off x="6193434"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63579B80-8658-4380-AE7D-D4C8CD3E008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376463202"/>
      </p:ext>
    </p:extLst>
  </p:cSld>
  <p:clrMapOvr>
    <a:masterClrMapping/>
  </p:clrMapOvr>
  <p:transition spd="slow">
    <p:cove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A3ACF78F-B377-4F3D-8DA6-916A18A6B9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45458882"/>
      </p:ext>
    </p:extLst>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4202125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00CC487-02CA-46CD-AA5F-8CA60146F03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466606850"/>
      </p:ext>
    </p:extLst>
  </p:cSld>
  <p:clrMapOvr>
    <a:masterClrMapping/>
  </p:clrMapOvr>
  <p:transition spd="slow">
    <p:cove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49"/>
            <a:ext cx="4011084" cy="1162051"/>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4766733" y="27311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7" y="1435104"/>
            <a:ext cx="4011084" cy="4691063"/>
          </a:xfrm>
        </p:spPr>
        <p:txBody>
          <a:bodyPr/>
          <a:lstStyle>
            <a:lvl1pPr marL="0" indent="0">
              <a:buNone/>
              <a:defRPr sz="1900"/>
            </a:lvl1pPr>
            <a:lvl2pPr marL="608835" indent="0">
              <a:buNone/>
              <a:defRPr sz="1600"/>
            </a:lvl2pPr>
            <a:lvl3pPr marL="1217760" indent="0">
              <a:buNone/>
              <a:defRPr sz="1300"/>
            </a:lvl3pPr>
            <a:lvl4pPr marL="1826624" indent="0">
              <a:buNone/>
              <a:defRPr sz="1200"/>
            </a:lvl4pPr>
            <a:lvl5pPr marL="2435518" indent="0">
              <a:buNone/>
              <a:defRPr sz="1200"/>
            </a:lvl5pPr>
            <a:lvl6pPr marL="3044352" indent="0">
              <a:buNone/>
              <a:defRPr sz="1200"/>
            </a:lvl6pPr>
            <a:lvl7pPr marL="3653187" indent="0">
              <a:buNone/>
              <a:defRPr sz="1200"/>
            </a:lvl7pPr>
            <a:lvl8pPr marL="4262080" indent="0">
              <a:buNone/>
              <a:defRPr sz="1200"/>
            </a:lvl8pPr>
            <a:lvl9pPr marL="4870957"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D24C3FA8-98E5-4A37-9E5F-874A45873397}"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54600414"/>
      </p:ext>
    </p:extLst>
  </p:cSld>
  <p:clrMapOvr>
    <a:masterClrMapping/>
  </p:clrMapOvr>
  <p:transition spd="slow">
    <p:cove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300"/>
            </a:lvl1pPr>
            <a:lvl2pPr marL="608835" indent="0">
              <a:buNone/>
              <a:defRPr sz="3700"/>
            </a:lvl2pPr>
            <a:lvl3pPr marL="1217760" indent="0">
              <a:buNone/>
              <a:defRPr sz="3200"/>
            </a:lvl3pPr>
            <a:lvl4pPr marL="1826624" indent="0">
              <a:buNone/>
              <a:defRPr sz="2700"/>
            </a:lvl4pPr>
            <a:lvl5pPr marL="2435518" indent="0">
              <a:buNone/>
              <a:defRPr sz="2700"/>
            </a:lvl5pPr>
            <a:lvl6pPr marL="3044352" indent="0">
              <a:buNone/>
              <a:defRPr sz="2700"/>
            </a:lvl6pPr>
            <a:lvl7pPr marL="3653187" indent="0">
              <a:buNone/>
              <a:defRPr sz="2700"/>
            </a:lvl7pPr>
            <a:lvl8pPr marL="4262080" indent="0">
              <a:buNone/>
              <a:defRPr sz="2700"/>
            </a:lvl8pPr>
            <a:lvl9pPr marL="4870957" indent="0">
              <a:buNone/>
              <a:defRPr sz="2700"/>
            </a:lvl9pPr>
          </a:lstStyle>
          <a:p>
            <a:endParaRPr lang="ru-RU"/>
          </a:p>
        </p:txBody>
      </p:sp>
      <p:sp>
        <p:nvSpPr>
          <p:cNvPr id="4" name="Текст 3"/>
          <p:cNvSpPr>
            <a:spLocks noGrp="1"/>
          </p:cNvSpPr>
          <p:nvPr>
            <p:ph type="body" sz="half" idx="2"/>
          </p:nvPr>
        </p:nvSpPr>
        <p:spPr>
          <a:xfrm>
            <a:off x="2389717" y="5367402"/>
            <a:ext cx="7315200" cy="804863"/>
          </a:xfrm>
        </p:spPr>
        <p:txBody>
          <a:bodyPr/>
          <a:lstStyle>
            <a:lvl1pPr marL="0" indent="0">
              <a:buNone/>
              <a:defRPr sz="1900"/>
            </a:lvl1pPr>
            <a:lvl2pPr marL="608835" indent="0">
              <a:buNone/>
              <a:defRPr sz="1600"/>
            </a:lvl2pPr>
            <a:lvl3pPr marL="1217760" indent="0">
              <a:buNone/>
              <a:defRPr sz="1300"/>
            </a:lvl3pPr>
            <a:lvl4pPr marL="1826624" indent="0">
              <a:buNone/>
              <a:defRPr sz="1200"/>
            </a:lvl4pPr>
            <a:lvl5pPr marL="2435518" indent="0">
              <a:buNone/>
              <a:defRPr sz="1200"/>
            </a:lvl5pPr>
            <a:lvl6pPr marL="3044352" indent="0">
              <a:buNone/>
              <a:defRPr sz="1200"/>
            </a:lvl6pPr>
            <a:lvl7pPr marL="3653187" indent="0">
              <a:buNone/>
              <a:defRPr sz="1200"/>
            </a:lvl7pPr>
            <a:lvl8pPr marL="4262080" indent="0">
              <a:buNone/>
              <a:defRPr sz="1200"/>
            </a:lvl8pPr>
            <a:lvl9pPr marL="4870957"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C994AEF9-B87C-4BF2-B14C-4CAC9AA7BAB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71292098"/>
      </p:ext>
    </p:extLst>
  </p:cSld>
  <p:clrMapOvr>
    <a:masterClrMapping/>
  </p:clrMapOvr>
  <p:transition spd="slow">
    <p:cove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4956FC6-B507-49AD-A5E3-947D4B67869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0166844"/>
      </p:ext>
    </p:extLst>
  </p:cSld>
  <p:clrMapOvr>
    <a:masterClrMapping/>
  </p:clrMapOvr>
  <p:transition spd="slow">
    <p:cove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7"/>
            <a:ext cx="27432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06377"/>
            <a:ext cx="80264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4724A5E-33C4-4B9C-B4CD-44F2F6D569D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73628191"/>
      </p:ext>
    </p:extLst>
  </p:cSld>
  <p:clrMapOvr>
    <a:masterClrMapping/>
  </p:clrMapOvr>
  <p:transition spd="slow">
    <p:cove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01"/>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707" indent="0" algn="ctr">
              <a:buNone/>
              <a:defRPr>
                <a:solidFill>
                  <a:schemeClr val="tx1">
                    <a:tint val="75000"/>
                  </a:schemeClr>
                </a:solidFill>
              </a:defRPr>
            </a:lvl2pPr>
            <a:lvl3pPr marL="1217520" indent="0" algn="ctr">
              <a:buNone/>
              <a:defRPr>
                <a:solidFill>
                  <a:schemeClr val="tx1">
                    <a:tint val="75000"/>
                  </a:schemeClr>
                </a:solidFill>
              </a:defRPr>
            </a:lvl3pPr>
            <a:lvl4pPr marL="1826261" indent="0" algn="ctr">
              <a:buNone/>
              <a:defRPr>
                <a:solidFill>
                  <a:schemeClr val="tx1">
                    <a:tint val="75000"/>
                  </a:schemeClr>
                </a:solidFill>
              </a:defRPr>
            </a:lvl4pPr>
            <a:lvl5pPr marL="2435038" indent="0" algn="ctr">
              <a:buNone/>
              <a:defRPr>
                <a:solidFill>
                  <a:schemeClr val="tx1">
                    <a:tint val="75000"/>
                  </a:schemeClr>
                </a:solidFill>
              </a:defRPr>
            </a:lvl5pPr>
            <a:lvl6pPr marL="3043744" indent="0" algn="ctr">
              <a:buNone/>
              <a:defRPr>
                <a:solidFill>
                  <a:schemeClr val="tx1">
                    <a:tint val="75000"/>
                  </a:schemeClr>
                </a:solidFill>
              </a:defRPr>
            </a:lvl6pPr>
            <a:lvl7pPr marL="3652451" indent="0" algn="ctr">
              <a:buNone/>
              <a:defRPr>
                <a:solidFill>
                  <a:schemeClr val="tx1">
                    <a:tint val="75000"/>
                  </a:schemeClr>
                </a:solidFill>
              </a:defRPr>
            </a:lvl7pPr>
            <a:lvl8pPr marL="4261227" indent="0" algn="ctr">
              <a:buNone/>
              <a:defRPr>
                <a:solidFill>
                  <a:schemeClr val="tx1">
                    <a:tint val="75000"/>
                  </a:schemeClr>
                </a:solidFill>
              </a:defRPr>
            </a:lvl8pPr>
            <a:lvl9pPr marL="4869986"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3101D73-3666-4953-866B-3C14DCC089AD}"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83306023"/>
      </p:ext>
    </p:extLst>
  </p:cSld>
  <p:clrMapOvr>
    <a:masterClrMapping/>
  </p:clrMapOvr>
  <p:transition spd="slow">
    <p:cove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4D88533-E8BF-4604-BBB5-1071B59D7C8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1293679"/>
      </p:ext>
    </p:extLst>
  </p:cSld>
  <p:clrMapOvr>
    <a:masterClrMapping/>
  </p:clrMapOvr>
  <p:transition spd="slow">
    <p:cove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707" indent="0">
              <a:buNone/>
              <a:defRPr sz="2400">
                <a:solidFill>
                  <a:schemeClr val="tx1">
                    <a:tint val="75000"/>
                  </a:schemeClr>
                </a:solidFill>
              </a:defRPr>
            </a:lvl2pPr>
            <a:lvl3pPr marL="1217520" indent="0">
              <a:buNone/>
              <a:defRPr sz="2100">
                <a:solidFill>
                  <a:schemeClr val="tx1">
                    <a:tint val="75000"/>
                  </a:schemeClr>
                </a:solidFill>
              </a:defRPr>
            </a:lvl3pPr>
            <a:lvl4pPr marL="1826261" indent="0">
              <a:buNone/>
              <a:defRPr sz="1900">
                <a:solidFill>
                  <a:schemeClr val="tx1">
                    <a:tint val="75000"/>
                  </a:schemeClr>
                </a:solidFill>
              </a:defRPr>
            </a:lvl4pPr>
            <a:lvl5pPr marL="2435038" indent="0">
              <a:buNone/>
              <a:defRPr sz="1900">
                <a:solidFill>
                  <a:schemeClr val="tx1">
                    <a:tint val="75000"/>
                  </a:schemeClr>
                </a:solidFill>
              </a:defRPr>
            </a:lvl5pPr>
            <a:lvl6pPr marL="3043744" indent="0">
              <a:buNone/>
              <a:defRPr sz="1900">
                <a:solidFill>
                  <a:schemeClr val="tx1">
                    <a:tint val="75000"/>
                  </a:schemeClr>
                </a:solidFill>
              </a:defRPr>
            </a:lvl6pPr>
            <a:lvl7pPr marL="3652451" indent="0">
              <a:buNone/>
              <a:defRPr sz="1900">
                <a:solidFill>
                  <a:schemeClr val="tx1">
                    <a:tint val="75000"/>
                  </a:schemeClr>
                </a:solidFill>
              </a:defRPr>
            </a:lvl7pPr>
            <a:lvl8pPr marL="4261227" indent="0">
              <a:buNone/>
              <a:defRPr sz="1900">
                <a:solidFill>
                  <a:schemeClr val="tx1">
                    <a:tint val="75000"/>
                  </a:schemeClr>
                </a:solidFill>
              </a:defRPr>
            </a:lvl8pPr>
            <a:lvl9pPr marL="4869986"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9124FD4-C72C-4B0A-A685-D6FD8A4585F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55597518"/>
      </p:ext>
    </p:extLst>
  </p:cSld>
  <p:clrMapOvr>
    <a:masterClrMapping/>
  </p:clrMapOvr>
  <p:transition spd="slow">
    <p:cove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6EEE059-C6B2-4EA0-97A9-E3323818C13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03092554"/>
      </p:ext>
    </p:extLst>
  </p:cSld>
  <p:clrMapOvr>
    <a:masterClrMapping/>
  </p:clrMapOvr>
  <p:transition spd="slow">
    <p:cove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8707" indent="0">
              <a:buNone/>
              <a:defRPr sz="2700" b="1"/>
            </a:lvl2pPr>
            <a:lvl3pPr marL="1217520" indent="0">
              <a:buNone/>
              <a:defRPr sz="2400" b="1"/>
            </a:lvl3pPr>
            <a:lvl4pPr marL="1826261" indent="0">
              <a:buNone/>
              <a:defRPr sz="2100" b="1"/>
            </a:lvl4pPr>
            <a:lvl5pPr marL="2435038" indent="0">
              <a:buNone/>
              <a:defRPr sz="2100" b="1"/>
            </a:lvl5pPr>
            <a:lvl6pPr marL="3043744" indent="0">
              <a:buNone/>
              <a:defRPr sz="2100" b="1"/>
            </a:lvl6pPr>
            <a:lvl7pPr marL="3652451" indent="0">
              <a:buNone/>
              <a:defRPr sz="2100" b="1"/>
            </a:lvl7pPr>
            <a:lvl8pPr marL="4261227" indent="0">
              <a:buNone/>
              <a:defRPr sz="2100" b="1"/>
            </a:lvl8pPr>
            <a:lvl9pPr marL="4869986" indent="0">
              <a:buNone/>
              <a:defRPr sz="21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45" y="1535113"/>
            <a:ext cx="5389033" cy="639763"/>
          </a:xfrm>
        </p:spPr>
        <p:txBody>
          <a:bodyPr anchor="b"/>
          <a:lstStyle>
            <a:lvl1pPr marL="0" indent="0">
              <a:buNone/>
              <a:defRPr sz="3200" b="1"/>
            </a:lvl1pPr>
            <a:lvl2pPr marL="608707" indent="0">
              <a:buNone/>
              <a:defRPr sz="2700" b="1"/>
            </a:lvl2pPr>
            <a:lvl3pPr marL="1217520" indent="0">
              <a:buNone/>
              <a:defRPr sz="2400" b="1"/>
            </a:lvl3pPr>
            <a:lvl4pPr marL="1826261" indent="0">
              <a:buNone/>
              <a:defRPr sz="2100" b="1"/>
            </a:lvl4pPr>
            <a:lvl5pPr marL="2435038" indent="0">
              <a:buNone/>
              <a:defRPr sz="2100" b="1"/>
            </a:lvl5pPr>
            <a:lvl6pPr marL="3043744" indent="0">
              <a:buNone/>
              <a:defRPr sz="2100" b="1"/>
            </a:lvl6pPr>
            <a:lvl7pPr marL="3652451" indent="0">
              <a:buNone/>
              <a:defRPr sz="2100" b="1"/>
            </a:lvl7pPr>
            <a:lvl8pPr marL="4261227" indent="0">
              <a:buNone/>
              <a:defRPr sz="2100" b="1"/>
            </a:lvl8pPr>
            <a:lvl9pPr marL="4869986" indent="0">
              <a:buNone/>
              <a:defRPr sz="2100" b="1"/>
            </a:lvl9pPr>
          </a:lstStyle>
          <a:p>
            <a:pPr lvl="0"/>
            <a:r>
              <a:rPr lang="ru-RU" smtClean="0"/>
              <a:t>Образец текста</a:t>
            </a:r>
          </a:p>
        </p:txBody>
      </p:sp>
      <p:sp>
        <p:nvSpPr>
          <p:cNvPr id="6" name="Объект 5"/>
          <p:cNvSpPr>
            <a:spLocks noGrp="1"/>
          </p:cNvSpPr>
          <p:nvPr>
            <p:ph sz="quarter" idx="4"/>
          </p:nvPr>
        </p:nvSpPr>
        <p:spPr>
          <a:xfrm>
            <a:off x="6193445"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63579B80-8658-4380-AE7D-D4C8CD3E008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47587965"/>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2223907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A3ACF78F-B377-4F3D-8DA6-916A18A6B9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08863104"/>
      </p:ext>
    </p:extLst>
  </p:cSld>
  <p:clrMapOvr>
    <a:masterClrMapping/>
  </p:clrMapOvr>
  <p:transition spd="slow">
    <p:cove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00CC487-02CA-46CD-AA5F-8CA60146F03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664337692"/>
      </p:ext>
    </p:extLst>
  </p:cSld>
  <p:clrMapOvr>
    <a:masterClrMapping/>
  </p:clrMapOvr>
  <p:transition spd="slow">
    <p:cove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49"/>
            <a:ext cx="4011084" cy="1162051"/>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4766733" y="27312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7" y="1435104"/>
            <a:ext cx="4011084" cy="4691063"/>
          </a:xfrm>
        </p:spPr>
        <p:txBody>
          <a:bodyPr/>
          <a:lstStyle>
            <a:lvl1pPr marL="0" indent="0">
              <a:buNone/>
              <a:defRPr sz="1900"/>
            </a:lvl1pPr>
            <a:lvl2pPr marL="608707" indent="0">
              <a:buNone/>
              <a:defRPr sz="1600"/>
            </a:lvl2pPr>
            <a:lvl3pPr marL="1217520" indent="0">
              <a:buNone/>
              <a:defRPr sz="1300"/>
            </a:lvl3pPr>
            <a:lvl4pPr marL="1826261" indent="0">
              <a:buNone/>
              <a:defRPr sz="1200"/>
            </a:lvl4pPr>
            <a:lvl5pPr marL="2435038" indent="0">
              <a:buNone/>
              <a:defRPr sz="1200"/>
            </a:lvl5pPr>
            <a:lvl6pPr marL="3043744" indent="0">
              <a:buNone/>
              <a:defRPr sz="1200"/>
            </a:lvl6pPr>
            <a:lvl7pPr marL="3652451" indent="0">
              <a:buNone/>
              <a:defRPr sz="1200"/>
            </a:lvl7pPr>
            <a:lvl8pPr marL="4261227" indent="0">
              <a:buNone/>
              <a:defRPr sz="1200"/>
            </a:lvl8pPr>
            <a:lvl9pPr marL="4869986"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D24C3FA8-98E5-4A37-9E5F-874A45873397}"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75135419"/>
      </p:ext>
    </p:extLst>
  </p:cSld>
  <p:clrMapOvr>
    <a:masterClrMapping/>
  </p:clrMapOvr>
  <p:transition spd="slow">
    <p:cove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300"/>
            </a:lvl1pPr>
            <a:lvl2pPr marL="608707" indent="0">
              <a:buNone/>
              <a:defRPr sz="3700"/>
            </a:lvl2pPr>
            <a:lvl3pPr marL="1217520" indent="0">
              <a:buNone/>
              <a:defRPr sz="3200"/>
            </a:lvl3pPr>
            <a:lvl4pPr marL="1826261" indent="0">
              <a:buNone/>
              <a:defRPr sz="2700"/>
            </a:lvl4pPr>
            <a:lvl5pPr marL="2435038" indent="0">
              <a:buNone/>
              <a:defRPr sz="2700"/>
            </a:lvl5pPr>
            <a:lvl6pPr marL="3043744" indent="0">
              <a:buNone/>
              <a:defRPr sz="2700"/>
            </a:lvl6pPr>
            <a:lvl7pPr marL="3652451" indent="0">
              <a:buNone/>
              <a:defRPr sz="2700"/>
            </a:lvl7pPr>
            <a:lvl8pPr marL="4261227" indent="0">
              <a:buNone/>
              <a:defRPr sz="2700"/>
            </a:lvl8pPr>
            <a:lvl9pPr marL="4869986" indent="0">
              <a:buNone/>
              <a:defRPr sz="2700"/>
            </a:lvl9pPr>
          </a:lstStyle>
          <a:p>
            <a:endParaRPr lang="ru-RU"/>
          </a:p>
        </p:txBody>
      </p:sp>
      <p:sp>
        <p:nvSpPr>
          <p:cNvPr id="4" name="Текст 3"/>
          <p:cNvSpPr>
            <a:spLocks noGrp="1"/>
          </p:cNvSpPr>
          <p:nvPr>
            <p:ph type="body" sz="half" idx="2"/>
          </p:nvPr>
        </p:nvSpPr>
        <p:spPr>
          <a:xfrm>
            <a:off x="2389717" y="5367413"/>
            <a:ext cx="7315200" cy="804863"/>
          </a:xfrm>
        </p:spPr>
        <p:txBody>
          <a:bodyPr/>
          <a:lstStyle>
            <a:lvl1pPr marL="0" indent="0">
              <a:buNone/>
              <a:defRPr sz="1900"/>
            </a:lvl1pPr>
            <a:lvl2pPr marL="608707" indent="0">
              <a:buNone/>
              <a:defRPr sz="1600"/>
            </a:lvl2pPr>
            <a:lvl3pPr marL="1217520" indent="0">
              <a:buNone/>
              <a:defRPr sz="1300"/>
            </a:lvl3pPr>
            <a:lvl4pPr marL="1826261" indent="0">
              <a:buNone/>
              <a:defRPr sz="1200"/>
            </a:lvl4pPr>
            <a:lvl5pPr marL="2435038" indent="0">
              <a:buNone/>
              <a:defRPr sz="1200"/>
            </a:lvl5pPr>
            <a:lvl6pPr marL="3043744" indent="0">
              <a:buNone/>
              <a:defRPr sz="1200"/>
            </a:lvl6pPr>
            <a:lvl7pPr marL="3652451" indent="0">
              <a:buNone/>
              <a:defRPr sz="1200"/>
            </a:lvl7pPr>
            <a:lvl8pPr marL="4261227" indent="0">
              <a:buNone/>
              <a:defRPr sz="1200"/>
            </a:lvl8pPr>
            <a:lvl9pPr marL="4869986"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C994AEF9-B87C-4BF2-B14C-4CAC9AA7BAB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00664700"/>
      </p:ext>
    </p:extLst>
  </p:cSld>
  <p:clrMapOvr>
    <a:masterClrMapping/>
  </p:clrMapOvr>
  <p:transition spd="slow">
    <p:cove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4956FC6-B507-49AD-A5E3-947D4B67869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82417966"/>
      </p:ext>
    </p:extLst>
  </p:cSld>
  <p:clrMapOvr>
    <a:masterClrMapping/>
  </p:clrMapOvr>
  <p:transition spd="slow">
    <p:cove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7"/>
            <a:ext cx="27432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06377"/>
            <a:ext cx="80264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4724A5E-33C4-4B9C-B4CD-44F2F6D569D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73862533"/>
      </p:ext>
    </p:extLst>
  </p:cSld>
  <p:clrMapOvr>
    <a:masterClrMapping/>
  </p:clrMapOvr>
  <p:transition spd="slow">
    <p:cove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8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931" indent="0" algn="ctr">
              <a:buNone/>
              <a:defRPr>
                <a:solidFill>
                  <a:schemeClr val="tx1">
                    <a:tint val="75000"/>
                  </a:schemeClr>
                </a:solidFill>
              </a:defRPr>
            </a:lvl2pPr>
            <a:lvl3pPr marL="1217940" indent="0" algn="ctr">
              <a:buNone/>
              <a:defRPr>
                <a:solidFill>
                  <a:schemeClr val="tx1">
                    <a:tint val="75000"/>
                  </a:schemeClr>
                </a:solidFill>
              </a:defRPr>
            </a:lvl3pPr>
            <a:lvl4pPr marL="1826896" indent="0" algn="ctr">
              <a:buNone/>
              <a:defRPr>
                <a:solidFill>
                  <a:schemeClr val="tx1">
                    <a:tint val="75000"/>
                  </a:schemeClr>
                </a:solidFill>
              </a:defRPr>
            </a:lvl4pPr>
            <a:lvl5pPr marL="2435878" indent="0" algn="ctr">
              <a:buNone/>
              <a:defRPr>
                <a:solidFill>
                  <a:schemeClr val="tx1">
                    <a:tint val="75000"/>
                  </a:schemeClr>
                </a:solidFill>
              </a:defRPr>
            </a:lvl5pPr>
            <a:lvl6pPr marL="3044808" indent="0" algn="ctr">
              <a:buNone/>
              <a:defRPr>
                <a:solidFill>
                  <a:schemeClr val="tx1">
                    <a:tint val="75000"/>
                  </a:schemeClr>
                </a:solidFill>
              </a:defRPr>
            </a:lvl6pPr>
            <a:lvl7pPr marL="3653739" indent="0" algn="ctr">
              <a:buNone/>
              <a:defRPr>
                <a:solidFill>
                  <a:schemeClr val="tx1">
                    <a:tint val="75000"/>
                  </a:schemeClr>
                </a:solidFill>
              </a:defRPr>
            </a:lvl7pPr>
            <a:lvl8pPr marL="4262720" indent="0" algn="ctr">
              <a:buNone/>
              <a:defRPr>
                <a:solidFill>
                  <a:schemeClr val="tx1">
                    <a:tint val="75000"/>
                  </a:schemeClr>
                </a:solidFill>
              </a:defRPr>
            </a:lvl8pPr>
            <a:lvl9pPr marL="487168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3101D73-3666-4953-866B-3C14DCC089AD}"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06629387"/>
      </p:ext>
    </p:extLst>
  </p:cSld>
  <p:clrMapOvr>
    <a:masterClrMapping/>
  </p:clrMapOvr>
  <p:transition spd="slow">
    <p:cove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4D88533-E8BF-4604-BBB5-1071B59D7C8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22400215"/>
      </p:ext>
    </p:extLst>
  </p:cSld>
  <p:clrMapOvr>
    <a:masterClrMapping/>
  </p:clrMapOvr>
  <p:transition spd="slow">
    <p:cove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931" indent="0">
              <a:buNone/>
              <a:defRPr sz="2400">
                <a:solidFill>
                  <a:schemeClr val="tx1">
                    <a:tint val="75000"/>
                  </a:schemeClr>
                </a:solidFill>
              </a:defRPr>
            </a:lvl2pPr>
            <a:lvl3pPr marL="1217940" indent="0">
              <a:buNone/>
              <a:defRPr sz="2100">
                <a:solidFill>
                  <a:schemeClr val="tx1">
                    <a:tint val="75000"/>
                  </a:schemeClr>
                </a:solidFill>
              </a:defRPr>
            </a:lvl3pPr>
            <a:lvl4pPr marL="1826896" indent="0">
              <a:buNone/>
              <a:defRPr sz="1900">
                <a:solidFill>
                  <a:schemeClr val="tx1">
                    <a:tint val="75000"/>
                  </a:schemeClr>
                </a:solidFill>
              </a:defRPr>
            </a:lvl4pPr>
            <a:lvl5pPr marL="2435878" indent="0">
              <a:buNone/>
              <a:defRPr sz="1900">
                <a:solidFill>
                  <a:schemeClr val="tx1">
                    <a:tint val="75000"/>
                  </a:schemeClr>
                </a:solidFill>
              </a:defRPr>
            </a:lvl5pPr>
            <a:lvl6pPr marL="3044808" indent="0">
              <a:buNone/>
              <a:defRPr sz="1900">
                <a:solidFill>
                  <a:schemeClr val="tx1">
                    <a:tint val="75000"/>
                  </a:schemeClr>
                </a:solidFill>
              </a:defRPr>
            </a:lvl6pPr>
            <a:lvl7pPr marL="3653739" indent="0">
              <a:buNone/>
              <a:defRPr sz="1900">
                <a:solidFill>
                  <a:schemeClr val="tx1">
                    <a:tint val="75000"/>
                  </a:schemeClr>
                </a:solidFill>
              </a:defRPr>
            </a:lvl7pPr>
            <a:lvl8pPr marL="4262720" indent="0">
              <a:buNone/>
              <a:defRPr sz="1900">
                <a:solidFill>
                  <a:schemeClr val="tx1">
                    <a:tint val="75000"/>
                  </a:schemeClr>
                </a:solidFill>
              </a:defRPr>
            </a:lvl8pPr>
            <a:lvl9pPr marL="4871685"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9124FD4-C72C-4B0A-A685-D6FD8A4585F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28144676"/>
      </p:ext>
    </p:extLst>
  </p:cSld>
  <p:clrMapOvr>
    <a:masterClrMapping/>
  </p:clrMapOvr>
  <p:transition spd="slow">
    <p:cove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6EEE059-C6B2-4EA0-97A9-E3323818C13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54450943"/>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330191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8931" indent="0">
              <a:buNone/>
              <a:defRPr sz="2700" b="1"/>
            </a:lvl2pPr>
            <a:lvl3pPr marL="1217940" indent="0">
              <a:buNone/>
              <a:defRPr sz="2400" b="1"/>
            </a:lvl3pPr>
            <a:lvl4pPr marL="1826896" indent="0">
              <a:buNone/>
              <a:defRPr sz="2100" b="1"/>
            </a:lvl4pPr>
            <a:lvl5pPr marL="2435878" indent="0">
              <a:buNone/>
              <a:defRPr sz="2100" b="1"/>
            </a:lvl5pPr>
            <a:lvl6pPr marL="3044808" indent="0">
              <a:buNone/>
              <a:defRPr sz="2100" b="1"/>
            </a:lvl6pPr>
            <a:lvl7pPr marL="3653739" indent="0">
              <a:buNone/>
              <a:defRPr sz="2100" b="1"/>
            </a:lvl7pPr>
            <a:lvl8pPr marL="4262720" indent="0">
              <a:buNone/>
              <a:defRPr sz="2100" b="1"/>
            </a:lvl8pPr>
            <a:lvl9pPr marL="4871685" indent="0">
              <a:buNone/>
              <a:defRPr sz="21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26" y="1535113"/>
            <a:ext cx="5389033" cy="639763"/>
          </a:xfrm>
        </p:spPr>
        <p:txBody>
          <a:bodyPr anchor="b"/>
          <a:lstStyle>
            <a:lvl1pPr marL="0" indent="0">
              <a:buNone/>
              <a:defRPr sz="3200" b="1"/>
            </a:lvl1pPr>
            <a:lvl2pPr marL="608931" indent="0">
              <a:buNone/>
              <a:defRPr sz="2700" b="1"/>
            </a:lvl2pPr>
            <a:lvl3pPr marL="1217940" indent="0">
              <a:buNone/>
              <a:defRPr sz="2400" b="1"/>
            </a:lvl3pPr>
            <a:lvl4pPr marL="1826896" indent="0">
              <a:buNone/>
              <a:defRPr sz="2100" b="1"/>
            </a:lvl4pPr>
            <a:lvl5pPr marL="2435878" indent="0">
              <a:buNone/>
              <a:defRPr sz="2100" b="1"/>
            </a:lvl5pPr>
            <a:lvl6pPr marL="3044808" indent="0">
              <a:buNone/>
              <a:defRPr sz="2100" b="1"/>
            </a:lvl6pPr>
            <a:lvl7pPr marL="3653739" indent="0">
              <a:buNone/>
              <a:defRPr sz="2100" b="1"/>
            </a:lvl7pPr>
            <a:lvl8pPr marL="4262720" indent="0">
              <a:buNone/>
              <a:defRPr sz="2100" b="1"/>
            </a:lvl8pPr>
            <a:lvl9pPr marL="4871685" indent="0">
              <a:buNone/>
              <a:defRPr sz="2100" b="1"/>
            </a:lvl9pPr>
          </a:lstStyle>
          <a:p>
            <a:pPr lvl="0"/>
            <a:r>
              <a:rPr lang="ru-RU" smtClean="0"/>
              <a:t>Образец текста</a:t>
            </a:r>
          </a:p>
        </p:txBody>
      </p:sp>
      <p:sp>
        <p:nvSpPr>
          <p:cNvPr id="6" name="Объект 5"/>
          <p:cNvSpPr>
            <a:spLocks noGrp="1"/>
          </p:cNvSpPr>
          <p:nvPr>
            <p:ph sz="quarter" idx="4"/>
          </p:nvPr>
        </p:nvSpPr>
        <p:spPr>
          <a:xfrm>
            <a:off x="619342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63579B80-8658-4380-AE7D-D4C8CD3E008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981652719"/>
      </p:ext>
    </p:extLst>
  </p:cSld>
  <p:clrMapOvr>
    <a:masterClrMapping/>
  </p:clrMapOvr>
  <p:transition spd="slow">
    <p:cove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A3ACF78F-B377-4F3D-8DA6-916A18A6B9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11297169"/>
      </p:ext>
    </p:extLst>
  </p:cSld>
  <p:clrMapOvr>
    <a:masterClrMapping/>
  </p:clrMapOvr>
  <p:transition spd="slow">
    <p:cove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00CC487-02CA-46CD-AA5F-8CA60146F03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60705570"/>
      </p:ext>
    </p:extLst>
  </p:cSld>
  <p:clrMapOvr>
    <a:masterClrMapping/>
  </p:clrMapOvr>
  <p:transition spd="slow">
    <p:cove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49"/>
            <a:ext cx="4011084" cy="1162051"/>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4766733" y="27310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7" y="1435104"/>
            <a:ext cx="4011084" cy="4691063"/>
          </a:xfrm>
        </p:spPr>
        <p:txBody>
          <a:bodyPr/>
          <a:lstStyle>
            <a:lvl1pPr marL="0" indent="0">
              <a:buNone/>
              <a:defRPr sz="1900"/>
            </a:lvl1pPr>
            <a:lvl2pPr marL="608931" indent="0">
              <a:buNone/>
              <a:defRPr sz="1600"/>
            </a:lvl2pPr>
            <a:lvl3pPr marL="1217940" indent="0">
              <a:buNone/>
              <a:defRPr sz="1300"/>
            </a:lvl3pPr>
            <a:lvl4pPr marL="1826896" indent="0">
              <a:buNone/>
              <a:defRPr sz="1200"/>
            </a:lvl4pPr>
            <a:lvl5pPr marL="2435878" indent="0">
              <a:buNone/>
              <a:defRPr sz="1200"/>
            </a:lvl5pPr>
            <a:lvl6pPr marL="3044808" indent="0">
              <a:buNone/>
              <a:defRPr sz="1200"/>
            </a:lvl6pPr>
            <a:lvl7pPr marL="3653739" indent="0">
              <a:buNone/>
              <a:defRPr sz="1200"/>
            </a:lvl7pPr>
            <a:lvl8pPr marL="4262720" indent="0">
              <a:buNone/>
              <a:defRPr sz="1200"/>
            </a:lvl8pPr>
            <a:lvl9pPr marL="4871685"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D24C3FA8-98E5-4A37-9E5F-874A45873397}"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08810697"/>
      </p:ext>
    </p:extLst>
  </p:cSld>
  <p:clrMapOvr>
    <a:masterClrMapping/>
  </p:clrMapOvr>
  <p:transition spd="slow">
    <p:cove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300"/>
            </a:lvl1pPr>
            <a:lvl2pPr marL="608931" indent="0">
              <a:buNone/>
              <a:defRPr sz="3700"/>
            </a:lvl2pPr>
            <a:lvl3pPr marL="1217940" indent="0">
              <a:buNone/>
              <a:defRPr sz="3200"/>
            </a:lvl3pPr>
            <a:lvl4pPr marL="1826896" indent="0">
              <a:buNone/>
              <a:defRPr sz="2700"/>
            </a:lvl4pPr>
            <a:lvl5pPr marL="2435878" indent="0">
              <a:buNone/>
              <a:defRPr sz="2700"/>
            </a:lvl5pPr>
            <a:lvl6pPr marL="3044808" indent="0">
              <a:buNone/>
              <a:defRPr sz="2700"/>
            </a:lvl6pPr>
            <a:lvl7pPr marL="3653739" indent="0">
              <a:buNone/>
              <a:defRPr sz="2700"/>
            </a:lvl7pPr>
            <a:lvl8pPr marL="4262720" indent="0">
              <a:buNone/>
              <a:defRPr sz="2700"/>
            </a:lvl8pPr>
            <a:lvl9pPr marL="4871685" indent="0">
              <a:buNone/>
              <a:defRPr sz="2700"/>
            </a:lvl9pPr>
          </a:lstStyle>
          <a:p>
            <a:endParaRPr lang="ru-RU"/>
          </a:p>
        </p:txBody>
      </p:sp>
      <p:sp>
        <p:nvSpPr>
          <p:cNvPr id="4" name="Текст 3"/>
          <p:cNvSpPr>
            <a:spLocks noGrp="1"/>
          </p:cNvSpPr>
          <p:nvPr>
            <p:ph type="body" sz="half" idx="2"/>
          </p:nvPr>
        </p:nvSpPr>
        <p:spPr>
          <a:xfrm>
            <a:off x="2389717" y="5367394"/>
            <a:ext cx="7315200" cy="804863"/>
          </a:xfrm>
        </p:spPr>
        <p:txBody>
          <a:bodyPr/>
          <a:lstStyle>
            <a:lvl1pPr marL="0" indent="0">
              <a:buNone/>
              <a:defRPr sz="1900"/>
            </a:lvl1pPr>
            <a:lvl2pPr marL="608931" indent="0">
              <a:buNone/>
              <a:defRPr sz="1600"/>
            </a:lvl2pPr>
            <a:lvl3pPr marL="1217940" indent="0">
              <a:buNone/>
              <a:defRPr sz="1300"/>
            </a:lvl3pPr>
            <a:lvl4pPr marL="1826896" indent="0">
              <a:buNone/>
              <a:defRPr sz="1200"/>
            </a:lvl4pPr>
            <a:lvl5pPr marL="2435878" indent="0">
              <a:buNone/>
              <a:defRPr sz="1200"/>
            </a:lvl5pPr>
            <a:lvl6pPr marL="3044808" indent="0">
              <a:buNone/>
              <a:defRPr sz="1200"/>
            </a:lvl6pPr>
            <a:lvl7pPr marL="3653739" indent="0">
              <a:buNone/>
              <a:defRPr sz="1200"/>
            </a:lvl7pPr>
            <a:lvl8pPr marL="4262720" indent="0">
              <a:buNone/>
              <a:defRPr sz="1200"/>
            </a:lvl8pPr>
            <a:lvl9pPr marL="4871685"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C994AEF9-B87C-4BF2-B14C-4CAC9AA7BAB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72416917"/>
      </p:ext>
    </p:extLst>
  </p:cSld>
  <p:clrMapOvr>
    <a:masterClrMapping/>
  </p:clrMapOvr>
  <p:transition spd="slow">
    <p:cove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4956FC6-B507-49AD-A5E3-947D4B67869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98917390"/>
      </p:ext>
    </p:extLst>
  </p:cSld>
  <p:clrMapOvr>
    <a:masterClrMapping/>
  </p:clrMapOvr>
  <p:transition spd="slow">
    <p:cove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7"/>
            <a:ext cx="27432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06377"/>
            <a:ext cx="80264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4724A5E-33C4-4B9C-B4CD-44F2F6D569D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72100863"/>
      </p:ext>
    </p:extLst>
  </p:cSld>
  <p:clrMapOvr>
    <a:masterClrMapping/>
  </p:clrMapOvr>
  <p:transition spd="slow">
    <p:cove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73"/>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43" indent="0" algn="ctr">
              <a:buNone/>
              <a:defRPr>
                <a:solidFill>
                  <a:schemeClr val="tx1">
                    <a:tint val="75000"/>
                  </a:schemeClr>
                </a:solidFill>
              </a:defRPr>
            </a:lvl2pPr>
            <a:lvl3pPr marL="1218150" indent="0" algn="ctr">
              <a:buNone/>
              <a:defRPr>
                <a:solidFill>
                  <a:schemeClr val="tx1">
                    <a:tint val="75000"/>
                  </a:schemeClr>
                </a:solidFill>
              </a:defRPr>
            </a:lvl3pPr>
            <a:lvl4pPr marL="1827213" indent="0" algn="ctr">
              <a:buNone/>
              <a:defRPr>
                <a:solidFill>
                  <a:schemeClr val="tx1">
                    <a:tint val="75000"/>
                  </a:schemeClr>
                </a:solidFill>
              </a:defRPr>
            </a:lvl4pPr>
            <a:lvl5pPr marL="2436298" indent="0" algn="ctr">
              <a:buNone/>
              <a:defRPr>
                <a:solidFill>
                  <a:schemeClr val="tx1">
                    <a:tint val="75000"/>
                  </a:schemeClr>
                </a:solidFill>
              </a:defRPr>
            </a:lvl5pPr>
            <a:lvl6pPr marL="3045340" indent="0" algn="ctr">
              <a:buNone/>
              <a:defRPr>
                <a:solidFill>
                  <a:schemeClr val="tx1">
                    <a:tint val="75000"/>
                  </a:schemeClr>
                </a:solidFill>
              </a:defRPr>
            </a:lvl6pPr>
            <a:lvl7pPr marL="3654383" indent="0" algn="ctr">
              <a:buNone/>
              <a:defRPr>
                <a:solidFill>
                  <a:schemeClr val="tx1">
                    <a:tint val="75000"/>
                  </a:schemeClr>
                </a:solidFill>
              </a:defRPr>
            </a:lvl7pPr>
            <a:lvl8pPr marL="4263467" indent="0" algn="ctr">
              <a:buNone/>
              <a:defRPr>
                <a:solidFill>
                  <a:schemeClr val="tx1">
                    <a:tint val="75000"/>
                  </a:schemeClr>
                </a:solidFill>
              </a:defRPr>
            </a:lvl8pPr>
            <a:lvl9pPr marL="487253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3101D73-3666-4953-866B-3C14DCC089AD}"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81337738"/>
      </p:ext>
    </p:extLst>
  </p:cSld>
  <p:clrMapOvr>
    <a:masterClrMapping/>
  </p:clrMapOvr>
  <p:transition spd="slow">
    <p:cove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4D88533-E8BF-4604-BBB5-1071B59D7C8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06198677"/>
      </p:ext>
    </p:extLst>
  </p:cSld>
  <p:clrMapOvr>
    <a:masterClrMapping/>
  </p:clrMapOvr>
  <p:transition spd="slow">
    <p:cove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43" indent="0">
              <a:buNone/>
              <a:defRPr sz="2400">
                <a:solidFill>
                  <a:schemeClr val="tx1">
                    <a:tint val="75000"/>
                  </a:schemeClr>
                </a:solidFill>
              </a:defRPr>
            </a:lvl2pPr>
            <a:lvl3pPr marL="1218150" indent="0">
              <a:buNone/>
              <a:defRPr sz="2100">
                <a:solidFill>
                  <a:schemeClr val="tx1">
                    <a:tint val="75000"/>
                  </a:schemeClr>
                </a:solidFill>
              </a:defRPr>
            </a:lvl3pPr>
            <a:lvl4pPr marL="1827213" indent="0">
              <a:buNone/>
              <a:defRPr sz="1900">
                <a:solidFill>
                  <a:schemeClr val="tx1">
                    <a:tint val="75000"/>
                  </a:schemeClr>
                </a:solidFill>
              </a:defRPr>
            </a:lvl4pPr>
            <a:lvl5pPr marL="2436298" indent="0">
              <a:buNone/>
              <a:defRPr sz="1900">
                <a:solidFill>
                  <a:schemeClr val="tx1">
                    <a:tint val="75000"/>
                  </a:schemeClr>
                </a:solidFill>
              </a:defRPr>
            </a:lvl5pPr>
            <a:lvl6pPr marL="3045340" indent="0">
              <a:buNone/>
              <a:defRPr sz="1900">
                <a:solidFill>
                  <a:schemeClr val="tx1">
                    <a:tint val="75000"/>
                  </a:schemeClr>
                </a:solidFill>
              </a:defRPr>
            </a:lvl6pPr>
            <a:lvl7pPr marL="3654383" indent="0">
              <a:buNone/>
              <a:defRPr sz="1900">
                <a:solidFill>
                  <a:schemeClr val="tx1">
                    <a:tint val="75000"/>
                  </a:schemeClr>
                </a:solidFill>
              </a:defRPr>
            </a:lvl7pPr>
            <a:lvl8pPr marL="4263467" indent="0">
              <a:buNone/>
              <a:defRPr sz="1900">
                <a:solidFill>
                  <a:schemeClr val="tx1">
                    <a:tint val="75000"/>
                  </a:schemeClr>
                </a:solidFill>
              </a:defRPr>
            </a:lvl8pPr>
            <a:lvl9pPr marL="4872534"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9124FD4-C72C-4B0A-A685-D6FD8A4585F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2468004"/>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1356360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6EEE059-C6B2-4EA0-97A9-E3323818C13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10451175"/>
      </p:ext>
    </p:extLst>
  </p:cSld>
  <p:clrMapOvr>
    <a:masterClrMapping/>
  </p:clrMapOvr>
  <p:transition spd="slow">
    <p:cove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043" indent="0">
              <a:buNone/>
              <a:defRPr sz="2700" b="1"/>
            </a:lvl2pPr>
            <a:lvl3pPr marL="1218150" indent="0">
              <a:buNone/>
              <a:defRPr sz="2400" b="1"/>
            </a:lvl3pPr>
            <a:lvl4pPr marL="1827213" indent="0">
              <a:buNone/>
              <a:defRPr sz="2100" b="1"/>
            </a:lvl4pPr>
            <a:lvl5pPr marL="2436298" indent="0">
              <a:buNone/>
              <a:defRPr sz="2100" b="1"/>
            </a:lvl5pPr>
            <a:lvl6pPr marL="3045340" indent="0">
              <a:buNone/>
              <a:defRPr sz="2100" b="1"/>
            </a:lvl6pPr>
            <a:lvl7pPr marL="3654383" indent="0">
              <a:buNone/>
              <a:defRPr sz="2100" b="1"/>
            </a:lvl7pPr>
            <a:lvl8pPr marL="4263467" indent="0">
              <a:buNone/>
              <a:defRPr sz="2100" b="1"/>
            </a:lvl8pPr>
            <a:lvl9pPr marL="4872534" indent="0">
              <a:buNone/>
              <a:defRPr sz="21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17" y="1535113"/>
            <a:ext cx="5389033" cy="639763"/>
          </a:xfrm>
        </p:spPr>
        <p:txBody>
          <a:bodyPr anchor="b"/>
          <a:lstStyle>
            <a:lvl1pPr marL="0" indent="0">
              <a:buNone/>
              <a:defRPr sz="3200" b="1"/>
            </a:lvl1pPr>
            <a:lvl2pPr marL="609043" indent="0">
              <a:buNone/>
              <a:defRPr sz="2700" b="1"/>
            </a:lvl2pPr>
            <a:lvl3pPr marL="1218150" indent="0">
              <a:buNone/>
              <a:defRPr sz="2400" b="1"/>
            </a:lvl3pPr>
            <a:lvl4pPr marL="1827213" indent="0">
              <a:buNone/>
              <a:defRPr sz="2100" b="1"/>
            </a:lvl4pPr>
            <a:lvl5pPr marL="2436298" indent="0">
              <a:buNone/>
              <a:defRPr sz="2100" b="1"/>
            </a:lvl5pPr>
            <a:lvl6pPr marL="3045340" indent="0">
              <a:buNone/>
              <a:defRPr sz="2100" b="1"/>
            </a:lvl6pPr>
            <a:lvl7pPr marL="3654383" indent="0">
              <a:buNone/>
              <a:defRPr sz="2100" b="1"/>
            </a:lvl7pPr>
            <a:lvl8pPr marL="4263467" indent="0">
              <a:buNone/>
              <a:defRPr sz="2100" b="1"/>
            </a:lvl8pPr>
            <a:lvl9pPr marL="4872534" indent="0">
              <a:buNone/>
              <a:defRPr sz="2100" b="1"/>
            </a:lvl9pPr>
          </a:lstStyle>
          <a:p>
            <a:pPr lvl="0"/>
            <a:r>
              <a:rPr lang="ru-RU" smtClean="0"/>
              <a:t>Образец текста</a:t>
            </a:r>
          </a:p>
        </p:txBody>
      </p:sp>
      <p:sp>
        <p:nvSpPr>
          <p:cNvPr id="6" name="Объект 5"/>
          <p:cNvSpPr>
            <a:spLocks noGrp="1"/>
          </p:cNvSpPr>
          <p:nvPr>
            <p:ph sz="quarter" idx="4"/>
          </p:nvPr>
        </p:nvSpPr>
        <p:spPr>
          <a:xfrm>
            <a:off x="6193417"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63579B80-8658-4380-AE7D-D4C8CD3E008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93095391"/>
      </p:ext>
    </p:extLst>
  </p:cSld>
  <p:clrMapOvr>
    <a:masterClrMapping/>
  </p:clrMapOvr>
  <p:transition spd="slow">
    <p:cove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A3ACF78F-B377-4F3D-8DA6-916A18A6B9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3252042"/>
      </p:ext>
    </p:extLst>
  </p:cSld>
  <p:clrMapOvr>
    <a:masterClrMapping/>
  </p:clrMapOvr>
  <p:transition spd="slow">
    <p:cove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00CC487-02CA-46CD-AA5F-8CA60146F03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81709620"/>
      </p:ext>
    </p:extLst>
  </p:cSld>
  <p:clrMapOvr>
    <a:masterClrMapping/>
  </p:clrMapOvr>
  <p:transition spd="slow">
    <p:cove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49"/>
            <a:ext cx="4011084" cy="1162051"/>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4766733" y="27309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7" y="1435104"/>
            <a:ext cx="4011084" cy="4691063"/>
          </a:xfrm>
        </p:spPr>
        <p:txBody>
          <a:bodyPr/>
          <a:lstStyle>
            <a:lvl1pPr marL="0" indent="0">
              <a:buNone/>
              <a:defRPr sz="1900"/>
            </a:lvl1pPr>
            <a:lvl2pPr marL="609043" indent="0">
              <a:buNone/>
              <a:defRPr sz="1600"/>
            </a:lvl2pPr>
            <a:lvl3pPr marL="1218150" indent="0">
              <a:buNone/>
              <a:defRPr sz="1300"/>
            </a:lvl3pPr>
            <a:lvl4pPr marL="1827213" indent="0">
              <a:buNone/>
              <a:defRPr sz="1200"/>
            </a:lvl4pPr>
            <a:lvl5pPr marL="2436298" indent="0">
              <a:buNone/>
              <a:defRPr sz="1200"/>
            </a:lvl5pPr>
            <a:lvl6pPr marL="3045340" indent="0">
              <a:buNone/>
              <a:defRPr sz="1200"/>
            </a:lvl6pPr>
            <a:lvl7pPr marL="3654383" indent="0">
              <a:buNone/>
              <a:defRPr sz="1200"/>
            </a:lvl7pPr>
            <a:lvl8pPr marL="4263467" indent="0">
              <a:buNone/>
              <a:defRPr sz="1200"/>
            </a:lvl8pPr>
            <a:lvl9pPr marL="4872534"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D24C3FA8-98E5-4A37-9E5F-874A45873397}"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21378453"/>
      </p:ext>
    </p:extLst>
  </p:cSld>
  <p:clrMapOvr>
    <a:masterClrMapping/>
  </p:clrMapOvr>
  <p:transition spd="slow">
    <p:cove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300"/>
            </a:lvl1pPr>
            <a:lvl2pPr marL="609043" indent="0">
              <a:buNone/>
              <a:defRPr sz="3700"/>
            </a:lvl2pPr>
            <a:lvl3pPr marL="1218150" indent="0">
              <a:buNone/>
              <a:defRPr sz="3200"/>
            </a:lvl3pPr>
            <a:lvl4pPr marL="1827213" indent="0">
              <a:buNone/>
              <a:defRPr sz="2700"/>
            </a:lvl4pPr>
            <a:lvl5pPr marL="2436298" indent="0">
              <a:buNone/>
              <a:defRPr sz="2700"/>
            </a:lvl5pPr>
            <a:lvl6pPr marL="3045340" indent="0">
              <a:buNone/>
              <a:defRPr sz="2700"/>
            </a:lvl6pPr>
            <a:lvl7pPr marL="3654383" indent="0">
              <a:buNone/>
              <a:defRPr sz="2700"/>
            </a:lvl7pPr>
            <a:lvl8pPr marL="4263467" indent="0">
              <a:buNone/>
              <a:defRPr sz="2700"/>
            </a:lvl8pPr>
            <a:lvl9pPr marL="4872534" indent="0">
              <a:buNone/>
              <a:defRPr sz="2700"/>
            </a:lvl9pPr>
          </a:lstStyle>
          <a:p>
            <a:endParaRPr lang="ru-RU"/>
          </a:p>
        </p:txBody>
      </p:sp>
      <p:sp>
        <p:nvSpPr>
          <p:cNvPr id="4" name="Текст 3"/>
          <p:cNvSpPr>
            <a:spLocks noGrp="1"/>
          </p:cNvSpPr>
          <p:nvPr>
            <p:ph type="body" sz="half" idx="2"/>
          </p:nvPr>
        </p:nvSpPr>
        <p:spPr>
          <a:xfrm>
            <a:off x="2389717" y="5367385"/>
            <a:ext cx="7315200" cy="804863"/>
          </a:xfrm>
        </p:spPr>
        <p:txBody>
          <a:bodyPr/>
          <a:lstStyle>
            <a:lvl1pPr marL="0" indent="0">
              <a:buNone/>
              <a:defRPr sz="1900"/>
            </a:lvl1pPr>
            <a:lvl2pPr marL="609043" indent="0">
              <a:buNone/>
              <a:defRPr sz="1600"/>
            </a:lvl2pPr>
            <a:lvl3pPr marL="1218150" indent="0">
              <a:buNone/>
              <a:defRPr sz="1300"/>
            </a:lvl3pPr>
            <a:lvl4pPr marL="1827213" indent="0">
              <a:buNone/>
              <a:defRPr sz="1200"/>
            </a:lvl4pPr>
            <a:lvl5pPr marL="2436298" indent="0">
              <a:buNone/>
              <a:defRPr sz="1200"/>
            </a:lvl5pPr>
            <a:lvl6pPr marL="3045340" indent="0">
              <a:buNone/>
              <a:defRPr sz="1200"/>
            </a:lvl6pPr>
            <a:lvl7pPr marL="3654383" indent="0">
              <a:buNone/>
              <a:defRPr sz="1200"/>
            </a:lvl7pPr>
            <a:lvl8pPr marL="4263467" indent="0">
              <a:buNone/>
              <a:defRPr sz="1200"/>
            </a:lvl8pPr>
            <a:lvl9pPr marL="4872534"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C994AEF9-B87C-4BF2-B14C-4CAC9AA7BAB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30093238"/>
      </p:ext>
    </p:extLst>
  </p:cSld>
  <p:clrMapOvr>
    <a:masterClrMapping/>
  </p:clrMapOvr>
  <p:transition spd="slow">
    <p:cove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4956FC6-B507-49AD-A5E3-947D4B67869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57608723"/>
      </p:ext>
    </p:extLst>
  </p:cSld>
  <p:clrMapOvr>
    <a:masterClrMapping/>
  </p:clrMapOvr>
  <p:transition spd="slow">
    <p:cove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7"/>
            <a:ext cx="27432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06377"/>
            <a:ext cx="80264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4724A5E-33C4-4B9C-B4CD-44F2F6D569D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46740433"/>
      </p:ext>
    </p:extLst>
  </p:cSld>
  <p:clrMapOvr>
    <a:masterClrMapping/>
  </p:clrMapOvr>
  <p:transition spd="slow">
    <p:cove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62"/>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171" indent="0" algn="ctr">
              <a:buNone/>
              <a:defRPr>
                <a:solidFill>
                  <a:schemeClr val="tx1">
                    <a:tint val="75000"/>
                  </a:schemeClr>
                </a:solidFill>
              </a:defRPr>
            </a:lvl2pPr>
            <a:lvl3pPr marL="1218390" indent="0" algn="ctr">
              <a:buNone/>
              <a:defRPr>
                <a:solidFill>
                  <a:schemeClr val="tx1">
                    <a:tint val="75000"/>
                  </a:schemeClr>
                </a:solidFill>
              </a:defRPr>
            </a:lvl3pPr>
            <a:lvl4pPr marL="1827576" indent="0" algn="ctr">
              <a:buNone/>
              <a:defRPr>
                <a:solidFill>
                  <a:schemeClr val="tx1">
                    <a:tint val="75000"/>
                  </a:schemeClr>
                </a:solidFill>
              </a:defRPr>
            </a:lvl4pPr>
            <a:lvl5pPr marL="2436778" indent="0" algn="ctr">
              <a:buNone/>
              <a:defRPr>
                <a:solidFill>
                  <a:schemeClr val="tx1">
                    <a:tint val="75000"/>
                  </a:schemeClr>
                </a:solidFill>
              </a:defRPr>
            </a:lvl5pPr>
            <a:lvl6pPr marL="3045948" indent="0" algn="ctr">
              <a:buNone/>
              <a:defRPr>
                <a:solidFill>
                  <a:schemeClr val="tx1">
                    <a:tint val="75000"/>
                  </a:schemeClr>
                </a:solidFill>
              </a:defRPr>
            </a:lvl6pPr>
            <a:lvl7pPr marL="3655119" indent="0" algn="ctr">
              <a:buNone/>
              <a:defRPr>
                <a:solidFill>
                  <a:schemeClr val="tx1">
                    <a:tint val="75000"/>
                  </a:schemeClr>
                </a:solidFill>
              </a:defRPr>
            </a:lvl7pPr>
            <a:lvl8pPr marL="4264320" indent="0" algn="ctr">
              <a:buNone/>
              <a:defRPr>
                <a:solidFill>
                  <a:schemeClr val="tx1">
                    <a:tint val="75000"/>
                  </a:schemeClr>
                </a:solidFill>
              </a:defRPr>
            </a:lvl8pPr>
            <a:lvl9pPr marL="487350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3101D73-3666-4953-866B-3C14DCC089AD}"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1967134"/>
      </p:ext>
    </p:extLst>
  </p:cSld>
  <p:clrMapOvr>
    <a:masterClrMapping/>
  </p:clrMapOvr>
  <p:transition spd="slow">
    <p:cove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4D88533-E8BF-4604-BBB5-1071B59D7C8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746627254"/>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26076710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171" indent="0">
              <a:buNone/>
              <a:defRPr sz="2400">
                <a:solidFill>
                  <a:schemeClr val="tx1">
                    <a:tint val="75000"/>
                  </a:schemeClr>
                </a:solidFill>
              </a:defRPr>
            </a:lvl2pPr>
            <a:lvl3pPr marL="1218390" indent="0">
              <a:buNone/>
              <a:defRPr sz="2100">
                <a:solidFill>
                  <a:schemeClr val="tx1">
                    <a:tint val="75000"/>
                  </a:schemeClr>
                </a:solidFill>
              </a:defRPr>
            </a:lvl3pPr>
            <a:lvl4pPr marL="1827576" indent="0">
              <a:buNone/>
              <a:defRPr sz="1900">
                <a:solidFill>
                  <a:schemeClr val="tx1">
                    <a:tint val="75000"/>
                  </a:schemeClr>
                </a:solidFill>
              </a:defRPr>
            </a:lvl4pPr>
            <a:lvl5pPr marL="2436778" indent="0">
              <a:buNone/>
              <a:defRPr sz="1900">
                <a:solidFill>
                  <a:schemeClr val="tx1">
                    <a:tint val="75000"/>
                  </a:schemeClr>
                </a:solidFill>
              </a:defRPr>
            </a:lvl5pPr>
            <a:lvl6pPr marL="3045948" indent="0">
              <a:buNone/>
              <a:defRPr sz="1900">
                <a:solidFill>
                  <a:schemeClr val="tx1">
                    <a:tint val="75000"/>
                  </a:schemeClr>
                </a:solidFill>
              </a:defRPr>
            </a:lvl6pPr>
            <a:lvl7pPr marL="3655119" indent="0">
              <a:buNone/>
              <a:defRPr sz="1900">
                <a:solidFill>
                  <a:schemeClr val="tx1">
                    <a:tint val="75000"/>
                  </a:schemeClr>
                </a:solidFill>
              </a:defRPr>
            </a:lvl7pPr>
            <a:lvl8pPr marL="4264320" indent="0">
              <a:buNone/>
              <a:defRPr sz="1900">
                <a:solidFill>
                  <a:schemeClr val="tx1">
                    <a:tint val="75000"/>
                  </a:schemeClr>
                </a:solidFill>
              </a:defRPr>
            </a:lvl8pPr>
            <a:lvl9pPr marL="4873507" indent="0">
              <a:buNone/>
              <a:defRPr sz="19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39124FD4-C72C-4B0A-A685-D6FD8A4585F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40766246"/>
      </p:ext>
    </p:extLst>
  </p:cSld>
  <p:clrMapOvr>
    <a:masterClrMapping/>
  </p:clrMapOvr>
  <p:transition spd="slow">
    <p:cove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6EEE059-C6B2-4EA0-97A9-E3323818C13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652257588"/>
      </p:ext>
    </p:extLst>
  </p:cSld>
  <p:clrMapOvr>
    <a:masterClrMapping/>
  </p:clrMapOvr>
  <p:transition spd="slow">
    <p:cove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171" indent="0">
              <a:buNone/>
              <a:defRPr sz="2700" b="1"/>
            </a:lvl2pPr>
            <a:lvl3pPr marL="1218390" indent="0">
              <a:buNone/>
              <a:defRPr sz="2400" b="1"/>
            </a:lvl3pPr>
            <a:lvl4pPr marL="1827576" indent="0">
              <a:buNone/>
              <a:defRPr sz="2100" b="1"/>
            </a:lvl4pPr>
            <a:lvl5pPr marL="2436778" indent="0">
              <a:buNone/>
              <a:defRPr sz="2100" b="1"/>
            </a:lvl5pPr>
            <a:lvl6pPr marL="3045948" indent="0">
              <a:buNone/>
              <a:defRPr sz="2100" b="1"/>
            </a:lvl6pPr>
            <a:lvl7pPr marL="3655119" indent="0">
              <a:buNone/>
              <a:defRPr sz="2100" b="1"/>
            </a:lvl7pPr>
            <a:lvl8pPr marL="4264320" indent="0">
              <a:buNone/>
              <a:defRPr sz="2100" b="1"/>
            </a:lvl8pPr>
            <a:lvl9pPr marL="4873507" indent="0">
              <a:buNone/>
              <a:defRPr sz="21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406" y="1535113"/>
            <a:ext cx="5389033" cy="639763"/>
          </a:xfrm>
        </p:spPr>
        <p:txBody>
          <a:bodyPr anchor="b"/>
          <a:lstStyle>
            <a:lvl1pPr marL="0" indent="0">
              <a:buNone/>
              <a:defRPr sz="3200" b="1"/>
            </a:lvl1pPr>
            <a:lvl2pPr marL="609171" indent="0">
              <a:buNone/>
              <a:defRPr sz="2700" b="1"/>
            </a:lvl2pPr>
            <a:lvl3pPr marL="1218390" indent="0">
              <a:buNone/>
              <a:defRPr sz="2400" b="1"/>
            </a:lvl3pPr>
            <a:lvl4pPr marL="1827576" indent="0">
              <a:buNone/>
              <a:defRPr sz="2100" b="1"/>
            </a:lvl4pPr>
            <a:lvl5pPr marL="2436778" indent="0">
              <a:buNone/>
              <a:defRPr sz="2100" b="1"/>
            </a:lvl5pPr>
            <a:lvl6pPr marL="3045948" indent="0">
              <a:buNone/>
              <a:defRPr sz="2100" b="1"/>
            </a:lvl6pPr>
            <a:lvl7pPr marL="3655119" indent="0">
              <a:buNone/>
              <a:defRPr sz="2100" b="1"/>
            </a:lvl7pPr>
            <a:lvl8pPr marL="4264320" indent="0">
              <a:buNone/>
              <a:defRPr sz="2100" b="1"/>
            </a:lvl8pPr>
            <a:lvl9pPr marL="4873507" indent="0">
              <a:buNone/>
              <a:defRPr sz="2100" b="1"/>
            </a:lvl9pPr>
          </a:lstStyle>
          <a:p>
            <a:pPr lvl="0"/>
            <a:r>
              <a:rPr lang="ru-RU" smtClean="0"/>
              <a:t>Образец текста</a:t>
            </a:r>
          </a:p>
        </p:txBody>
      </p:sp>
      <p:sp>
        <p:nvSpPr>
          <p:cNvPr id="6" name="Объект 5"/>
          <p:cNvSpPr>
            <a:spLocks noGrp="1"/>
          </p:cNvSpPr>
          <p:nvPr>
            <p:ph sz="quarter" idx="4"/>
          </p:nvPr>
        </p:nvSpPr>
        <p:spPr>
          <a:xfrm>
            <a:off x="619340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63579B80-8658-4380-AE7D-D4C8CD3E008A}"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52344678"/>
      </p:ext>
    </p:extLst>
  </p:cSld>
  <p:clrMapOvr>
    <a:masterClrMapping/>
  </p:clrMapOvr>
  <p:transition spd="slow">
    <p:cove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A3ACF78F-B377-4F3D-8DA6-916A18A6B9D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313832984"/>
      </p:ext>
    </p:extLst>
  </p:cSld>
  <p:clrMapOvr>
    <a:masterClrMapping/>
  </p:clrMapOvr>
  <p:transition spd="slow">
    <p:cove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400CC487-02CA-46CD-AA5F-8CA60146F03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764761503"/>
      </p:ext>
    </p:extLst>
  </p:cSld>
  <p:clrMapOvr>
    <a:masterClrMapping/>
  </p:clrMapOvr>
  <p:transition spd="slow">
    <p:cove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49"/>
            <a:ext cx="4011084" cy="1162051"/>
          </a:xfrm>
        </p:spPr>
        <p:txBody>
          <a:bodyPr anchor="b"/>
          <a:lstStyle>
            <a:lvl1pPr algn="l">
              <a:defRPr sz="2700" b="1"/>
            </a:lvl1pPr>
          </a:lstStyle>
          <a:p>
            <a:r>
              <a:rPr lang="ru-RU" smtClean="0"/>
              <a:t>Образец заголовка</a:t>
            </a:r>
            <a:endParaRPr lang="ru-RU"/>
          </a:p>
        </p:txBody>
      </p:sp>
      <p:sp>
        <p:nvSpPr>
          <p:cNvPr id="3" name="Объект 2"/>
          <p:cNvSpPr>
            <a:spLocks noGrp="1"/>
          </p:cNvSpPr>
          <p:nvPr>
            <p:ph idx="1"/>
          </p:nvPr>
        </p:nvSpPr>
        <p:spPr>
          <a:xfrm>
            <a:off x="4766733" y="27308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7" y="1435104"/>
            <a:ext cx="4011084" cy="4691063"/>
          </a:xfrm>
        </p:spPr>
        <p:txBody>
          <a:bodyPr/>
          <a:lstStyle>
            <a:lvl1pPr marL="0" indent="0">
              <a:buNone/>
              <a:defRPr sz="1900"/>
            </a:lvl1pPr>
            <a:lvl2pPr marL="609171" indent="0">
              <a:buNone/>
              <a:defRPr sz="1600"/>
            </a:lvl2pPr>
            <a:lvl3pPr marL="1218390" indent="0">
              <a:buNone/>
              <a:defRPr sz="1300"/>
            </a:lvl3pPr>
            <a:lvl4pPr marL="1827576" indent="0">
              <a:buNone/>
              <a:defRPr sz="1200"/>
            </a:lvl4pPr>
            <a:lvl5pPr marL="2436778" indent="0">
              <a:buNone/>
              <a:defRPr sz="1200"/>
            </a:lvl5pPr>
            <a:lvl6pPr marL="3045948" indent="0">
              <a:buNone/>
              <a:defRPr sz="1200"/>
            </a:lvl6pPr>
            <a:lvl7pPr marL="3655119" indent="0">
              <a:buNone/>
              <a:defRPr sz="1200"/>
            </a:lvl7pPr>
            <a:lvl8pPr marL="4264320" indent="0">
              <a:buNone/>
              <a:defRPr sz="1200"/>
            </a:lvl8pPr>
            <a:lvl9pPr marL="4873507"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D24C3FA8-98E5-4A37-9E5F-874A45873397}"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17364430"/>
      </p:ext>
    </p:extLst>
  </p:cSld>
  <p:clrMapOvr>
    <a:masterClrMapping/>
  </p:clrMapOvr>
  <p:transition spd="slow">
    <p:cove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7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300"/>
            </a:lvl1pPr>
            <a:lvl2pPr marL="609171" indent="0">
              <a:buNone/>
              <a:defRPr sz="3700"/>
            </a:lvl2pPr>
            <a:lvl3pPr marL="1218390" indent="0">
              <a:buNone/>
              <a:defRPr sz="3200"/>
            </a:lvl3pPr>
            <a:lvl4pPr marL="1827576" indent="0">
              <a:buNone/>
              <a:defRPr sz="2700"/>
            </a:lvl4pPr>
            <a:lvl5pPr marL="2436778" indent="0">
              <a:buNone/>
              <a:defRPr sz="2700"/>
            </a:lvl5pPr>
            <a:lvl6pPr marL="3045948" indent="0">
              <a:buNone/>
              <a:defRPr sz="2700"/>
            </a:lvl6pPr>
            <a:lvl7pPr marL="3655119" indent="0">
              <a:buNone/>
              <a:defRPr sz="2700"/>
            </a:lvl7pPr>
            <a:lvl8pPr marL="4264320" indent="0">
              <a:buNone/>
              <a:defRPr sz="2700"/>
            </a:lvl8pPr>
            <a:lvl9pPr marL="4873507" indent="0">
              <a:buNone/>
              <a:defRPr sz="2700"/>
            </a:lvl9pPr>
          </a:lstStyle>
          <a:p>
            <a:endParaRPr lang="ru-RU"/>
          </a:p>
        </p:txBody>
      </p:sp>
      <p:sp>
        <p:nvSpPr>
          <p:cNvPr id="4" name="Текст 3"/>
          <p:cNvSpPr>
            <a:spLocks noGrp="1"/>
          </p:cNvSpPr>
          <p:nvPr>
            <p:ph type="body" sz="half" idx="2"/>
          </p:nvPr>
        </p:nvSpPr>
        <p:spPr>
          <a:xfrm>
            <a:off x="2389717" y="5367374"/>
            <a:ext cx="7315200" cy="804863"/>
          </a:xfrm>
        </p:spPr>
        <p:txBody>
          <a:bodyPr/>
          <a:lstStyle>
            <a:lvl1pPr marL="0" indent="0">
              <a:buNone/>
              <a:defRPr sz="1900"/>
            </a:lvl1pPr>
            <a:lvl2pPr marL="609171" indent="0">
              <a:buNone/>
              <a:defRPr sz="1600"/>
            </a:lvl2pPr>
            <a:lvl3pPr marL="1218390" indent="0">
              <a:buNone/>
              <a:defRPr sz="1300"/>
            </a:lvl3pPr>
            <a:lvl4pPr marL="1827576" indent="0">
              <a:buNone/>
              <a:defRPr sz="1200"/>
            </a:lvl4pPr>
            <a:lvl5pPr marL="2436778" indent="0">
              <a:buNone/>
              <a:defRPr sz="1200"/>
            </a:lvl5pPr>
            <a:lvl6pPr marL="3045948" indent="0">
              <a:buNone/>
              <a:defRPr sz="1200"/>
            </a:lvl6pPr>
            <a:lvl7pPr marL="3655119" indent="0">
              <a:buNone/>
              <a:defRPr sz="1200"/>
            </a:lvl7pPr>
            <a:lvl8pPr marL="4264320" indent="0">
              <a:buNone/>
              <a:defRPr sz="1200"/>
            </a:lvl8pPr>
            <a:lvl9pPr marL="4873507"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C994AEF9-B87C-4BF2-B14C-4CAC9AA7BAB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42759286"/>
      </p:ext>
    </p:extLst>
  </p:cSld>
  <p:clrMapOvr>
    <a:masterClrMapping/>
  </p:clrMapOvr>
  <p:transition spd="slow">
    <p:cove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54956FC6-B507-49AD-A5E3-947D4B67869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59883900"/>
      </p:ext>
    </p:extLst>
  </p:cSld>
  <p:clrMapOvr>
    <a:masterClrMapping/>
  </p:clrMapOvr>
  <p:transition spd="slow">
    <p:cove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06377"/>
            <a:ext cx="27432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06377"/>
            <a:ext cx="80264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FC04-4FE4-40FF-9C3C-5603569C9263}" type="datetimeFigureOut">
              <a:rPr lang="ru-RU" smtClean="0">
                <a:solidFill>
                  <a:prstClr val="black">
                    <a:tint val="75000"/>
                  </a:prstClr>
                </a:solidFill>
              </a:rPr>
              <a:pPr/>
              <a:t>19.03.2019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4724A5E-33C4-4B9C-B4CD-44F2F6D569D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57731980"/>
      </p:ext>
    </p:extLst>
  </p:cSld>
  <p:clrMapOvr>
    <a:masterClrMapping/>
  </p:clrMapOvr>
  <p:transition spd="slow">
    <p:cove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413211-95C9-411E-B893-159A76F92662}"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919BAC6-5237-46D5-A0CB-2BA51001C83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1130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CA80D50-DE6C-4704-B7C3-588230F13566}" type="datetimeFigureOut">
              <a:rPr lang="ru-RU" smtClean="0"/>
              <a:t>19.03.2019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CC6B192-CE83-4DCA-98B0-CCD953914A7C}" type="slidenum">
              <a:rPr lang="ru-RU" smtClean="0"/>
              <a:t>‹#›</a:t>
            </a:fld>
            <a:endParaRPr lang="ru-RU" dirty="0"/>
          </a:p>
        </p:txBody>
      </p:sp>
    </p:spTree>
    <p:extLst>
      <p:ext uri="{BB962C8B-B14F-4D97-AF65-F5344CB8AC3E}">
        <p14:creationId xmlns:p14="http://schemas.microsoft.com/office/powerpoint/2010/main" val="10622967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79E1DBE-A95C-421E-A889-FA744652B89A}"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25DA58-EBE8-4B3C-BA0C-DBC955E823B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401103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F86FBDE-F71C-411E-88DD-899C765F698A}"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C2DBC2D-5ABA-4082-8FCF-D40B96C7563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06855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762E5A8-97C8-4717-BBD1-5718E6A742D4}"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D6A7575-422F-4E37-8889-E9315FCDAA1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839636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5B4242D-31ED-4D76-AB6B-CD479BE60BAF}"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6B37B52-C488-4D2B-94CE-231CBF1EDEF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780063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57CD8F0-BF8D-43A3-8D6C-61C6277847B3}"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413D884-ACEC-4ADC-89BB-78B7AC76678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942129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8A412C8-873A-4EE4-B965-AD13A82E84A1}"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CBA1E568-19C1-423F-A87B-8641F092AFCE}"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6516841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BC683C-8B39-4DCB-A4BD-6D72FE5C321C}"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E0A3BA2-7DC6-41A6-91C3-83EFFC732CD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121793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DE9008-AE08-45EE-BE54-5D7F92BC44D5}"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4018EE0-6911-4900-B979-00241927CE6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289416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2D9C54-D7D5-470D-A4DE-385A86D80D80}"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3E36F5E-C7FD-497C-92A4-8AD45F48041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4195114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2AF052-4EC3-4ABE-B4F4-473DF3CE9D49}"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2DF1819-2824-4ADE-8BA4-D9A034D2543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48851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0D50-DE6C-4704-B7C3-588230F13566}" type="datetimeFigureOut">
              <a:rPr lang="ru-RU" smtClean="0"/>
              <a:t>19.03.2019</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6B192-CE83-4DCA-98B0-CCD953914A7C}" type="slidenum">
              <a:rPr lang="ru-RU" smtClean="0"/>
              <a:t>‹#›</a:t>
            </a:fld>
            <a:endParaRPr lang="ru-RU" dirty="0"/>
          </a:p>
        </p:txBody>
      </p:sp>
    </p:spTree>
    <p:extLst>
      <p:ext uri="{BB962C8B-B14F-4D97-AF65-F5344CB8AC3E}">
        <p14:creationId xmlns:p14="http://schemas.microsoft.com/office/powerpoint/2010/main" val="3800338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2DDD60-4EAC-4902-86A4-C84D996153BD}"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9EF7AB5-AF79-4AF7-9496-E9E14C542A9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0920094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277931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6"/>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6"/>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6"/>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181983655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6"/>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6"/>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6"/>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16333353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6"/>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6"/>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6"/>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18830131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6"/>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6"/>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6"/>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330628929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2"/>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40202017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084072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2"/>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7926102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0D50-DE6C-4704-B7C3-588230F13566}" type="datetimeFigureOut">
              <a:rPr lang="ru-RU" smtClean="0">
                <a:solidFill>
                  <a:prstClr val="black">
                    <a:tint val="75000"/>
                  </a:prstClr>
                </a:solidFill>
              </a:rPr>
              <a:pPr/>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6B192-CE83-4DCA-98B0-CCD953914A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4477918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326" tIns="45718" rIns="91326" bIns="457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326" tIns="45718" rIns="91326" bIns="457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2"/>
            <a:ext cx="2743200" cy="365125"/>
          </a:xfrm>
          <a:prstGeom prst="rect">
            <a:avLst/>
          </a:prstGeom>
        </p:spPr>
        <p:txBody>
          <a:bodyPr vert="horz" lIns="91326" tIns="45718" rIns="91326" bIns="45718" rtlCol="0" anchor="ctr"/>
          <a:lstStyle>
            <a:lvl1pPr algn="l">
              <a:defRPr sz="1200">
                <a:solidFill>
                  <a:schemeClr val="tx1">
                    <a:tint val="75000"/>
                  </a:schemeClr>
                </a:solidFill>
              </a:defRPr>
            </a:lvl1pPr>
          </a:lstStyle>
          <a:p>
            <a:pPr defTabSz="913108"/>
            <a:fld id="{4CA80D50-DE6C-4704-B7C3-588230F13566}" type="datetimeFigureOut">
              <a:rPr lang="ru-RU" smtClean="0">
                <a:solidFill>
                  <a:prstClr val="black">
                    <a:tint val="75000"/>
                  </a:prstClr>
                </a:solidFill>
              </a:rPr>
              <a:pPr defTabSz="913108"/>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326" tIns="45718" rIns="91326" bIns="45718" rtlCol="0" anchor="ctr"/>
          <a:lstStyle>
            <a:lvl1pPr algn="ctr">
              <a:defRPr sz="1200">
                <a:solidFill>
                  <a:schemeClr val="tx1">
                    <a:tint val="75000"/>
                  </a:schemeClr>
                </a:solidFill>
              </a:defRPr>
            </a:lvl1pPr>
          </a:lstStyle>
          <a:p>
            <a:pPr defTabSz="913108"/>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326" tIns="45718" rIns="91326" bIns="45718" rtlCol="0" anchor="ctr"/>
          <a:lstStyle>
            <a:lvl1pPr algn="r">
              <a:defRPr sz="1200">
                <a:solidFill>
                  <a:schemeClr val="tx1">
                    <a:tint val="75000"/>
                  </a:schemeClr>
                </a:solidFill>
              </a:defRPr>
            </a:lvl1pPr>
          </a:lstStyle>
          <a:p>
            <a:pPr defTabSz="913108"/>
            <a:fld id="{DCC6B192-CE83-4DCA-98B0-CCD953914A7C}" type="slidenum">
              <a:rPr lang="ru-RU" smtClean="0">
                <a:solidFill>
                  <a:prstClr val="black">
                    <a:tint val="75000"/>
                  </a:prstClr>
                </a:solidFill>
              </a:rPr>
              <a:pPr defTabSz="913108"/>
              <a:t>‹#›</a:t>
            </a:fld>
            <a:endParaRPr lang="ru-RU" dirty="0">
              <a:solidFill>
                <a:prstClr val="black">
                  <a:tint val="75000"/>
                </a:prstClr>
              </a:solidFill>
            </a:endParaRPr>
          </a:p>
        </p:txBody>
      </p:sp>
    </p:spTree>
    <p:extLst>
      <p:ext uri="{BB962C8B-B14F-4D97-AF65-F5344CB8AC3E}">
        <p14:creationId xmlns:p14="http://schemas.microsoft.com/office/powerpoint/2010/main" val="330476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31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96" indent="-228296" algn="l" defTabSz="91310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86" indent="-228296" algn="l" defTabSz="9131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402" indent="-228296" algn="l" defTabSz="9131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920"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439"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028"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582"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13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726" indent="-228296" algn="l" defTabSz="91310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3108" rtl="0" eaLnBrk="1" latinLnBrk="0" hangingPunct="1">
        <a:defRPr sz="1900" kern="1200">
          <a:solidFill>
            <a:schemeClr val="tx1"/>
          </a:solidFill>
          <a:latin typeface="+mn-lt"/>
          <a:ea typeface="+mn-ea"/>
          <a:cs typeface="+mn-cs"/>
        </a:defRPr>
      </a:lvl1pPr>
      <a:lvl2pPr marL="456519"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62" algn="l" defTabSz="913108" rtl="0" eaLnBrk="1" latinLnBrk="0" hangingPunct="1">
        <a:defRPr sz="1900" kern="1200">
          <a:solidFill>
            <a:schemeClr val="tx1"/>
          </a:solidFill>
          <a:latin typeface="+mn-lt"/>
          <a:ea typeface="+mn-ea"/>
          <a:cs typeface="+mn-cs"/>
        </a:defRPr>
      </a:lvl4pPr>
      <a:lvl5pPr marL="1826216" algn="l" defTabSz="913108" rtl="0" eaLnBrk="1" latinLnBrk="0" hangingPunct="1">
        <a:defRPr sz="1900" kern="1200">
          <a:solidFill>
            <a:schemeClr val="tx1"/>
          </a:solidFill>
          <a:latin typeface="+mn-lt"/>
          <a:ea typeface="+mn-ea"/>
          <a:cs typeface="+mn-cs"/>
        </a:defRPr>
      </a:lvl5pPr>
      <a:lvl6pPr marL="2282806" algn="l" defTabSz="913108" rtl="0" eaLnBrk="1" latinLnBrk="0" hangingPunct="1">
        <a:defRPr sz="1900" kern="1200">
          <a:solidFill>
            <a:schemeClr val="tx1"/>
          </a:solidFill>
          <a:latin typeface="+mn-lt"/>
          <a:ea typeface="+mn-ea"/>
          <a:cs typeface="+mn-cs"/>
        </a:defRPr>
      </a:lvl6pPr>
      <a:lvl7pPr marL="2739322" algn="l" defTabSz="913108" rtl="0" eaLnBrk="1" latinLnBrk="0" hangingPunct="1">
        <a:defRPr sz="1900" kern="1200">
          <a:solidFill>
            <a:schemeClr val="tx1"/>
          </a:solidFill>
          <a:latin typeface="+mn-lt"/>
          <a:ea typeface="+mn-ea"/>
          <a:cs typeface="+mn-cs"/>
        </a:defRPr>
      </a:lvl7pPr>
      <a:lvl8pPr marL="3195840" algn="l" defTabSz="913108" rtl="0" eaLnBrk="1" latinLnBrk="0" hangingPunct="1">
        <a:defRPr sz="1900" kern="1200">
          <a:solidFill>
            <a:schemeClr val="tx1"/>
          </a:solidFill>
          <a:latin typeface="+mn-lt"/>
          <a:ea typeface="+mn-ea"/>
          <a:cs typeface="+mn-cs"/>
        </a:defRPr>
      </a:lvl8pPr>
      <a:lvl9pPr marL="3652359" algn="l" defTabSz="91310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121778" tIns="60889" rIns="121778" bIns="6088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121778" tIns="60889" rIns="121778" bIns="6088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2"/>
            <a:ext cx="2844800" cy="365125"/>
          </a:xfrm>
          <a:prstGeom prst="rect">
            <a:avLst/>
          </a:prstGeom>
        </p:spPr>
        <p:txBody>
          <a:bodyPr vert="horz" lIns="121778" tIns="60889" rIns="121778" bIns="60889" rtlCol="0" anchor="ctr"/>
          <a:lstStyle>
            <a:lvl1pPr algn="l">
              <a:defRPr sz="1600">
                <a:solidFill>
                  <a:schemeClr val="tx1">
                    <a:tint val="75000"/>
                  </a:schemeClr>
                </a:solidFill>
              </a:defRPr>
            </a:lvl1pPr>
          </a:lstStyle>
          <a:p>
            <a:pPr defTabSz="913221" fontAlgn="base">
              <a:spcBef>
                <a:spcPct val="0"/>
              </a:spcBef>
              <a:spcAft>
                <a:spcPct val="0"/>
              </a:spcAft>
            </a:pPr>
            <a:fld id="{0B02FC04-4FE4-40FF-9C3C-5603569C9263}" type="datetimeFigureOut">
              <a:rPr lang="ru-RU" smtClean="0">
                <a:solidFill>
                  <a:prstClr val="black">
                    <a:tint val="75000"/>
                  </a:prstClr>
                </a:solidFill>
                <a:latin typeface="Arial" charset="0"/>
                <a:cs typeface="Arial" charset="0"/>
              </a:rPr>
              <a:pPr defTabSz="913221" fontAlgn="base">
                <a:spcBef>
                  <a:spcPct val="0"/>
                </a:spcBef>
                <a:spcAft>
                  <a:spcPct val="0"/>
                </a:spcAft>
              </a:pPr>
              <a:t>19.03.2019</a:t>
            </a:fld>
            <a:endParaRPr lang="ru-RU">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121778" tIns="60889" rIns="121778" bIns="60889" rtlCol="0" anchor="ctr"/>
          <a:lstStyle>
            <a:lvl1pPr algn="ctr">
              <a:defRPr sz="1600">
                <a:solidFill>
                  <a:schemeClr val="tx1">
                    <a:tint val="75000"/>
                  </a:schemeClr>
                </a:solidFill>
              </a:defRPr>
            </a:lvl1pPr>
          </a:lstStyle>
          <a:p>
            <a:pPr defTabSz="913221" fontAlgn="base">
              <a:spcBef>
                <a:spcPct val="0"/>
              </a:spcBef>
              <a:spcAft>
                <a:spcPct val="0"/>
              </a:spcAft>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121778" tIns="60889" rIns="121778" bIns="60889" rtlCol="0" anchor="ctr"/>
          <a:lstStyle>
            <a:lvl1pPr algn="r">
              <a:defRPr sz="1600">
                <a:solidFill>
                  <a:schemeClr val="tx1">
                    <a:tint val="75000"/>
                  </a:schemeClr>
                </a:solidFill>
              </a:defRPr>
            </a:lvl1pPr>
          </a:lstStyle>
          <a:p>
            <a:pPr defTabSz="913221" fontAlgn="base">
              <a:spcBef>
                <a:spcPct val="0"/>
              </a:spcBef>
              <a:spcAft>
                <a:spcPct val="0"/>
              </a:spcAft>
              <a:defRPr/>
            </a:pPr>
            <a:fld id="{450311E4-AE9E-465E-A182-E1E0403A8FDD}" type="slidenum">
              <a:rPr lang="ru-RU" smtClean="0">
                <a:solidFill>
                  <a:prstClr val="black">
                    <a:tint val="75000"/>
                  </a:prstClr>
                </a:solidFill>
                <a:latin typeface="Arial" charset="0"/>
                <a:cs typeface="Arial" charset="0"/>
              </a:rPr>
              <a:pPr defTabSz="913221" fontAlgn="base">
                <a:spcBef>
                  <a:spcPct val="0"/>
                </a:spcBef>
                <a:spcAft>
                  <a:spcPct val="0"/>
                </a:spcAft>
                <a:defRPr/>
              </a:pPr>
              <a:t>‹#›</a:t>
            </a:fld>
            <a:endParaRPr lang="ru-RU"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459526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timing>
    <p:tnLst>
      <p:par>
        <p:cTn id="1" dur="indefinite" restart="never" nodeType="tmRoot"/>
      </p:par>
    </p:tnLst>
  </p:timing>
  <p:hf hdr="0" ftr="0" dt="0"/>
  <p:txStyles>
    <p:titleStyle>
      <a:lvl1pPr algn="ctr" defTabSz="1217610" rtl="0" eaLnBrk="1" latinLnBrk="0" hangingPunct="1">
        <a:spcBef>
          <a:spcPct val="0"/>
        </a:spcBef>
        <a:buNone/>
        <a:defRPr sz="5900" kern="1200">
          <a:solidFill>
            <a:schemeClr val="tx1"/>
          </a:solidFill>
          <a:latin typeface="+mj-lt"/>
          <a:ea typeface="+mj-ea"/>
          <a:cs typeface="+mj-cs"/>
        </a:defRPr>
      </a:lvl1pPr>
    </p:titleStyle>
    <p:bodyStyle>
      <a:lvl1pPr marL="456567" indent="-456567" algn="l" defTabSz="121761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26" indent="-380505" algn="l" defTabSz="121761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987" indent="-304376" algn="l" defTabSz="12176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773" indent="-304376" algn="l" defTabSz="121761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594" indent="-304376" algn="l" defTabSz="121761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348" indent="-304376" algn="l" defTabSz="121761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170" indent="-304376" algn="l" defTabSz="121761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5959" indent="-304376" algn="l" defTabSz="121761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4745" indent="-304376" algn="l" defTabSz="121761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17610" rtl="0" eaLnBrk="1" latinLnBrk="0" hangingPunct="1">
        <a:defRPr sz="2400" kern="1200">
          <a:solidFill>
            <a:schemeClr val="tx1"/>
          </a:solidFill>
          <a:latin typeface="+mn-lt"/>
          <a:ea typeface="+mn-ea"/>
          <a:cs typeface="+mn-cs"/>
        </a:defRPr>
      </a:lvl1pPr>
      <a:lvl2pPr marL="608755" algn="l" defTabSz="1217610" rtl="0" eaLnBrk="1" latinLnBrk="0" hangingPunct="1">
        <a:defRPr sz="2400" kern="1200">
          <a:solidFill>
            <a:schemeClr val="tx1"/>
          </a:solidFill>
          <a:latin typeface="+mn-lt"/>
          <a:ea typeface="+mn-ea"/>
          <a:cs typeface="+mn-cs"/>
        </a:defRPr>
      </a:lvl2pPr>
      <a:lvl3pPr marL="1217610" algn="l" defTabSz="1217610" rtl="0" eaLnBrk="1" latinLnBrk="0" hangingPunct="1">
        <a:defRPr sz="2400" kern="1200">
          <a:solidFill>
            <a:schemeClr val="tx1"/>
          </a:solidFill>
          <a:latin typeface="+mn-lt"/>
          <a:ea typeface="+mn-ea"/>
          <a:cs typeface="+mn-cs"/>
        </a:defRPr>
      </a:lvl3pPr>
      <a:lvl4pPr marL="1826397" algn="l" defTabSz="1217610" rtl="0" eaLnBrk="1" latinLnBrk="0" hangingPunct="1">
        <a:defRPr sz="2400" kern="1200">
          <a:solidFill>
            <a:schemeClr val="tx1"/>
          </a:solidFill>
          <a:latin typeface="+mn-lt"/>
          <a:ea typeface="+mn-ea"/>
          <a:cs typeface="+mn-cs"/>
        </a:defRPr>
      </a:lvl4pPr>
      <a:lvl5pPr marL="2435218" algn="l" defTabSz="1217610" rtl="0" eaLnBrk="1" latinLnBrk="0" hangingPunct="1">
        <a:defRPr sz="2400" kern="1200">
          <a:solidFill>
            <a:schemeClr val="tx1"/>
          </a:solidFill>
          <a:latin typeface="+mn-lt"/>
          <a:ea typeface="+mn-ea"/>
          <a:cs typeface="+mn-cs"/>
        </a:defRPr>
      </a:lvl5pPr>
      <a:lvl6pPr marL="3043972" algn="l" defTabSz="1217610" rtl="0" eaLnBrk="1" latinLnBrk="0" hangingPunct="1">
        <a:defRPr sz="2400" kern="1200">
          <a:solidFill>
            <a:schemeClr val="tx1"/>
          </a:solidFill>
          <a:latin typeface="+mn-lt"/>
          <a:ea typeface="+mn-ea"/>
          <a:cs typeface="+mn-cs"/>
        </a:defRPr>
      </a:lvl6pPr>
      <a:lvl7pPr marL="3652727" algn="l" defTabSz="1217610" rtl="0" eaLnBrk="1" latinLnBrk="0" hangingPunct="1">
        <a:defRPr sz="2400" kern="1200">
          <a:solidFill>
            <a:schemeClr val="tx1"/>
          </a:solidFill>
          <a:latin typeface="+mn-lt"/>
          <a:ea typeface="+mn-ea"/>
          <a:cs typeface="+mn-cs"/>
        </a:defRPr>
      </a:lvl7pPr>
      <a:lvl8pPr marL="4261547" algn="l" defTabSz="1217610" rtl="0" eaLnBrk="1" latinLnBrk="0" hangingPunct="1">
        <a:defRPr sz="2400" kern="1200">
          <a:solidFill>
            <a:schemeClr val="tx1"/>
          </a:solidFill>
          <a:latin typeface="+mn-lt"/>
          <a:ea typeface="+mn-ea"/>
          <a:cs typeface="+mn-cs"/>
        </a:defRPr>
      </a:lvl8pPr>
      <a:lvl9pPr marL="4870350" algn="l" defTabSz="121761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121792" tIns="60896" rIns="121792" bIns="60896"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121792" tIns="60896" rIns="121792" bIns="60896"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2"/>
            <a:ext cx="2844800" cy="365125"/>
          </a:xfrm>
          <a:prstGeom prst="rect">
            <a:avLst/>
          </a:prstGeom>
        </p:spPr>
        <p:txBody>
          <a:bodyPr vert="horz" lIns="121792" tIns="60896" rIns="121792" bIns="60896" rtlCol="0" anchor="ctr"/>
          <a:lstStyle>
            <a:lvl1pPr algn="l">
              <a:defRPr sz="1600">
                <a:solidFill>
                  <a:schemeClr val="tx1">
                    <a:tint val="75000"/>
                  </a:schemeClr>
                </a:solidFill>
              </a:defRPr>
            </a:lvl1pPr>
          </a:lstStyle>
          <a:p>
            <a:pPr defTabSz="913334" fontAlgn="base">
              <a:spcBef>
                <a:spcPct val="0"/>
              </a:spcBef>
              <a:spcAft>
                <a:spcPct val="0"/>
              </a:spcAft>
            </a:pPr>
            <a:fld id="{0B02FC04-4FE4-40FF-9C3C-5603569C9263}" type="datetimeFigureOut">
              <a:rPr lang="ru-RU" smtClean="0">
                <a:solidFill>
                  <a:prstClr val="black">
                    <a:tint val="75000"/>
                  </a:prstClr>
                </a:solidFill>
                <a:latin typeface="Arial" charset="0"/>
                <a:cs typeface="Arial" charset="0"/>
              </a:rPr>
              <a:pPr defTabSz="913334" fontAlgn="base">
                <a:spcBef>
                  <a:spcPct val="0"/>
                </a:spcBef>
                <a:spcAft>
                  <a:spcPct val="0"/>
                </a:spcAft>
              </a:pPr>
              <a:t>19.03.2019</a:t>
            </a:fld>
            <a:endParaRPr lang="ru-RU">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121792" tIns="60896" rIns="121792" bIns="60896" rtlCol="0" anchor="ctr"/>
          <a:lstStyle>
            <a:lvl1pPr algn="ctr">
              <a:defRPr sz="1600">
                <a:solidFill>
                  <a:schemeClr val="tx1">
                    <a:tint val="75000"/>
                  </a:schemeClr>
                </a:solidFill>
              </a:defRPr>
            </a:lvl1pPr>
          </a:lstStyle>
          <a:p>
            <a:pPr defTabSz="913334" fontAlgn="base">
              <a:spcBef>
                <a:spcPct val="0"/>
              </a:spcBef>
              <a:spcAft>
                <a:spcPct val="0"/>
              </a:spcAft>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121792" tIns="60896" rIns="121792" bIns="60896" rtlCol="0" anchor="ctr"/>
          <a:lstStyle>
            <a:lvl1pPr algn="r">
              <a:defRPr sz="1600">
                <a:solidFill>
                  <a:schemeClr val="tx1">
                    <a:tint val="75000"/>
                  </a:schemeClr>
                </a:solidFill>
              </a:defRPr>
            </a:lvl1pPr>
          </a:lstStyle>
          <a:p>
            <a:pPr defTabSz="913334" fontAlgn="base">
              <a:spcBef>
                <a:spcPct val="0"/>
              </a:spcBef>
              <a:spcAft>
                <a:spcPct val="0"/>
              </a:spcAft>
              <a:defRPr/>
            </a:pPr>
            <a:fld id="{450311E4-AE9E-465E-A182-E1E0403A8FDD}" type="slidenum">
              <a:rPr lang="ru-RU" smtClean="0">
                <a:solidFill>
                  <a:prstClr val="black">
                    <a:tint val="75000"/>
                  </a:prstClr>
                </a:solidFill>
                <a:latin typeface="Arial" charset="0"/>
                <a:cs typeface="Arial" charset="0"/>
              </a:rPr>
              <a:pPr defTabSz="913334" fontAlgn="base">
                <a:spcBef>
                  <a:spcPct val="0"/>
                </a:spcBef>
                <a:spcAft>
                  <a:spcPct val="0"/>
                </a:spcAft>
                <a:defRPr/>
              </a:pPr>
              <a:t>‹#›</a:t>
            </a:fld>
            <a:endParaRPr lang="ru-RU"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164940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p:transition>
  <p:timing>
    <p:tnLst>
      <p:par>
        <p:cTn id="1" dur="indefinite" restart="never" nodeType="tmRoot"/>
      </p:par>
    </p:tnLst>
  </p:timing>
  <p:hf hdr="0" ftr="0" dt="0"/>
  <p:txStyles>
    <p:titleStyle>
      <a:lvl1pPr algn="ctr" defTabSz="1217760" rtl="0" eaLnBrk="1" latinLnBrk="0" hangingPunct="1">
        <a:spcBef>
          <a:spcPct val="0"/>
        </a:spcBef>
        <a:buNone/>
        <a:defRPr sz="5900" kern="1200">
          <a:solidFill>
            <a:schemeClr val="tx1"/>
          </a:solidFill>
          <a:latin typeface="+mj-lt"/>
          <a:ea typeface="+mj-ea"/>
          <a:cs typeface="+mj-cs"/>
        </a:defRPr>
      </a:lvl1pPr>
    </p:titleStyle>
    <p:bodyStyle>
      <a:lvl1pPr marL="456627" indent="-456627" algn="l" defTabSz="121776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446" indent="-380552" algn="l" defTabSz="121776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177" indent="-304416" algn="l" defTabSz="121776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040" indent="-304416" algn="l" defTabSz="121776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934" indent="-304416" algn="l" defTabSz="121776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768" indent="-304416" algn="l" defTabSz="121776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7664" indent="-304416" algn="l" defTabSz="121776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6529" indent="-304416" algn="l" defTabSz="121776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5392" indent="-304416" algn="l" defTabSz="121776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17760" rtl="0" eaLnBrk="1" latinLnBrk="0" hangingPunct="1">
        <a:defRPr sz="2400" kern="1200">
          <a:solidFill>
            <a:schemeClr val="tx1"/>
          </a:solidFill>
          <a:latin typeface="+mn-lt"/>
          <a:ea typeface="+mn-ea"/>
          <a:cs typeface="+mn-cs"/>
        </a:defRPr>
      </a:lvl1pPr>
      <a:lvl2pPr marL="608835" algn="l" defTabSz="1217760" rtl="0" eaLnBrk="1" latinLnBrk="0" hangingPunct="1">
        <a:defRPr sz="2400" kern="1200">
          <a:solidFill>
            <a:schemeClr val="tx1"/>
          </a:solidFill>
          <a:latin typeface="+mn-lt"/>
          <a:ea typeface="+mn-ea"/>
          <a:cs typeface="+mn-cs"/>
        </a:defRPr>
      </a:lvl2pPr>
      <a:lvl3pPr marL="1217760" algn="l" defTabSz="1217760" rtl="0" eaLnBrk="1" latinLnBrk="0" hangingPunct="1">
        <a:defRPr sz="2400" kern="1200">
          <a:solidFill>
            <a:schemeClr val="tx1"/>
          </a:solidFill>
          <a:latin typeface="+mn-lt"/>
          <a:ea typeface="+mn-ea"/>
          <a:cs typeface="+mn-cs"/>
        </a:defRPr>
      </a:lvl3pPr>
      <a:lvl4pPr marL="1826624" algn="l" defTabSz="1217760" rtl="0" eaLnBrk="1" latinLnBrk="0" hangingPunct="1">
        <a:defRPr sz="2400" kern="1200">
          <a:solidFill>
            <a:schemeClr val="tx1"/>
          </a:solidFill>
          <a:latin typeface="+mn-lt"/>
          <a:ea typeface="+mn-ea"/>
          <a:cs typeface="+mn-cs"/>
        </a:defRPr>
      </a:lvl4pPr>
      <a:lvl5pPr marL="2435518" algn="l" defTabSz="1217760" rtl="0" eaLnBrk="1" latinLnBrk="0" hangingPunct="1">
        <a:defRPr sz="2400" kern="1200">
          <a:solidFill>
            <a:schemeClr val="tx1"/>
          </a:solidFill>
          <a:latin typeface="+mn-lt"/>
          <a:ea typeface="+mn-ea"/>
          <a:cs typeface="+mn-cs"/>
        </a:defRPr>
      </a:lvl5pPr>
      <a:lvl6pPr marL="3044352" algn="l" defTabSz="1217760" rtl="0" eaLnBrk="1" latinLnBrk="0" hangingPunct="1">
        <a:defRPr sz="2400" kern="1200">
          <a:solidFill>
            <a:schemeClr val="tx1"/>
          </a:solidFill>
          <a:latin typeface="+mn-lt"/>
          <a:ea typeface="+mn-ea"/>
          <a:cs typeface="+mn-cs"/>
        </a:defRPr>
      </a:lvl6pPr>
      <a:lvl7pPr marL="3653187" algn="l" defTabSz="1217760" rtl="0" eaLnBrk="1" latinLnBrk="0" hangingPunct="1">
        <a:defRPr sz="2400" kern="1200">
          <a:solidFill>
            <a:schemeClr val="tx1"/>
          </a:solidFill>
          <a:latin typeface="+mn-lt"/>
          <a:ea typeface="+mn-ea"/>
          <a:cs typeface="+mn-cs"/>
        </a:defRPr>
      </a:lvl7pPr>
      <a:lvl8pPr marL="4262080" algn="l" defTabSz="1217760" rtl="0" eaLnBrk="1" latinLnBrk="0" hangingPunct="1">
        <a:defRPr sz="2400" kern="1200">
          <a:solidFill>
            <a:schemeClr val="tx1"/>
          </a:solidFill>
          <a:latin typeface="+mn-lt"/>
          <a:ea typeface="+mn-ea"/>
          <a:cs typeface="+mn-cs"/>
        </a:defRPr>
      </a:lvl8pPr>
      <a:lvl9pPr marL="4870957" algn="l" defTabSz="121776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121770" tIns="60885" rIns="121770" bIns="608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121770" tIns="60885" rIns="121770" bIns="608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2"/>
            <a:ext cx="2844800" cy="365125"/>
          </a:xfrm>
          <a:prstGeom prst="rect">
            <a:avLst/>
          </a:prstGeom>
        </p:spPr>
        <p:txBody>
          <a:bodyPr vert="horz" lIns="121770" tIns="60885" rIns="121770" bIns="60885" rtlCol="0" anchor="ctr"/>
          <a:lstStyle>
            <a:lvl1pPr algn="l">
              <a:defRPr sz="1600">
                <a:solidFill>
                  <a:schemeClr val="tx1">
                    <a:tint val="75000"/>
                  </a:schemeClr>
                </a:solidFill>
              </a:defRPr>
            </a:lvl1pPr>
          </a:lstStyle>
          <a:p>
            <a:pPr defTabSz="913153" fontAlgn="base">
              <a:spcBef>
                <a:spcPct val="0"/>
              </a:spcBef>
              <a:spcAft>
                <a:spcPct val="0"/>
              </a:spcAft>
            </a:pPr>
            <a:fld id="{0B02FC04-4FE4-40FF-9C3C-5603569C9263}" type="datetimeFigureOut">
              <a:rPr lang="ru-RU" smtClean="0">
                <a:solidFill>
                  <a:prstClr val="black">
                    <a:tint val="75000"/>
                  </a:prstClr>
                </a:solidFill>
                <a:latin typeface="Arial" charset="0"/>
                <a:cs typeface="Arial" charset="0"/>
              </a:rPr>
              <a:pPr defTabSz="913153" fontAlgn="base">
                <a:spcBef>
                  <a:spcPct val="0"/>
                </a:spcBef>
                <a:spcAft>
                  <a:spcPct val="0"/>
                </a:spcAft>
              </a:pPr>
              <a:t>19.03.2019</a:t>
            </a:fld>
            <a:endParaRPr lang="ru-RU">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121770" tIns="60885" rIns="121770" bIns="60885" rtlCol="0" anchor="ctr"/>
          <a:lstStyle>
            <a:lvl1pPr algn="ctr">
              <a:defRPr sz="1600">
                <a:solidFill>
                  <a:schemeClr val="tx1">
                    <a:tint val="75000"/>
                  </a:schemeClr>
                </a:solidFill>
              </a:defRPr>
            </a:lvl1pPr>
          </a:lstStyle>
          <a:p>
            <a:pPr defTabSz="913153" fontAlgn="base">
              <a:spcBef>
                <a:spcPct val="0"/>
              </a:spcBef>
              <a:spcAft>
                <a:spcPct val="0"/>
              </a:spcAft>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121770" tIns="60885" rIns="121770" bIns="60885" rtlCol="0" anchor="ctr"/>
          <a:lstStyle>
            <a:lvl1pPr algn="r">
              <a:defRPr sz="1600">
                <a:solidFill>
                  <a:schemeClr val="tx1">
                    <a:tint val="75000"/>
                  </a:schemeClr>
                </a:solidFill>
              </a:defRPr>
            </a:lvl1pPr>
          </a:lstStyle>
          <a:p>
            <a:pPr defTabSz="913153" fontAlgn="base">
              <a:spcBef>
                <a:spcPct val="0"/>
              </a:spcBef>
              <a:spcAft>
                <a:spcPct val="0"/>
              </a:spcAft>
              <a:defRPr/>
            </a:pPr>
            <a:fld id="{450311E4-AE9E-465E-A182-E1E0403A8FDD}" type="slidenum">
              <a:rPr lang="ru-RU" smtClean="0">
                <a:solidFill>
                  <a:prstClr val="black">
                    <a:tint val="75000"/>
                  </a:prstClr>
                </a:solidFill>
                <a:latin typeface="Arial" charset="0"/>
                <a:cs typeface="Arial" charset="0"/>
              </a:rPr>
              <a:pPr defTabSz="913153" fontAlgn="base">
                <a:spcBef>
                  <a:spcPct val="0"/>
                </a:spcBef>
                <a:spcAft>
                  <a:spcPct val="0"/>
                </a:spcAft>
                <a:defRPr/>
              </a:pPr>
              <a:t>‹#›</a:t>
            </a:fld>
            <a:endParaRPr lang="ru-RU"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5981252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over/>
  </p:transition>
  <p:timing>
    <p:tnLst>
      <p:par>
        <p:cTn id="1" dur="indefinite" restart="never" nodeType="tmRoot"/>
      </p:par>
    </p:tnLst>
  </p:timing>
  <p:hf hdr="0" ftr="0" dt="0"/>
  <p:txStyles>
    <p:titleStyle>
      <a:lvl1pPr algn="ctr" defTabSz="1217520" rtl="0" eaLnBrk="1" latinLnBrk="0" hangingPunct="1">
        <a:spcBef>
          <a:spcPct val="0"/>
        </a:spcBef>
        <a:buNone/>
        <a:defRPr sz="5900" kern="1200">
          <a:solidFill>
            <a:schemeClr val="tx1"/>
          </a:solidFill>
          <a:latin typeface="+mj-lt"/>
          <a:ea typeface="+mj-ea"/>
          <a:cs typeface="+mj-cs"/>
        </a:defRPr>
      </a:lvl1pPr>
    </p:titleStyle>
    <p:bodyStyle>
      <a:lvl1pPr marL="456531" indent="-456531" algn="l" defTabSz="12175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254" indent="-380477" algn="l" defTabSz="12175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873" indent="-304352" algn="l" defTabSz="12175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613" indent="-304352" algn="l" defTabSz="12175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9390" indent="-304352" algn="l" defTabSz="12175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8096" indent="-304352" algn="l" defTabSz="12175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874" indent="-304352" algn="l" defTabSz="12175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5617" indent="-304352" algn="l" defTabSz="12175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4357" indent="-304352" algn="l" defTabSz="12175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17520" rtl="0" eaLnBrk="1" latinLnBrk="0" hangingPunct="1">
        <a:defRPr sz="2400" kern="1200">
          <a:solidFill>
            <a:schemeClr val="tx1"/>
          </a:solidFill>
          <a:latin typeface="+mn-lt"/>
          <a:ea typeface="+mn-ea"/>
          <a:cs typeface="+mn-cs"/>
        </a:defRPr>
      </a:lvl1pPr>
      <a:lvl2pPr marL="608707" algn="l" defTabSz="1217520" rtl="0" eaLnBrk="1" latinLnBrk="0" hangingPunct="1">
        <a:defRPr sz="2400" kern="1200">
          <a:solidFill>
            <a:schemeClr val="tx1"/>
          </a:solidFill>
          <a:latin typeface="+mn-lt"/>
          <a:ea typeface="+mn-ea"/>
          <a:cs typeface="+mn-cs"/>
        </a:defRPr>
      </a:lvl2pPr>
      <a:lvl3pPr marL="1217520" algn="l" defTabSz="1217520" rtl="0" eaLnBrk="1" latinLnBrk="0" hangingPunct="1">
        <a:defRPr sz="2400" kern="1200">
          <a:solidFill>
            <a:schemeClr val="tx1"/>
          </a:solidFill>
          <a:latin typeface="+mn-lt"/>
          <a:ea typeface="+mn-ea"/>
          <a:cs typeface="+mn-cs"/>
        </a:defRPr>
      </a:lvl3pPr>
      <a:lvl4pPr marL="1826261" algn="l" defTabSz="1217520" rtl="0" eaLnBrk="1" latinLnBrk="0" hangingPunct="1">
        <a:defRPr sz="2400" kern="1200">
          <a:solidFill>
            <a:schemeClr val="tx1"/>
          </a:solidFill>
          <a:latin typeface="+mn-lt"/>
          <a:ea typeface="+mn-ea"/>
          <a:cs typeface="+mn-cs"/>
        </a:defRPr>
      </a:lvl4pPr>
      <a:lvl5pPr marL="2435038" algn="l" defTabSz="1217520" rtl="0" eaLnBrk="1" latinLnBrk="0" hangingPunct="1">
        <a:defRPr sz="2400" kern="1200">
          <a:solidFill>
            <a:schemeClr val="tx1"/>
          </a:solidFill>
          <a:latin typeface="+mn-lt"/>
          <a:ea typeface="+mn-ea"/>
          <a:cs typeface="+mn-cs"/>
        </a:defRPr>
      </a:lvl5pPr>
      <a:lvl6pPr marL="3043744" algn="l" defTabSz="1217520" rtl="0" eaLnBrk="1" latinLnBrk="0" hangingPunct="1">
        <a:defRPr sz="2400" kern="1200">
          <a:solidFill>
            <a:schemeClr val="tx1"/>
          </a:solidFill>
          <a:latin typeface="+mn-lt"/>
          <a:ea typeface="+mn-ea"/>
          <a:cs typeface="+mn-cs"/>
        </a:defRPr>
      </a:lvl6pPr>
      <a:lvl7pPr marL="3652451" algn="l" defTabSz="1217520" rtl="0" eaLnBrk="1" latinLnBrk="0" hangingPunct="1">
        <a:defRPr sz="2400" kern="1200">
          <a:solidFill>
            <a:schemeClr val="tx1"/>
          </a:solidFill>
          <a:latin typeface="+mn-lt"/>
          <a:ea typeface="+mn-ea"/>
          <a:cs typeface="+mn-cs"/>
        </a:defRPr>
      </a:lvl7pPr>
      <a:lvl8pPr marL="4261227" algn="l" defTabSz="1217520" rtl="0" eaLnBrk="1" latinLnBrk="0" hangingPunct="1">
        <a:defRPr sz="2400" kern="1200">
          <a:solidFill>
            <a:schemeClr val="tx1"/>
          </a:solidFill>
          <a:latin typeface="+mn-lt"/>
          <a:ea typeface="+mn-ea"/>
          <a:cs typeface="+mn-cs"/>
        </a:defRPr>
      </a:lvl8pPr>
      <a:lvl9pPr marL="4869986" algn="l" defTabSz="121752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121808" tIns="60904" rIns="121808" bIns="60904"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121808" tIns="60904" rIns="121808" bIns="6090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2"/>
            <a:ext cx="2844800" cy="365125"/>
          </a:xfrm>
          <a:prstGeom prst="rect">
            <a:avLst/>
          </a:prstGeom>
        </p:spPr>
        <p:txBody>
          <a:bodyPr vert="horz" lIns="121808" tIns="60904" rIns="121808" bIns="60904" rtlCol="0" anchor="ctr"/>
          <a:lstStyle>
            <a:lvl1pPr algn="l">
              <a:defRPr sz="1600">
                <a:solidFill>
                  <a:schemeClr val="tx1">
                    <a:tint val="75000"/>
                  </a:schemeClr>
                </a:solidFill>
              </a:defRPr>
            </a:lvl1pPr>
          </a:lstStyle>
          <a:p>
            <a:pPr defTabSz="913470" fontAlgn="base">
              <a:spcBef>
                <a:spcPct val="0"/>
              </a:spcBef>
              <a:spcAft>
                <a:spcPct val="0"/>
              </a:spcAft>
            </a:pPr>
            <a:fld id="{0B02FC04-4FE4-40FF-9C3C-5603569C9263}" type="datetimeFigureOut">
              <a:rPr lang="ru-RU" smtClean="0">
                <a:solidFill>
                  <a:prstClr val="black">
                    <a:tint val="75000"/>
                  </a:prstClr>
                </a:solidFill>
                <a:latin typeface="Arial" charset="0"/>
                <a:cs typeface="Arial" charset="0"/>
              </a:rPr>
              <a:pPr defTabSz="913470" fontAlgn="base">
                <a:spcBef>
                  <a:spcPct val="0"/>
                </a:spcBef>
                <a:spcAft>
                  <a:spcPct val="0"/>
                </a:spcAft>
              </a:pPr>
              <a:t>19.03.2019</a:t>
            </a:fld>
            <a:endParaRPr lang="ru-RU">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121808" tIns="60904" rIns="121808" bIns="60904" rtlCol="0" anchor="ctr"/>
          <a:lstStyle>
            <a:lvl1pPr algn="ctr">
              <a:defRPr sz="1600">
                <a:solidFill>
                  <a:schemeClr val="tx1">
                    <a:tint val="75000"/>
                  </a:schemeClr>
                </a:solidFill>
              </a:defRPr>
            </a:lvl1pPr>
          </a:lstStyle>
          <a:p>
            <a:pPr defTabSz="913470" fontAlgn="base">
              <a:spcBef>
                <a:spcPct val="0"/>
              </a:spcBef>
              <a:spcAft>
                <a:spcPct val="0"/>
              </a:spcAft>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121808" tIns="60904" rIns="121808" bIns="60904" rtlCol="0" anchor="ctr"/>
          <a:lstStyle>
            <a:lvl1pPr algn="r">
              <a:defRPr sz="1600">
                <a:solidFill>
                  <a:schemeClr val="tx1">
                    <a:tint val="75000"/>
                  </a:schemeClr>
                </a:solidFill>
              </a:defRPr>
            </a:lvl1pPr>
          </a:lstStyle>
          <a:p>
            <a:pPr defTabSz="913470" fontAlgn="base">
              <a:spcBef>
                <a:spcPct val="0"/>
              </a:spcBef>
              <a:spcAft>
                <a:spcPct val="0"/>
              </a:spcAft>
              <a:defRPr/>
            </a:pPr>
            <a:fld id="{450311E4-AE9E-465E-A182-E1E0403A8FDD}" type="slidenum">
              <a:rPr lang="ru-RU" smtClean="0">
                <a:solidFill>
                  <a:prstClr val="black">
                    <a:tint val="75000"/>
                  </a:prstClr>
                </a:solidFill>
                <a:latin typeface="Arial" charset="0"/>
                <a:cs typeface="Arial" charset="0"/>
              </a:rPr>
              <a:pPr defTabSz="913470" fontAlgn="base">
                <a:spcBef>
                  <a:spcPct val="0"/>
                </a:spcBef>
                <a:spcAft>
                  <a:spcPct val="0"/>
                </a:spcAft>
                <a:defRPr/>
              </a:pPr>
              <a:t>‹#›</a:t>
            </a:fld>
            <a:endParaRPr lang="ru-RU"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5685720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cover/>
  </p:transition>
  <p:timing>
    <p:tnLst>
      <p:par>
        <p:cTn id="1" dur="indefinite" restart="never" nodeType="tmRoot"/>
      </p:par>
    </p:tnLst>
  </p:timing>
  <p:hf hdr="0" ftr="0" dt="0"/>
  <p:txStyles>
    <p:titleStyle>
      <a:lvl1pPr algn="ctr" defTabSz="1217940" rtl="0" eaLnBrk="1" latinLnBrk="0" hangingPunct="1">
        <a:spcBef>
          <a:spcPct val="0"/>
        </a:spcBef>
        <a:buNone/>
        <a:defRPr sz="5900" kern="1200">
          <a:solidFill>
            <a:schemeClr val="tx1"/>
          </a:solidFill>
          <a:latin typeface="+mj-lt"/>
          <a:ea typeface="+mj-ea"/>
          <a:cs typeface="+mj-cs"/>
        </a:defRPr>
      </a:lvl1pPr>
    </p:titleStyle>
    <p:bodyStyle>
      <a:lvl1pPr marL="456699" indent="-456699" algn="l" defTabSz="121794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590" indent="-380608" algn="l" defTabSz="121794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405" indent="-304464" algn="l" defTabSz="12179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360" indent="-304464" algn="l" defTabSz="1217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0342" indent="-304464" algn="l" defTabSz="1217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9272" indent="-304464" algn="l" defTabSz="1217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256" indent="-304464" algn="l" defTabSz="1217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212" indent="-304464" algn="l" defTabSz="1217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168" indent="-304464" algn="l" defTabSz="121794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17940" rtl="0" eaLnBrk="1" latinLnBrk="0" hangingPunct="1">
        <a:defRPr sz="2400" kern="1200">
          <a:solidFill>
            <a:schemeClr val="tx1"/>
          </a:solidFill>
          <a:latin typeface="+mn-lt"/>
          <a:ea typeface="+mn-ea"/>
          <a:cs typeface="+mn-cs"/>
        </a:defRPr>
      </a:lvl1pPr>
      <a:lvl2pPr marL="608931" algn="l" defTabSz="1217940" rtl="0" eaLnBrk="1" latinLnBrk="0" hangingPunct="1">
        <a:defRPr sz="2400" kern="1200">
          <a:solidFill>
            <a:schemeClr val="tx1"/>
          </a:solidFill>
          <a:latin typeface="+mn-lt"/>
          <a:ea typeface="+mn-ea"/>
          <a:cs typeface="+mn-cs"/>
        </a:defRPr>
      </a:lvl2pPr>
      <a:lvl3pPr marL="1217940" algn="l" defTabSz="1217940" rtl="0" eaLnBrk="1" latinLnBrk="0" hangingPunct="1">
        <a:defRPr sz="2400" kern="1200">
          <a:solidFill>
            <a:schemeClr val="tx1"/>
          </a:solidFill>
          <a:latin typeface="+mn-lt"/>
          <a:ea typeface="+mn-ea"/>
          <a:cs typeface="+mn-cs"/>
        </a:defRPr>
      </a:lvl3pPr>
      <a:lvl4pPr marL="1826896" algn="l" defTabSz="1217940" rtl="0" eaLnBrk="1" latinLnBrk="0" hangingPunct="1">
        <a:defRPr sz="2400" kern="1200">
          <a:solidFill>
            <a:schemeClr val="tx1"/>
          </a:solidFill>
          <a:latin typeface="+mn-lt"/>
          <a:ea typeface="+mn-ea"/>
          <a:cs typeface="+mn-cs"/>
        </a:defRPr>
      </a:lvl4pPr>
      <a:lvl5pPr marL="2435878" algn="l" defTabSz="1217940" rtl="0" eaLnBrk="1" latinLnBrk="0" hangingPunct="1">
        <a:defRPr sz="2400" kern="1200">
          <a:solidFill>
            <a:schemeClr val="tx1"/>
          </a:solidFill>
          <a:latin typeface="+mn-lt"/>
          <a:ea typeface="+mn-ea"/>
          <a:cs typeface="+mn-cs"/>
        </a:defRPr>
      </a:lvl5pPr>
      <a:lvl6pPr marL="3044808" algn="l" defTabSz="1217940" rtl="0" eaLnBrk="1" latinLnBrk="0" hangingPunct="1">
        <a:defRPr sz="2400" kern="1200">
          <a:solidFill>
            <a:schemeClr val="tx1"/>
          </a:solidFill>
          <a:latin typeface="+mn-lt"/>
          <a:ea typeface="+mn-ea"/>
          <a:cs typeface="+mn-cs"/>
        </a:defRPr>
      </a:lvl6pPr>
      <a:lvl7pPr marL="3653739" algn="l" defTabSz="1217940" rtl="0" eaLnBrk="1" latinLnBrk="0" hangingPunct="1">
        <a:defRPr sz="2400" kern="1200">
          <a:solidFill>
            <a:schemeClr val="tx1"/>
          </a:solidFill>
          <a:latin typeface="+mn-lt"/>
          <a:ea typeface="+mn-ea"/>
          <a:cs typeface="+mn-cs"/>
        </a:defRPr>
      </a:lvl7pPr>
      <a:lvl8pPr marL="4262720" algn="l" defTabSz="1217940" rtl="0" eaLnBrk="1" latinLnBrk="0" hangingPunct="1">
        <a:defRPr sz="2400" kern="1200">
          <a:solidFill>
            <a:schemeClr val="tx1"/>
          </a:solidFill>
          <a:latin typeface="+mn-lt"/>
          <a:ea typeface="+mn-ea"/>
          <a:cs typeface="+mn-cs"/>
        </a:defRPr>
      </a:lvl8pPr>
      <a:lvl9pPr marL="4871685" algn="l" defTabSz="121794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121826" tIns="60913" rIns="121826" bIns="6091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121826" tIns="60913" rIns="121826" bIns="6091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2"/>
            <a:ext cx="2844800" cy="365125"/>
          </a:xfrm>
          <a:prstGeom prst="rect">
            <a:avLst/>
          </a:prstGeom>
        </p:spPr>
        <p:txBody>
          <a:bodyPr vert="horz" lIns="121826" tIns="60913" rIns="121826" bIns="60913" rtlCol="0" anchor="ctr"/>
          <a:lstStyle>
            <a:lvl1pPr algn="l">
              <a:defRPr sz="1600">
                <a:solidFill>
                  <a:schemeClr val="tx1">
                    <a:tint val="75000"/>
                  </a:schemeClr>
                </a:solidFill>
              </a:defRPr>
            </a:lvl1pPr>
          </a:lstStyle>
          <a:p>
            <a:pPr defTabSz="913629" fontAlgn="base">
              <a:spcBef>
                <a:spcPct val="0"/>
              </a:spcBef>
              <a:spcAft>
                <a:spcPct val="0"/>
              </a:spcAft>
            </a:pPr>
            <a:fld id="{0B02FC04-4FE4-40FF-9C3C-5603569C9263}" type="datetimeFigureOut">
              <a:rPr lang="ru-RU" smtClean="0">
                <a:solidFill>
                  <a:prstClr val="black">
                    <a:tint val="75000"/>
                  </a:prstClr>
                </a:solidFill>
                <a:latin typeface="Arial" charset="0"/>
                <a:cs typeface="Arial" charset="0"/>
              </a:rPr>
              <a:pPr defTabSz="913629" fontAlgn="base">
                <a:spcBef>
                  <a:spcPct val="0"/>
                </a:spcBef>
                <a:spcAft>
                  <a:spcPct val="0"/>
                </a:spcAft>
              </a:pPr>
              <a:t>19.03.2019</a:t>
            </a:fld>
            <a:endParaRPr lang="ru-RU">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121826" tIns="60913" rIns="121826" bIns="60913" rtlCol="0" anchor="ctr"/>
          <a:lstStyle>
            <a:lvl1pPr algn="ctr">
              <a:defRPr sz="1600">
                <a:solidFill>
                  <a:schemeClr val="tx1">
                    <a:tint val="75000"/>
                  </a:schemeClr>
                </a:solidFill>
              </a:defRPr>
            </a:lvl1pPr>
          </a:lstStyle>
          <a:p>
            <a:pPr defTabSz="913629" fontAlgn="base">
              <a:spcBef>
                <a:spcPct val="0"/>
              </a:spcBef>
              <a:spcAft>
                <a:spcPct val="0"/>
              </a:spcAft>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121826" tIns="60913" rIns="121826" bIns="60913" rtlCol="0" anchor="ctr"/>
          <a:lstStyle>
            <a:lvl1pPr algn="r">
              <a:defRPr sz="1600">
                <a:solidFill>
                  <a:schemeClr val="tx1">
                    <a:tint val="75000"/>
                  </a:schemeClr>
                </a:solidFill>
              </a:defRPr>
            </a:lvl1pPr>
          </a:lstStyle>
          <a:p>
            <a:pPr defTabSz="913629" fontAlgn="base">
              <a:spcBef>
                <a:spcPct val="0"/>
              </a:spcBef>
              <a:spcAft>
                <a:spcPct val="0"/>
              </a:spcAft>
              <a:defRPr/>
            </a:pPr>
            <a:fld id="{450311E4-AE9E-465E-A182-E1E0403A8FDD}" type="slidenum">
              <a:rPr lang="ru-RU" smtClean="0">
                <a:solidFill>
                  <a:prstClr val="black">
                    <a:tint val="75000"/>
                  </a:prstClr>
                </a:solidFill>
                <a:latin typeface="Arial" charset="0"/>
                <a:cs typeface="Arial" charset="0"/>
              </a:rPr>
              <a:pPr defTabSz="913629" fontAlgn="base">
                <a:spcBef>
                  <a:spcPct val="0"/>
                </a:spcBef>
                <a:spcAft>
                  <a:spcPct val="0"/>
                </a:spcAft>
                <a:defRPr/>
              </a:pPr>
              <a:t>‹#›</a:t>
            </a:fld>
            <a:endParaRPr lang="ru-RU"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8626343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cover/>
  </p:transition>
  <p:timing>
    <p:tnLst>
      <p:par>
        <p:cTn id="1" dur="indefinite" restart="never" nodeType="tmRoot"/>
      </p:par>
    </p:tnLst>
  </p:timing>
  <p:hf hdr="0" ftr="0" dt="0"/>
  <p:txStyles>
    <p:titleStyle>
      <a:lvl1pPr algn="ctr" defTabSz="1218150" rtl="0" eaLnBrk="1" latinLnBrk="0" hangingPunct="1">
        <a:spcBef>
          <a:spcPct val="0"/>
        </a:spcBef>
        <a:buNone/>
        <a:defRPr sz="5900" kern="1200">
          <a:solidFill>
            <a:schemeClr val="tx1"/>
          </a:solidFill>
          <a:latin typeface="+mj-lt"/>
          <a:ea typeface="+mj-ea"/>
          <a:cs typeface="+mj-cs"/>
        </a:defRPr>
      </a:lvl1pPr>
    </p:titleStyle>
    <p:bodyStyle>
      <a:lvl1pPr marL="456783" indent="-456783" algn="l" defTabSz="121815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758" indent="-380673" algn="l" defTabSz="121815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671" indent="-304520" algn="l" defTabSz="121815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1733" indent="-304520" algn="l" defTabSz="12181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0818" indent="-304520" algn="l" defTabSz="12181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9860" indent="-304520" algn="l" defTabSz="12181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946" indent="-304520" algn="l" defTabSz="12181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010" indent="-304520" algn="l" defTabSz="12181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7073" indent="-304520" algn="l" defTabSz="121815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18150" rtl="0" eaLnBrk="1" latinLnBrk="0" hangingPunct="1">
        <a:defRPr sz="2400" kern="1200">
          <a:solidFill>
            <a:schemeClr val="tx1"/>
          </a:solidFill>
          <a:latin typeface="+mn-lt"/>
          <a:ea typeface="+mn-ea"/>
          <a:cs typeface="+mn-cs"/>
        </a:defRPr>
      </a:lvl1pPr>
      <a:lvl2pPr marL="609043" algn="l" defTabSz="1218150" rtl="0" eaLnBrk="1" latinLnBrk="0" hangingPunct="1">
        <a:defRPr sz="2400" kern="1200">
          <a:solidFill>
            <a:schemeClr val="tx1"/>
          </a:solidFill>
          <a:latin typeface="+mn-lt"/>
          <a:ea typeface="+mn-ea"/>
          <a:cs typeface="+mn-cs"/>
        </a:defRPr>
      </a:lvl2pPr>
      <a:lvl3pPr marL="1218150" algn="l" defTabSz="1218150" rtl="0" eaLnBrk="1" latinLnBrk="0" hangingPunct="1">
        <a:defRPr sz="2400" kern="1200">
          <a:solidFill>
            <a:schemeClr val="tx1"/>
          </a:solidFill>
          <a:latin typeface="+mn-lt"/>
          <a:ea typeface="+mn-ea"/>
          <a:cs typeface="+mn-cs"/>
        </a:defRPr>
      </a:lvl3pPr>
      <a:lvl4pPr marL="1827213" algn="l" defTabSz="1218150" rtl="0" eaLnBrk="1" latinLnBrk="0" hangingPunct="1">
        <a:defRPr sz="2400" kern="1200">
          <a:solidFill>
            <a:schemeClr val="tx1"/>
          </a:solidFill>
          <a:latin typeface="+mn-lt"/>
          <a:ea typeface="+mn-ea"/>
          <a:cs typeface="+mn-cs"/>
        </a:defRPr>
      </a:lvl4pPr>
      <a:lvl5pPr marL="2436298" algn="l" defTabSz="1218150" rtl="0" eaLnBrk="1" latinLnBrk="0" hangingPunct="1">
        <a:defRPr sz="2400" kern="1200">
          <a:solidFill>
            <a:schemeClr val="tx1"/>
          </a:solidFill>
          <a:latin typeface="+mn-lt"/>
          <a:ea typeface="+mn-ea"/>
          <a:cs typeface="+mn-cs"/>
        </a:defRPr>
      </a:lvl5pPr>
      <a:lvl6pPr marL="3045340" algn="l" defTabSz="1218150" rtl="0" eaLnBrk="1" latinLnBrk="0" hangingPunct="1">
        <a:defRPr sz="2400" kern="1200">
          <a:solidFill>
            <a:schemeClr val="tx1"/>
          </a:solidFill>
          <a:latin typeface="+mn-lt"/>
          <a:ea typeface="+mn-ea"/>
          <a:cs typeface="+mn-cs"/>
        </a:defRPr>
      </a:lvl6pPr>
      <a:lvl7pPr marL="3654383" algn="l" defTabSz="1218150" rtl="0" eaLnBrk="1" latinLnBrk="0" hangingPunct="1">
        <a:defRPr sz="2400" kern="1200">
          <a:solidFill>
            <a:schemeClr val="tx1"/>
          </a:solidFill>
          <a:latin typeface="+mn-lt"/>
          <a:ea typeface="+mn-ea"/>
          <a:cs typeface="+mn-cs"/>
        </a:defRPr>
      </a:lvl7pPr>
      <a:lvl8pPr marL="4263467" algn="l" defTabSz="1218150" rtl="0" eaLnBrk="1" latinLnBrk="0" hangingPunct="1">
        <a:defRPr sz="2400" kern="1200">
          <a:solidFill>
            <a:schemeClr val="tx1"/>
          </a:solidFill>
          <a:latin typeface="+mn-lt"/>
          <a:ea typeface="+mn-ea"/>
          <a:cs typeface="+mn-cs"/>
        </a:defRPr>
      </a:lvl8pPr>
      <a:lvl9pPr marL="4872534" algn="l" defTabSz="121815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121848" tIns="60924" rIns="121848" bIns="60924"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121848" tIns="60924" rIns="121848" bIns="6092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2"/>
            <a:ext cx="2844800" cy="365125"/>
          </a:xfrm>
          <a:prstGeom prst="rect">
            <a:avLst/>
          </a:prstGeom>
        </p:spPr>
        <p:txBody>
          <a:bodyPr vert="horz" lIns="121848" tIns="60924" rIns="121848" bIns="60924" rtlCol="0" anchor="ctr"/>
          <a:lstStyle>
            <a:lvl1pPr algn="l">
              <a:defRPr sz="1600">
                <a:solidFill>
                  <a:schemeClr val="tx1">
                    <a:tint val="75000"/>
                  </a:schemeClr>
                </a:solidFill>
              </a:defRPr>
            </a:lvl1pPr>
          </a:lstStyle>
          <a:p>
            <a:pPr defTabSz="913810" fontAlgn="base">
              <a:spcBef>
                <a:spcPct val="0"/>
              </a:spcBef>
              <a:spcAft>
                <a:spcPct val="0"/>
              </a:spcAft>
            </a:pPr>
            <a:fld id="{0B02FC04-4FE4-40FF-9C3C-5603569C9263}" type="datetimeFigureOut">
              <a:rPr lang="ru-RU" smtClean="0">
                <a:solidFill>
                  <a:prstClr val="black">
                    <a:tint val="75000"/>
                  </a:prstClr>
                </a:solidFill>
                <a:latin typeface="Arial" charset="0"/>
                <a:cs typeface="Arial" charset="0"/>
              </a:rPr>
              <a:pPr defTabSz="913810" fontAlgn="base">
                <a:spcBef>
                  <a:spcPct val="0"/>
                </a:spcBef>
                <a:spcAft>
                  <a:spcPct val="0"/>
                </a:spcAft>
              </a:pPr>
              <a:t>19.03.2019</a:t>
            </a:fld>
            <a:endParaRPr lang="ru-RU">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121848" tIns="60924" rIns="121848" bIns="60924" rtlCol="0" anchor="ctr"/>
          <a:lstStyle>
            <a:lvl1pPr algn="ctr">
              <a:defRPr sz="1600">
                <a:solidFill>
                  <a:schemeClr val="tx1">
                    <a:tint val="75000"/>
                  </a:schemeClr>
                </a:solidFill>
              </a:defRPr>
            </a:lvl1pPr>
          </a:lstStyle>
          <a:p>
            <a:pPr defTabSz="913810" fontAlgn="base">
              <a:spcBef>
                <a:spcPct val="0"/>
              </a:spcBef>
              <a:spcAft>
                <a:spcPct val="0"/>
              </a:spcAft>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121848" tIns="60924" rIns="121848" bIns="60924" rtlCol="0" anchor="ctr"/>
          <a:lstStyle>
            <a:lvl1pPr algn="r">
              <a:defRPr sz="1600">
                <a:solidFill>
                  <a:schemeClr val="tx1">
                    <a:tint val="75000"/>
                  </a:schemeClr>
                </a:solidFill>
              </a:defRPr>
            </a:lvl1pPr>
          </a:lstStyle>
          <a:p>
            <a:pPr defTabSz="913810" fontAlgn="base">
              <a:spcBef>
                <a:spcPct val="0"/>
              </a:spcBef>
              <a:spcAft>
                <a:spcPct val="0"/>
              </a:spcAft>
              <a:defRPr/>
            </a:pPr>
            <a:fld id="{450311E4-AE9E-465E-A182-E1E0403A8FDD}" type="slidenum">
              <a:rPr lang="ru-RU" smtClean="0">
                <a:solidFill>
                  <a:prstClr val="black">
                    <a:tint val="75000"/>
                  </a:prstClr>
                </a:solidFill>
                <a:latin typeface="Arial" charset="0"/>
                <a:cs typeface="Arial" charset="0"/>
              </a:rPr>
              <a:pPr defTabSz="913810" fontAlgn="base">
                <a:spcBef>
                  <a:spcPct val="0"/>
                </a:spcBef>
                <a:spcAft>
                  <a:spcPct val="0"/>
                </a:spcAft>
                <a:defRPr/>
              </a:pPr>
              <a:t>‹#›</a:t>
            </a:fld>
            <a:endParaRPr lang="ru-RU"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519082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p:transition>
  <p:timing>
    <p:tnLst>
      <p:par>
        <p:cTn id="1" dur="indefinite" restart="never" nodeType="tmRoot"/>
      </p:par>
    </p:tnLst>
  </p:timing>
  <p:hf hdr="0" ftr="0" dt="0"/>
  <p:txStyles>
    <p:titleStyle>
      <a:lvl1pPr algn="ctr" defTabSz="1218390" rtl="0" eaLnBrk="1" latinLnBrk="0" hangingPunct="1">
        <a:spcBef>
          <a:spcPct val="0"/>
        </a:spcBef>
        <a:buNone/>
        <a:defRPr sz="5900" kern="1200">
          <a:solidFill>
            <a:schemeClr val="tx1"/>
          </a:solidFill>
          <a:latin typeface="+mj-lt"/>
          <a:ea typeface="+mj-ea"/>
          <a:cs typeface="+mj-cs"/>
        </a:defRPr>
      </a:lvl1pPr>
    </p:titleStyle>
    <p:bodyStyle>
      <a:lvl1pPr marL="456879" indent="-456879" algn="l" defTabSz="121839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950" indent="-380748" algn="l" defTabSz="121839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2975" indent="-304584" algn="l" defTabSz="121839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160" indent="-304584" algn="l" defTabSz="12183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1362" indent="-304584" algn="l" defTabSz="12183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0532" indent="-304584" algn="l" defTabSz="12183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9736" indent="-304584" algn="l" defTabSz="12183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8922" indent="-304584" algn="l" defTabSz="12183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8108" indent="-304584" algn="l" defTabSz="12183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218390" rtl="0" eaLnBrk="1" latinLnBrk="0" hangingPunct="1">
        <a:defRPr sz="2400" kern="1200">
          <a:solidFill>
            <a:schemeClr val="tx1"/>
          </a:solidFill>
          <a:latin typeface="+mn-lt"/>
          <a:ea typeface="+mn-ea"/>
          <a:cs typeface="+mn-cs"/>
        </a:defRPr>
      </a:lvl1pPr>
      <a:lvl2pPr marL="609171" algn="l" defTabSz="1218390" rtl="0" eaLnBrk="1" latinLnBrk="0" hangingPunct="1">
        <a:defRPr sz="2400" kern="1200">
          <a:solidFill>
            <a:schemeClr val="tx1"/>
          </a:solidFill>
          <a:latin typeface="+mn-lt"/>
          <a:ea typeface="+mn-ea"/>
          <a:cs typeface="+mn-cs"/>
        </a:defRPr>
      </a:lvl2pPr>
      <a:lvl3pPr marL="1218390" algn="l" defTabSz="1218390" rtl="0" eaLnBrk="1" latinLnBrk="0" hangingPunct="1">
        <a:defRPr sz="2400" kern="1200">
          <a:solidFill>
            <a:schemeClr val="tx1"/>
          </a:solidFill>
          <a:latin typeface="+mn-lt"/>
          <a:ea typeface="+mn-ea"/>
          <a:cs typeface="+mn-cs"/>
        </a:defRPr>
      </a:lvl3pPr>
      <a:lvl4pPr marL="1827576" algn="l" defTabSz="1218390" rtl="0" eaLnBrk="1" latinLnBrk="0" hangingPunct="1">
        <a:defRPr sz="2400" kern="1200">
          <a:solidFill>
            <a:schemeClr val="tx1"/>
          </a:solidFill>
          <a:latin typeface="+mn-lt"/>
          <a:ea typeface="+mn-ea"/>
          <a:cs typeface="+mn-cs"/>
        </a:defRPr>
      </a:lvl4pPr>
      <a:lvl5pPr marL="2436778" algn="l" defTabSz="1218390" rtl="0" eaLnBrk="1" latinLnBrk="0" hangingPunct="1">
        <a:defRPr sz="2400" kern="1200">
          <a:solidFill>
            <a:schemeClr val="tx1"/>
          </a:solidFill>
          <a:latin typeface="+mn-lt"/>
          <a:ea typeface="+mn-ea"/>
          <a:cs typeface="+mn-cs"/>
        </a:defRPr>
      </a:lvl5pPr>
      <a:lvl6pPr marL="3045948" algn="l" defTabSz="1218390" rtl="0" eaLnBrk="1" latinLnBrk="0" hangingPunct="1">
        <a:defRPr sz="2400" kern="1200">
          <a:solidFill>
            <a:schemeClr val="tx1"/>
          </a:solidFill>
          <a:latin typeface="+mn-lt"/>
          <a:ea typeface="+mn-ea"/>
          <a:cs typeface="+mn-cs"/>
        </a:defRPr>
      </a:lvl6pPr>
      <a:lvl7pPr marL="3655119" algn="l" defTabSz="1218390" rtl="0" eaLnBrk="1" latinLnBrk="0" hangingPunct="1">
        <a:defRPr sz="2400" kern="1200">
          <a:solidFill>
            <a:schemeClr val="tx1"/>
          </a:solidFill>
          <a:latin typeface="+mn-lt"/>
          <a:ea typeface="+mn-ea"/>
          <a:cs typeface="+mn-cs"/>
        </a:defRPr>
      </a:lvl7pPr>
      <a:lvl8pPr marL="4264320" algn="l" defTabSz="1218390" rtl="0" eaLnBrk="1" latinLnBrk="0" hangingPunct="1">
        <a:defRPr sz="2400" kern="1200">
          <a:solidFill>
            <a:schemeClr val="tx1"/>
          </a:solidFill>
          <a:latin typeface="+mn-lt"/>
          <a:ea typeface="+mn-ea"/>
          <a:cs typeface="+mn-cs"/>
        </a:defRPr>
      </a:lvl8pPr>
      <a:lvl9pPr marL="4873507" algn="l" defTabSz="121839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2DDD60-4EAC-4902-86A4-C84D996153BD}" type="datetimeFigureOut">
              <a:rPr lang="ru-RU">
                <a:solidFill>
                  <a:prstClr val="black">
                    <a:tint val="75000"/>
                  </a:prstClr>
                </a:solidFill>
              </a:rPr>
              <a:pPr>
                <a:defRPr/>
              </a:pPr>
              <a:t>19.03.2019</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9EF7AB5-AF79-4AF7-9496-E9E14C542A9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7360451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0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hyperlink" Target="#sub_0"/><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4.xml.rels><?xml version="1.0" encoding="UTF-8" standalone="yes"?>
<Relationships xmlns="http://schemas.openxmlformats.org/package/2006/relationships"><Relationship Id="rId3" Type="http://schemas.openxmlformats.org/officeDocument/2006/relationships/hyperlink" Target="https://ru.wikipedia.org/wiki/%D0%9A%D0%BE%D0%BB%D0%BB%D0%B5%D0%BA%D1%82%D0%B8%D0%B2%D0%B8%D0%B7%D0%BC" TargetMode="External"/><Relationship Id="rId7" Type="http://schemas.openxmlformats.org/officeDocument/2006/relationships/hyperlink" Target="https://ru.wikipedia.org/wiki/%D0%9F%D1%80%D0%BE%D0%BB%D0%B5%D1%82%D0%B0%D1%80%D1%81%D0%BA%D0%B8%D0%B9_%D0%B8%D0%BD%D1%82%D0%B5%D1%80%D0%BD%D0%B0%D1%86%D0%B8%D0%BE%D0%BD%D0%B0%D0%BB%D0%B8%D0%B7%D0%BC" TargetMode="External"/><Relationship Id="rId2" Type="http://schemas.openxmlformats.org/officeDocument/2006/relationships/hyperlink" Target="https://ru.wikipedia.org/wiki/%D0%9A%D1%82%D0%BE_%D0%BD%D0%B5_%D1%80%D0%B0%D0%B1%D0%BE%D1%82%D0%B0%D0%B5%D1%82,_%D1%82%D0%BE%D1%82_%D0%BD%D0%B5_%D0%B5%D1%81%D1%82" TargetMode="External"/><Relationship Id="rId1" Type="http://schemas.openxmlformats.org/officeDocument/2006/relationships/slideLayout" Target="../slideLayouts/slideLayout200.xml"/><Relationship Id="rId6" Type="http://schemas.openxmlformats.org/officeDocument/2006/relationships/hyperlink" Target="https://ru.wikipedia.org/wiki/%D0%94%D1%80%D1%83%D0%B6%D0%B1%D0%B0_%D0%BD%D0%B0%D1%80%D0%BE%D0%B4%D0%BE%D0%B2" TargetMode="External"/><Relationship Id="rId5" Type="http://schemas.openxmlformats.org/officeDocument/2006/relationships/hyperlink" Target="https://ru.wikipedia.org/wiki/%D0%9A%D0%B0%D1%80%D1%8C%D0%B5%D1%80%D0%B8%D0%B7%D0%BC" TargetMode="External"/><Relationship Id="rId4" Type="http://schemas.openxmlformats.org/officeDocument/2006/relationships/hyperlink" Target="https://ru.wikipedia.org/wiki/%D0%A2%D1%83%D0%BD%D0%B5%D1%8F%D0%B4%D1%81%D1%82%D0%B2%D0%B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4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8062" y="0"/>
            <a:ext cx="10238482" cy="1348353"/>
          </a:xfrm>
          <a:gradFill>
            <a:gsLst>
              <a:gs pos="0">
                <a:schemeClr val="bg1"/>
              </a:gs>
              <a:gs pos="62000">
                <a:schemeClr val="bg2"/>
              </a:gs>
              <a:gs pos="92000">
                <a:schemeClr val="bg2">
                  <a:lumMod val="90000"/>
                </a:schemeClr>
              </a:gs>
              <a:gs pos="100000">
                <a:schemeClr val="bg2">
                  <a:lumMod val="75000"/>
                </a:schemeClr>
              </a:gs>
            </a:gsLst>
            <a:lin ang="5400000" scaled="1"/>
          </a:gradFill>
        </p:spPr>
        <p:txBody>
          <a:bodyPr>
            <a:normAutofit fontScale="90000"/>
          </a:bodyPr>
          <a:lstStyle/>
          <a:p>
            <a:pPr algn="ctr"/>
            <a:r>
              <a:rPr lang="ru-RU" sz="2100" dirty="0" smtClean="0">
                <a:solidFill>
                  <a:srgbClr val="A52C36"/>
                </a:solidFill>
                <a:latin typeface="Times New Roman" panose="02020603050405020304" pitchFamily="18" charset="0"/>
                <a:cs typeface="Times New Roman" panose="02020603050405020304" pitchFamily="18" charset="0"/>
              </a:rPr>
              <a:t>Государственное автономное учреждение дополнительного профессионального образования Ярославской области</a:t>
            </a:r>
            <a:r>
              <a:rPr lang="ru-RU" sz="2400" dirty="0" smtClean="0">
                <a:solidFill>
                  <a:srgbClr val="A52C36"/>
                </a:solidFill>
                <a:latin typeface="Times New Roman" panose="02020603050405020304" pitchFamily="18" charset="0"/>
                <a:cs typeface="Times New Roman" panose="02020603050405020304" pitchFamily="18" charset="0"/>
              </a:rPr>
              <a:t/>
            </a:r>
            <a:br>
              <a:rPr lang="ru-RU" sz="2400" dirty="0" smtClean="0">
                <a:solidFill>
                  <a:srgbClr val="A52C36"/>
                </a:solidFill>
                <a:latin typeface="Times New Roman" panose="02020603050405020304" pitchFamily="18" charset="0"/>
                <a:cs typeface="Times New Roman" panose="02020603050405020304" pitchFamily="18" charset="0"/>
              </a:rPr>
            </a:br>
            <a:r>
              <a:rPr lang="ru-RU" sz="2400" dirty="0" smtClean="0">
                <a:solidFill>
                  <a:srgbClr val="A52C36"/>
                </a:solidFill>
                <a:latin typeface="Times New Roman" panose="02020603050405020304" pitchFamily="18" charset="0"/>
                <a:cs typeface="Times New Roman" panose="02020603050405020304" pitchFamily="18" charset="0"/>
              </a:rPr>
              <a:t/>
            </a:r>
            <a:br>
              <a:rPr lang="ru-RU" sz="2400" dirty="0" smtClean="0">
                <a:solidFill>
                  <a:srgbClr val="A52C36"/>
                </a:solidFill>
                <a:latin typeface="Times New Roman" panose="02020603050405020304" pitchFamily="18" charset="0"/>
                <a:cs typeface="Times New Roman" panose="02020603050405020304" pitchFamily="18" charset="0"/>
              </a:rPr>
            </a:br>
            <a:r>
              <a:rPr lang="ru-RU" sz="2800" b="1" dirty="0" smtClean="0">
                <a:solidFill>
                  <a:srgbClr val="A52C3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Институт развития образования</a:t>
            </a:r>
            <a:endParaRPr lang="ru-RU" sz="2800" b="1" dirty="0">
              <a:solidFill>
                <a:srgbClr val="A52C3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57081" cy="1857081"/>
          </a:xfrm>
        </p:spPr>
      </p:pic>
      <p:sp>
        <p:nvSpPr>
          <p:cNvPr id="7" name="Прямоугольник 6"/>
          <p:cNvSpPr/>
          <p:nvPr/>
        </p:nvSpPr>
        <p:spPr>
          <a:xfrm>
            <a:off x="1929539" y="2987299"/>
            <a:ext cx="9996405" cy="1446550"/>
          </a:xfrm>
          <a:prstGeom prst="rect">
            <a:avLst/>
          </a:prstGeom>
        </p:spPr>
        <p:txBody>
          <a:bodyPr wrap="square">
            <a:spAutoFit/>
          </a:bodyPr>
          <a:lstStyle/>
          <a:p>
            <a:pPr algn="ctr"/>
            <a:r>
              <a:rPr lang="ru-RU" sz="4400" b="1" dirty="0" smtClean="0">
                <a:latin typeface="Times New Roman" panose="02020603050405020304" pitchFamily="18" charset="0"/>
                <a:cs typeface="Times New Roman" panose="02020603050405020304" pitchFamily="18" charset="0"/>
              </a:rPr>
              <a:t>«Понятия экстремизм и терроризм, формы проявления»</a:t>
            </a:r>
            <a:endParaRPr lang="ru-RU" sz="4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1859" y="2989861"/>
            <a:ext cx="1884747" cy="830997"/>
          </a:xfrm>
          <a:prstGeom prst="rect">
            <a:avLst/>
          </a:prstGeom>
        </p:spPr>
        <p:txBody>
          <a:bodyPr wrap="none">
            <a:spAutoFit/>
          </a:bodyPr>
          <a:lstStyle/>
          <a:p>
            <a:r>
              <a:rPr lang="ru-RU" sz="4800" b="1" i="1" dirty="0">
                <a:latin typeface="Times New Roman" panose="02020603050405020304" pitchFamily="18" charset="0"/>
                <a:cs typeface="Times New Roman" panose="02020603050405020304" pitchFamily="18" charset="0"/>
              </a:rPr>
              <a:t>Тема: </a:t>
            </a:r>
            <a:endParaRPr lang="ru-RU" sz="4800" i="1" dirty="0"/>
          </a:p>
        </p:txBody>
      </p:sp>
    </p:spTree>
    <p:extLst>
      <p:ext uri="{BB962C8B-B14F-4D97-AF65-F5344CB8AC3E}">
        <p14:creationId xmlns:p14="http://schemas.microsoft.com/office/powerpoint/2010/main" val="3827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64188" y="3468688"/>
            <a:ext cx="1063625" cy="1065212"/>
          </a:xfrm>
        </p:spPr>
      </p:pic>
      <p:cxnSp>
        <p:nvCxnSpPr>
          <p:cNvPr id="6" name="Прямая соединительная линия 5"/>
          <p:cNvCxnSpPr/>
          <p:nvPr/>
        </p:nvCxnSpPr>
        <p:spPr>
          <a:xfrm flipV="1">
            <a:off x="0" y="914400"/>
            <a:ext cx="12192000" cy="47625"/>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4625" y="342900"/>
            <a:ext cx="10360025" cy="369888"/>
          </a:xfrm>
          <a:prstGeom prst="rect">
            <a:avLst/>
          </a:prstGeom>
          <a:noFill/>
        </p:spPr>
        <p:txBody>
          <a:bodyPr>
            <a:spAutoFit/>
          </a:bodyPr>
          <a:lstStyle/>
          <a:p>
            <a:pPr algn="ctr">
              <a:defRPr/>
            </a:pPr>
            <a:r>
              <a:rPr lang="ru-RU" dirty="0">
                <a:solidFill>
                  <a:prstClr val="white">
                    <a:lumMod val="50000"/>
                  </a:prstClr>
                </a:solidFill>
                <a:latin typeface="Impact" panose="020B0806030902050204" pitchFamily="34" charset="0"/>
                <a:cs typeface="Arial" charset="0"/>
              </a:rPr>
              <a:t>Институт развития образования: Ваш профессиональный рост – наша работа</a:t>
            </a:r>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962025"/>
            <a:ext cx="7419636"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55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64188" y="3468688"/>
            <a:ext cx="1063625" cy="1065212"/>
          </a:xfrm>
        </p:spPr>
      </p:pic>
      <p:cxnSp>
        <p:nvCxnSpPr>
          <p:cNvPr id="6" name="Прямая соединительная линия 5"/>
          <p:cNvCxnSpPr/>
          <p:nvPr/>
        </p:nvCxnSpPr>
        <p:spPr>
          <a:xfrm flipV="1">
            <a:off x="0" y="914400"/>
            <a:ext cx="12192000" cy="47625"/>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4625" y="342900"/>
            <a:ext cx="10360025" cy="369888"/>
          </a:xfrm>
          <a:prstGeom prst="rect">
            <a:avLst/>
          </a:prstGeom>
          <a:noFill/>
        </p:spPr>
        <p:txBody>
          <a:bodyPr>
            <a:spAutoFit/>
          </a:bodyPr>
          <a:lstStyle/>
          <a:p>
            <a:pPr algn="ctr">
              <a:defRPr/>
            </a:pPr>
            <a:r>
              <a:rPr lang="ru-RU" dirty="0">
                <a:solidFill>
                  <a:prstClr val="white">
                    <a:lumMod val="50000"/>
                  </a:prstClr>
                </a:solidFill>
                <a:latin typeface="Impact" panose="020B0806030902050204" pitchFamily="34" charset="0"/>
                <a:cs typeface="Arial" charset="0"/>
              </a:rPr>
              <a:t>Институт развития образования: Ваш профессиональный рост – наша работа</a:t>
            </a:r>
          </a:p>
        </p:txBody>
      </p:sp>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052513"/>
            <a:ext cx="7156450" cy="556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263" y="1878013"/>
            <a:ext cx="3779837" cy="428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97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194" b="93333" l="27292" r="74167">
                        <a14:foregroundMark x1="46354" y1="20556" x2="55729" y2="20972"/>
                      </a14:backgroundRemoval>
                    </a14:imgEffect>
                  </a14:imgLayer>
                </a14:imgProps>
              </a:ext>
              <a:ext uri="{28A0092B-C50C-407E-A947-70E740481C1C}">
                <a14:useLocalDpi xmlns:a14="http://schemas.microsoft.com/office/drawing/2010/main" val="0"/>
              </a:ext>
            </a:extLst>
          </a:blip>
          <a:srcRect l="27056" t="9445" r="25682" b="6783"/>
          <a:stretch/>
        </p:blipFill>
        <p:spPr>
          <a:xfrm>
            <a:off x="11519964" y="6073037"/>
            <a:ext cx="672073" cy="768960"/>
          </a:xfrm>
          <a:prstGeom prst="rect">
            <a:avLst/>
          </a:prstGeom>
        </p:spPr>
      </p:pic>
      <p:sp>
        <p:nvSpPr>
          <p:cNvPr id="3" name="Прямоугольник 2"/>
          <p:cNvSpPr/>
          <p:nvPr/>
        </p:nvSpPr>
        <p:spPr>
          <a:xfrm>
            <a:off x="335361" y="4312451"/>
            <a:ext cx="11520603" cy="2092880"/>
          </a:xfrm>
          <a:prstGeom prst="rect">
            <a:avLst/>
          </a:prstGeom>
        </p:spPr>
        <p:txBody>
          <a:bodyPr wrap="square" lIns="121845" tIns="60922" rIns="121845" bIns="60922">
            <a:spAutoFit/>
          </a:bodyPr>
          <a:lstStyle/>
          <a:p>
            <a:pPr marL="380738" indent="-380738" algn="just" defTabSz="1218390" fontAlgn="base">
              <a:spcBef>
                <a:spcPct val="0"/>
              </a:spcBef>
              <a:spcAft>
                <a:spcPct val="0"/>
              </a:spcAft>
              <a:buFont typeface="Wingdings" panose="05000000000000000000" pitchFamily="2" charset="2"/>
              <a:buChar char="Ø"/>
            </a:pPr>
            <a:r>
              <a:rPr lang="ru-RU" sz="2100" b="1" dirty="0">
                <a:solidFill>
                  <a:prstClr val="black"/>
                </a:solidFill>
                <a:latin typeface="Times New Roman" panose="02020603050405020304" pitchFamily="18" charset="0"/>
                <a:cs typeface="Times New Roman" panose="02020603050405020304" pitchFamily="18" charset="0"/>
              </a:rPr>
              <a:t>«Выявление в образовательных организациях обучающихся, попавших под воздействие идеологии терроризма и религиозного экстремизма, и организация адресной работы </a:t>
            </a:r>
            <a:br>
              <a:rPr lang="ru-RU" sz="2100" b="1" dirty="0">
                <a:solidFill>
                  <a:prstClr val="black"/>
                </a:solidFill>
                <a:latin typeface="Times New Roman" panose="02020603050405020304" pitchFamily="18" charset="0"/>
                <a:cs typeface="Times New Roman" panose="02020603050405020304" pitchFamily="18" charset="0"/>
              </a:rPr>
            </a:br>
            <a:r>
              <a:rPr lang="ru-RU" sz="2100" b="1" dirty="0">
                <a:solidFill>
                  <a:prstClr val="black"/>
                </a:solidFill>
                <a:latin typeface="Times New Roman" panose="02020603050405020304" pitchFamily="18" charset="0"/>
                <a:cs typeface="Times New Roman" panose="02020603050405020304" pitchFamily="18" charset="0"/>
              </a:rPr>
              <a:t>с указанной категорией лиц»</a:t>
            </a:r>
          </a:p>
          <a:p>
            <a:pPr marL="380738" indent="-380738" algn="just" defTabSz="1218390" fontAlgn="base">
              <a:spcBef>
                <a:spcPct val="0"/>
              </a:spcBef>
              <a:spcAft>
                <a:spcPct val="0"/>
              </a:spcAft>
              <a:buFont typeface="Wingdings" panose="05000000000000000000" pitchFamily="2" charset="2"/>
              <a:buChar char="Ø"/>
            </a:pPr>
            <a:r>
              <a:rPr lang="ru-RU" sz="2100" b="1" dirty="0">
                <a:solidFill>
                  <a:prstClr val="black"/>
                </a:solidFill>
                <a:latin typeface="Times New Roman" panose="02020603050405020304" pitchFamily="18" charset="0"/>
                <a:cs typeface="Times New Roman" panose="02020603050405020304" pitchFamily="18" charset="0"/>
              </a:rPr>
              <a:t>«Формирование и развитие антитеррористического мировоззрения обучающихся </a:t>
            </a:r>
            <a:br>
              <a:rPr lang="ru-RU" sz="2100" b="1" dirty="0">
                <a:solidFill>
                  <a:prstClr val="black"/>
                </a:solidFill>
                <a:latin typeface="Times New Roman" panose="02020603050405020304" pitchFamily="18" charset="0"/>
                <a:cs typeface="Times New Roman" panose="02020603050405020304" pitchFamily="18" charset="0"/>
              </a:rPr>
            </a:br>
            <a:r>
              <a:rPr lang="ru-RU" sz="2100" b="1" dirty="0">
                <a:solidFill>
                  <a:prstClr val="black"/>
                </a:solidFill>
                <a:latin typeface="Times New Roman" panose="02020603050405020304" pitchFamily="18" charset="0"/>
                <a:cs typeface="Times New Roman" panose="02020603050405020304" pitchFamily="18" charset="0"/>
              </a:rPr>
              <a:t>в рамках учебных предметов «Основы безопасности жизнедеятельности» </a:t>
            </a:r>
            <a:br>
              <a:rPr lang="ru-RU" sz="2100" b="1" dirty="0">
                <a:solidFill>
                  <a:prstClr val="black"/>
                </a:solidFill>
                <a:latin typeface="Times New Roman" panose="02020603050405020304" pitchFamily="18" charset="0"/>
                <a:cs typeface="Times New Roman" panose="02020603050405020304" pitchFamily="18" charset="0"/>
              </a:rPr>
            </a:br>
            <a:r>
              <a:rPr lang="ru-RU" sz="2100" b="1" dirty="0">
                <a:solidFill>
                  <a:prstClr val="black"/>
                </a:solidFill>
                <a:latin typeface="Times New Roman" panose="02020603050405020304" pitchFamily="18" charset="0"/>
                <a:cs typeface="Times New Roman" panose="02020603050405020304" pitchFamily="18" charset="0"/>
              </a:rPr>
              <a:t>и «Обществознание».</a:t>
            </a:r>
          </a:p>
        </p:txBody>
      </p:sp>
      <p:sp>
        <p:nvSpPr>
          <p:cNvPr id="6" name="Прямоугольник 5"/>
          <p:cNvSpPr/>
          <p:nvPr/>
        </p:nvSpPr>
        <p:spPr>
          <a:xfrm>
            <a:off x="335397" y="249035"/>
            <a:ext cx="11520601" cy="779700"/>
          </a:xfrm>
          <a:prstGeom prst="rect">
            <a:avLst/>
          </a:prstGeom>
        </p:spPr>
        <p:txBody>
          <a:bodyPr wrap="square" lIns="121845" tIns="60922" rIns="121845" bIns="60922">
            <a:spAutoFit/>
          </a:bodyPr>
          <a:lstStyle/>
          <a:p>
            <a:pPr algn="ctr" defTabSz="1218390">
              <a:spcBef>
                <a:spcPct val="0"/>
              </a:spcBef>
              <a:spcAft>
                <a:spcPct val="0"/>
              </a:spcAft>
            </a:pPr>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МЕТОДИЧЕСКИЕ МАТЕРИАЛЫ </a:t>
            </a:r>
          </a:p>
          <a:p>
            <a:pPr algn="ctr" defTabSz="1218390">
              <a:spcBef>
                <a:spcPct val="0"/>
              </a:spcBef>
              <a:spcAft>
                <a:spcPct val="0"/>
              </a:spcAft>
            </a:pPr>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подготовленные аппаратом АТК в Ярославской области</a:t>
            </a:r>
          </a:p>
        </p:txBody>
      </p:sp>
      <p:sp>
        <p:nvSpPr>
          <p:cNvPr id="7" name="Прямоугольник 6"/>
          <p:cNvSpPr/>
          <p:nvPr/>
        </p:nvSpPr>
        <p:spPr>
          <a:xfrm>
            <a:off x="335359" y="1088359"/>
            <a:ext cx="11520604" cy="1764585"/>
          </a:xfrm>
          <a:prstGeom prst="rect">
            <a:avLst/>
          </a:prstGeom>
        </p:spPr>
        <p:txBody>
          <a:bodyPr wrap="square" lIns="121845" tIns="60922" rIns="121845" bIns="60922">
            <a:spAutoFit/>
          </a:bodyPr>
          <a:lstStyle/>
          <a:p>
            <a:pPr marL="380738" indent="-380738" algn="just" defTabSz="1218390" fontAlgn="base">
              <a:spcBef>
                <a:spcPct val="0"/>
              </a:spcBef>
              <a:spcAft>
                <a:spcPct val="0"/>
              </a:spcAft>
              <a:buFont typeface="Wingdings" panose="05000000000000000000" pitchFamily="2" charset="2"/>
              <a:buChar char="Ø"/>
            </a:pPr>
            <a:r>
              <a:rPr lang="ru-RU" sz="2100" b="1" dirty="0">
                <a:solidFill>
                  <a:prstClr val="black"/>
                </a:solidFill>
                <a:latin typeface="Times New Roman" panose="02020603050405020304" pitchFamily="18" charset="0"/>
                <a:cs typeface="Times New Roman" panose="02020603050405020304" pitchFamily="18" charset="0"/>
              </a:rPr>
              <a:t>О проведении адресной профилактической работы с лицами, попавшими </a:t>
            </a:r>
            <a:br>
              <a:rPr lang="ru-RU" sz="2100" b="1" dirty="0">
                <a:solidFill>
                  <a:prstClr val="black"/>
                </a:solidFill>
                <a:latin typeface="Times New Roman" panose="02020603050405020304" pitchFamily="18" charset="0"/>
                <a:cs typeface="Times New Roman" panose="02020603050405020304" pitchFamily="18" charset="0"/>
              </a:rPr>
            </a:br>
            <a:r>
              <a:rPr lang="ru-RU" sz="2100" b="1" dirty="0">
                <a:solidFill>
                  <a:prstClr val="black"/>
                </a:solidFill>
                <a:latin typeface="Times New Roman" panose="02020603050405020304" pitchFamily="18" charset="0"/>
                <a:cs typeface="Times New Roman" panose="02020603050405020304" pitchFamily="18" charset="0"/>
              </a:rPr>
              <a:t>под воздействие идеологии терроризма и экстремизма </a:t>
            </a:r>
            <a:r>
              <a:rPr lang="ru-RU" sz="2100" i="1" dirty="0">
                <a:solidFill>
                  <a:prstClr val="black"/>
                </a:solidFill>
                <a:latin typeface="Times New Roman" panose="02020603050405020304" pitchFamily="18" charset="0"/>
                <a:cs typeface="Times New Roman" panose="02020603050405020304" pitchFamily="18" charset="0"/>
              </a:rPr>
              <a:t>(№ 94дсп от 22.09.2017)</a:t>
            </a:r>
          </a:p>
          <a:p>
            <a:pPr marL="380738" indent="-380738" algn="just" defTabSz="1218390" fontAlgn="base">
              <a:spcBef>
                <a:spcPct val="0"/>
              </a:spcBef>
              <a:spcAft>
                <a:spcPct val="0"/>
              </a:spcAft>
              <a:buFont typeface="Wingdings" panose="05000000000000000000" pitchFamily="2" charset="2"/>
              <a:buChar char="Ø"/>
            </a:pPr>
            <a:r>
              <a:rPr lang="ru-RU" sz="2100" b="1" dirty="0">
                <a:solidFill>
                  <a:prstClr val="black"/>
                </a:solidFill>
                <a:latin typeface="Times New Roman" panose="02020603050405020304" pitchFamily="18" charset="0"/>
                <a:cs typeface="Times New Roman" panose="02020603050405020304" pitchFamily="18" charset="0"/>
              </a:rPr>
              <a:t>О содержании антитеррористических материалов, размещаемых в сети </a:t>
            </a:r>
            <a:br>
              <a:rPr lang="ru-RU" sz="2100" b="1" dirty="0">
                <a:solidFill>
                  <a:prstClr val="black"/>
                </a:solidFill>
                <a:latin typeface="Times New Roman" panose="02020603050405020304" pitchFamily="18" charset="0"/>
                <a:cs typeface="Times New Roman" panose="02020603050405020304" pitchFamily="18" charset="0"/>
              </a:rPr>
            </a:br>
            <a:r>
              <a:rPr lang="ru-RU" sz="2100" b="1" dirty="0">
                <a:solidFill>
                  <a:prstClr val="black"/>
                </a:solidFill>
                <a:latin typeface="Times New Roman" panose="02020603050405020304" pitchFamily="18" charset="0"/>
                <a:cs typeface="Times New Roman" panose="02020603050405020304" pitchFamily="18" charset="0"/>
              </a:rPr>
              <a:t>Интернет, средствах массовой информации и на других информационных ресурсах </a:t>
            </a:r>
            <a:br>
              <a:rPr lang="ru-RU" sz="2100" b="1" dirty="0">
                <a:solidFill>
                  <a:prstClr val="black"/>
                </a:solidFill>
                <a:latin typeface="Times New Roman" panose="02020603050405020304" pitchFamily="18" charset="0"/>
                <a:cs typeface="Times New Roman" panose="02020603050405020304" pitchFamily="18" charset="0"/>
              </a:rPr>
            </a:br>
            <a:r>
              <a:rPr lang="ru-RU" sz="2100" i="1" dirty="0">
                <a:solidFill>
                  <a:prstClr val="black"/>
                </a:solidFill>
                <a:latin typeface="Times New Roman" panose="02020603050405020304" pitchFamily="18" charset="0"/>
                <a:cs typeface="Times New Roman" panose="02020603050405020304" pitchFamily="18" charset="0"/>
              </a:rPr>
              <a:t>(№ ИХ.35-0129/17от 17.01.2018)</a:t>
            </a:r>
            <a:endParaRPr lang="ru-RU" sz="2100" b="1" dirty="0">
              <a:solidFill>
                <a:prstClr val="black"/>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5361" y="3185103"/>
            <a:ext cx="11520603" cy="1107996"/>
          </a:xfrm>
          <a:prstGeom prst="rect">
            <a:avLst/>
          </a:prstGeom>
        </p:spPr>
        <p:txBody>
          <a:bodyPr wrap="square" lIns="121845" tIns="60922" rIns="121845" bIns="60922">
            <a:spAutoFit/>
          </a:bodyPr>
          <a:lstStyle/>
          <a:p>
            <a:pPr algn="ctr" defTabSz="1218390">
              <a:spcBef>
                <a:spcPct val="0"/>
              </a:spcBef>
              <a:spcAft>
                <a:spcPct val="0"/>
              </a:spcAft>
            </a:pPr>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МЕТОДИЧЕСКИЕ МАТЕРИАЛЫ </a:t>
            </a:r>
          </a:p>
          <a:p>
            <a:pPr algn="ctr" defTabSz="1218390">
              <a:spcBef>
                <a:spcPct val="0"/>
              </a:spcBef>
              <a:spcAft>
                <a:spcPct val="0"/>
              </a:spcAft>
            </a:pPr>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подготовленные ГАУ ДПО Ярославской области «Институт развития образования» </a:t>
            </a:r>
          </a:p>
          <a:p>
            <a:pPr algn="ctr" defTabSz="1218390">
              <a:spcBef>
                <a:spcPct val="0"/>
              </a:spcBef>
              <a:spcAft>
                <a:spcPct val="0"/>
              </a:spcAft>
            </a:pPr>
            <a:r>
              <a:rPr lang="ru-RU" sz="21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 поддержке аппарата АТК в Ярославской области</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7968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2500"/>
                            </p:stCondLst>
                            <p:childTnLst>
                              <p:par>
                                <p:cTn id="30" presetID="16" presetClass="entr" presetSubtype="37"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outVertical)">
                                      <p:cBhvr>
                                        <p:cTn id="32" dur="500"/>
                                        <p:tgtEl>
                                          <p:spTgt spid="3">
                                            <p:txEl>
                                              <p:pRg st="0" end="0"/>
                                            </p:txEl>
                                          </p:spTgt>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barn(outVertical)">
                                      <p:cBhvr>
                                        <p:cTn id="3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236" y="365125"/>
            <a:ext cx="10524641" cy="1325563"/>
          </a:xfrm>
        </p:spPr>
        <p:txBody>
          <a:bodyPr>
            <a:noAutofit/>
          </a:bodyPr>
          <a:lstStyle/>
          <a:p>
            <a:r>
              <a:rPr lang="ru-RU" sz="1900" b="1" dirty="0"/>
              <a:t/>
            </a:r>
            <a:br>
              <a:rPr lang="ru-RU" sz="1900" b="1" dirty="0"/>
            </a:br>
            <a:r>
              <a:rPr lang="ru-RU" sz="1900" b="1" dirty="0"/>
              <a:t/>
            </a:r>
            <a:br>
              <a:rPr lang="ru-RU" sz="1900" b="1" dirty="0"/>
            </a:br>
            <a:r>
              <a:rPr lang="ru-RU" sz="2000" b="1" dirty="0">
                <a:solidFill>
                  <a:srgbClr val="FF0000"/>
                </a:solidFill>
              </a:rPr>
              <a:t/>
            </a:r>
            <a:br>
              <a:rPr lang="ru-RU" sz="2000" b="1" dirty="0">
                <a:solidFill>
                  <a:srgbClr val="FF0000"/>
                </a:solidFill>
              </a:rPr>
            </a:br>
            <a:r>
              <a:rPr lang="ru-RU" sz="2000" b="1" dirty="0">
                <a:solidFill>
                  <a:srgbClr val="FF0000"/>
                </a:solidFill>
              </a:rPr>
              <a:t>«</a:t>
            </a:r>
            <a:r>
              <a:rPr lang="ru-RU" sz="2000" b="1" dirty="0">
                <a:solidFill>
                  <a:srgbClr val="FF0000"/>
                </a:solidFill>
                <a:latin typeface="+mn-lt"/>
              </a:rPr>
              <a:t>Терроризм </a:t>
            </a:r>
            <a:r>
              <a:rPr lang="ru-RU" sz="2000" dirty="0">
                <a:solidFill>
                  <a:srgbClr val="FF0000"/>
                </a:solidFill>
                <a:latin typeface="+mn-lt"/>
              </a:rPr>
              <a:t>(Федеральный закон от 06.03.2006 N 35-ФЗ "О противодействии терроризму") - это любые противоправные насильственные действия, как правило, связанные с устрашением населения, </a:t>
            </a:r>
            <a:r>
              <a:rPr lang="ru-RU" sz="2000" u="sng" dirty="0">
                <a:solidFill>
                  <a:srgbClr val="FF0000"/>
                </a:solidFill>
                <a:latin typeface="+mn-lt"/>
              </a:rPr>
              <a:t>в целях принятия тех или иных решений органами государственной власти, органами местного самоуправления или международными организациями.</a:t>
            </a:r>
            <a:r>
              <a:rPr lang="ru-RU" sz="2000" dirty="0">
                <a:solidFill>
                  <a:srgbClr val="FF0000"/>
                </a:solidFill>
              </a:rPr>
              <a:t/>
            </a:r>
            <a:br>
              <a:rPr lang="ru-RU" sz="2000" dirty="0">
                <a:solidFill>
                  <a:srgbClr val="FF0000"/>
                </a:solidFill>
              </a:rPr>
            </a:br>
            <a:r>
              <a:rPr lang="ru-RU" sz="1900" dirty="0"/>
              <a:t/>
            </a:r>
            <a:br>
              <a:rPr lang="ru-RU" sz="1900" dirty="0"/>
            </a:br>
            <a:r>
              <a:rPr lang="ru-RU" sz="1900" dirty="0"/>
              <a:t/>
            </a:r>
            <a:br>
              <a:rPr lang="ru-RU" sz="1900" dirty="0"/>
            </a:br>
            <a:endParaRPr lang="ru-RU" sz="1900" dirty="0"/>
          </a:p>
        </p:txBody>
      </p:sp>
      <p:sp>
        <p:nvSpPr>
          <p:cNvPr id="3" name="Объект 2"/>
          <p:cNvSpPr>
            <a:spLocks noGrp="1"/>
          </p:cNvSpPr>
          <p:nvPr>
            <p:ph idx="1"/>
          </p:nvPr>
        </p:nvSpPr>
        <p:spPr/>
        <p:txBody>
          <a:bodyPr>
            <a:noAutofit/>
          </a:bodyPr>
          <a:lstStyle/>
          <a:p>
            <a:r>
              <a:rPr lang="ru-RU" sz="1900" dirty="0"/>
              <a:t> «</a:t>
            </a:r>
            <a:r>
              <a:rPr lang="ru-RU" sz="1900" b="1" dirty="0"/>
              <a:t>Терроризм</a:t>
            </a:r>
            <a:r>
              <a:rPr lang="ru-RU" sz="1900" dirty="0"/>
              <a:t> - «это акты насилия, совершаемые отдельными лицами, организациями или правительственными органами, направленные на устранение нежелательных государственных и политических деятелей, дестабилизацию государственного правопорядка в </a:t>
            </a:r>
            <a:r>
              <a:rPr lang="ru-RU" sz="1900" u="sng" dirty="0"/>
              <a:t>целях достижения определённых политических результатов</a:t>
            </a:r>
            <a:r>
              <a:rPr lang="ru-RU" sz="1900" dirty="0"/>
              <a:t>» Российский учёный А. А. </a:t>
            </a:r>
            <a:r>
              <a:rPr lang="ru-RU" sz="1900" dirty="0" err="1"/>
              <a:t>Моджорян</a:t>
            </a:r>
            <a:endParaRPr lang="ru-RU" sz="1900" dirty="0"/>
          </a:p>
          <a:p>
            <a:r>
              <a:rPr lang="ru-RU" sz="1900" dirty="0"/>
              <a:t> «</a:t>
            </a:r>
            <a:r>
              <a:rPr lang="ru-RU" sz="1900" b="1" dirty="0"/>
              <a:t>Терроризм</a:t>
            </a:r>
            <a:r>
              <a:rPr lang="ru-RU" sz="1900" dirty="0"/>
              <a:t> - это публично совершаемые </a:t>
            </a:r>
            <a:r>
              <a:rPr lang="ru-RU" sz="1900" dirty="0" err="1"/>
              <a:t>общеопасные</a:t>
            </a:r>
            <a:r>
              <a:rPr lang="ru-RU" sz="1900" dirty="0"/>
              <a:t> действия или угрозы таковыми, направленные на устрашение населения или социальных групп, </a:t>
            </a:r>
            <a:r>
              <a:rPr lang="ru-RU" sz="1900" u="sng" dirty="0"/>
              <a:t>в целях прямого или косвенного воздействия на принятие какого-либо решения или отказ от него в интересах террористов</a:t>
            </a:r>
            <a:r>
              <a:rPr lang="ru-RU" sz="1900" dirty="0"/>
              <a:t>» В. П. Емельянов ( Терроризм и преступления с признаками терроризирования. М., 2000, с.13).</a:t>
            </a:r>
          </a:p>
          <a:p>
            <a:r>
              <a:rPr lang="ru-RU" sz="1900" dirty="0"/>
              <a:t> «</a:t>
            </a:r>
            <a:r>
              <a:rPr lang="ru-RU" sz="1900" b="1" dirty="0"/>
              <a:t>Терроризм </a:t>
            </a:r>
            <a:r>
              <a:rPr lang="ru-RU" sz="1900" dirty="0"/>
              <a:t>- насилие, содержащее в себе угрозу другого, не менее жестокого, насилия для того, чтобы </a:t>
            </a:r>
            <a:r>
              <a:rPr lang="ru-RU" sz="1900" u="sng" dirty="0"/>
              <a:t>вызвать панику, нарушить или разрушить государственный и общественный порядок, внушить страх, заставить противника принять желаемое решение и </a:t>
            </a:r>
            <a:r>
              <a:rPr lang="ru-RU" sz="1900" u="sng" dirty="0" err="1"/>
              <a:t>др</a:t>
            </a:r>
            <a:r>
              <a:rPr lang="ru-RU" sz="1900" dirty="0"/>
              <a:t>». Ю. М. </a:t>
            </a:r>
            <a:r>
              <a:rPr lang="ru-RU" sz="1900" dirty="0" err="1"/>
              <a:t>Антонян</a:t>
            </a:r>
            <a:r>
              <a:rPr lang="ru-RU" sz="1900" dirty="0"/>
              <a:t>  (Терроризм сегодня. — М.:2000)</a:t>
            </a:r>
          </a:p>
          <a:p>
            <a:r>
              <a:rPr lang="ru-RU" sz="1900" dirty="0"/>
              <a:t>«</a:t>
            </a:r>
            <a:r>
              <a:rPr lang="ru-RU" sz="1900" b="1" dirty="0"/>
              <a:t>Терроризм</a:t>
            </a:r>
            <a:r>
              <a:rPr lang="ru-RU" sz="1900" dirty="0"/>
              <a:t> - особая ассиметричная тактика вооружённой борьбы, доступная слабым (негосударственным </a:t>
            </a:r>
            <a:r>
              <a:rPr lang="ru-RU" sz="1900" dirty="0" err="1"/>
              <a:t>акторам</a:t>
            </a:r>
            <a:r>
              <a:rPr lang="ru-RU" sz="1900" dirty="0"/>
              <a:t>) против сильных (государств, групп государств, международного сообщества)». Е. А. Степановой (Терроризм в ассиметричном конфликте: идеологические и структурные аспекты. — ИМЭМО РАН).</a:t>
            </a:r>
          </a:p>
        </p:txBody>
      </p:sp>
    </p:spTree>
    <p:extLst>
      <p:ext uri="{BB962C8B-B14F-4D97-AF65-F5344CB8AC3E}">
        <p14:creationId xmlns:p14="http://schemas.microsoft.com/office/powerpoint/2010/main" val="2307081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3985" y="3469279"/>
            <a:ext cx="1064029" cy="1064029"/>
          </a:xfrm>
        </p:spPr>
      </p:pic>
      <p:cxnSp>
        <p:nvCxnSpPr>
          <p:cNvPr id="6" name="Прямая соединительная линия 5"/>
          <p:cNvCxnSpPr/>
          <p:nvPr/>
        </p:nvCxnSpPr>
        <p:spPr>
          <a:xfrm flipV="1">
            <a:off x="0" y="914400"/>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schemeClr val="bg1">
                    <a:lumMod val="50000"/>
                  </a:schemeClr>
                </a:solidFill>
                <a:latin typeface="Impact" panose="020B0806030902050204" pitchFamily="34" charset="0"/>
              </a:rPr>
              <a:t>Институт развития образования: Ваш профессиональный рост – наша работа</a:t>
            </a:r>
            <a:endParaRPr lang="ru-RU" dirty="0">
              <a:solidFill>
                <a:schemeClr val="bg1">
                  <a:lumMod val="50000"/>
                </a:schemeClr>
              </a:solidFill>
              <a:latin typeface="Impact" panose="020B0806030902050204" pitchFamily="34" charset="0"/>
            </a:endParaRPr>
          </a:p>
        </p:txBody>
      </p:sp>
      <p:sp>
        <p:nvSpPr>
          <p:cNvPr id="2" name="Прямоугольник 1"/>
          <p:cNvSpPr/>
          <p:nvPr/>
        </p:nvSpPr>
        <p:spPr>
          <a:xfrm>
            <a:off x="1805553" y="1201120"/>
            <a:ext cx="10143640" cy="1785104"/>
          </a:xfrm>
          <a:prstGeom prst="rect">
            <a:avLst/>
          </a:prstGeom>
        </p:spPr>
        <p:txBody>
          <a:bodyPr wrap="square">
            <a:spAutoFit/>
          </a:bodyPr>
          <a:lstStyle/>
          <a:p>
            <a:r>
              <a:rPr lang="ru-RU" sz="2200" b="1" u="sng" dirty="0"/>
              <a:t>Терроризм</a:t>
            </a:r>
            <a:r>
              <a:rPr lang="ru-RU" sz="2200" dirty="0"/>
              <a:t> – идеология насилия и практика воздействия на принятие решения органами государственной власти, органами местного самоуправления или международными организациями, связанные с устрашением населения и (или) иными формами противоправных насильственных действий (федеральный закон от 06 марта 2006 года № 35-ФЗ «О противодействии терроризму»).</a:t>
            </a:r>
          </a:p>
        </p:txBody>
      </p:sp>
      <p:sp>
        <p:nvSpPr>
          <p:cNvPr id="3" name="Прямоугольник 2"/>
          <p:cNvSpPr/>
          <p:nvPr/>
        </p:nvSpPr>
        <p:spPr>
          <a:xfrm>
            <a:off x="364182" y="3163931"/>
            <a:ext cx="11282766" cy="3539430"/>
          </a:xfrm>
          <a:prstGeom prst="rect">
            <a:avLst/>
          </a:prstGeom>
        </p:spPr>
        <p:txBody>
          <a:bodyPr wrap="square">
            <a:spAutoFit/>
          </a:bodyPr>
          <a:lstStyle/>
          <a:p>
            <a:r>
              <a:rPr lang="ru-RU" sz="2000" u="sng" dirty="0"/>
              <a:t>Террористическая деятельность включает в себя следующие аспекты: </a:t>
            </a:r>
          </a:p>
          <a:p>
            <a:r>
              <a:rPr lang="ru-RU" sz="2000" dirty="0"/>
              <a:t>1. Организацию, планирование, подготовку и реализацию террористической акции.</a:t>
            </a:r>
          </a:p>
          <a:p>
            <a:r>
              <a:rPr lang="ru-RU" sz="2000" dirty="0"/>
              <a:t>2. Подстрекательство к террористической акции, к насилию над физическими лицами или организациями по уничтожению материальных объектов в террористических целях.</a:t>
            </a:r>
          </a:p>
          <a:p>
            <a:r>
              <a:rPr lang="ru-RU" sz="2000" dirty="0"/>
              <a:t>3. Организацию незаконного вооруженного формирования, преступного сообщества (преступной организации), организованной группы для совершения террористической акции, а равно участие в такой акции.</a:t>
            </a:r>
          </a:p>
          <a:p>
            <a:r>
              <a:rPr lang="ru-RU" sz="2000" dirty="0"/>
              <a:t>4. Вербовку, вооружение, обучение и использование террористов.</a:t>
            </a:r>
          </a:p>
          <a:p>
            <a:r>
              <a:rPr lang="ru-RU" sz="2000" dirty="0"/>
              <a:t>5. Финансирование террористической организации или террористической группы.</a:t>
            </a:r>
          </a:p>
          <a:p>
            <a:r>
              <a:rPr lang="ru-RU" sz="2000" dirty="0"/>
              <a:t>6. Распространение материалов, призывающих к осуществлению террористической деятельности и пропаганда идей терроризма и </a:t>
            </a:r>
            <a:r>
              <a:rPr lang="ru-RU" sz="2000" dirty="0" smtClean="0"/>
              <a:t>экстремизма</a:t>
            </a:r>
            <a:r>
              <a:rPr lang="ru-RU" sz="2400" dirty="0" smtClean="0"/>
              <a:t>.</a:t>
            </a:r>
            <a:r>
              <a:rPr lang="en-US" sz="2400" dirty="0" smtClean="0"/>
              <a:t>0</a:t>
            </a:r>
            <a:endParaRPr lang="ru-RU" sz="2400" dirty="0"/>
          </a:p>
        </p:txBody>
      </p:sp>
    </p:spTree>
    <p:extLst>
      <p:ext uri="{BB962C8B-B14F-4D97-AF65-F5344CB8AC3E}">
        <p14:creationId xmlns:p14="http://schemas.microsoft.com/office/powerpoint/2010/main" val="1926777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3985" y="3469279"/>
            <a:ext cx="1064029" cy="1064029"/>
          </a:xfrm>
        </p:spPr>
      </p:pic>
      <p:cxnSp>
        <p:nvCxnSpPr>
          <p:cNvPr id="6" name="Прямая соединительная линия 5"/>
          <p:cNvCxnSpPr/>
          <p:nvPr/>
        </p:nvCxnSpPr>
        <p:spPr>
          <a:xfrm flipV="1">
            <a:off x="0" y="914400"/>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schemeClr val="bg1">
                    <a:lumMod val="50000"/>
                  </a:schemeClr>
                </a:solidFill>
                <a:latin typeface="Impact" panose="020B0806030902050204" pitchFamily="34" charset="0"/>
              </a:rPr>
              <a:t>Институт развития образования: Ваш профессиональный рост – наша работа</a:t>
            </a:r>
            <a:endParaRPr lang="ru-RU" dirty="0">
              <a:solidFill>
                <a:schemeClr val="bg1">
                  <a:lumMod val="50000"/>
                </a:schemeClr>
              </a:solidFill>
              <a:latin typeface="Impact" panose="020B0806030902050204" pitchFamily="34" charset="0"/>
            </a:endParaRPr>
          </a:p>
        </p:txBody>
      </p:sp>
      <p:sp>
        <p:nvSpPr>
          <p:cNvPr id="2" name="Прямоугольник 1"/>
          <p:cNvSpPr/>
          <p:nvPr/>
        </p:nvSpPr>
        <p:spPr>
          <a:xfrm>
            <a:off x="1805553" y="1201120"/>
            <a:ext cx="10143640" cy="2123658"/>
          </a:xfrm>
          <a:prstGeom prst="rect">
            <a:avLst/>
          </a:prstGeom>
        </p:spPr>
        <p:txBody>
          <a:bodyPr wrap="square">
            <a:spAutoFit/>
          </a:bodyPr>
          <a:lstStyle/>
          <a:p>
            <a:r>
              <a:rPr lang="ru-RU" sz="2200" b="1" u="sng" dirty="0" smtClean="0"/>
              <a:t>Террористический </a:t>
            </a:r>
            <a:r>
              <a:rPr lang="ru-RU" sz="2200" b="1" u="sng" dirty="0"/>
              <a:t>акт</a:t>
            </a:r>
            <a:r>
              <a:rPr lang="ru-RU" sz="2200" u="sng" dirty="0"/>
              <a:t> </a:t>
            </a:r>
            <a:r>
              <a:rPr lang="ru-RU" sz="2200" dirty="0"/>
              <a:t>- совершение взрыва, поджога или иных действий, устрашающих население и создающих опасность гибели человека, причинения значительного имущественного ущерба либо наступления иных тяжких последствий, в целях дестабилизации деятельности органов власти или международных организаций либо воздействия на принятие ими решений, а также угроза совершения указанных действий в тех же целях;</a:t>
            </a:r>
          </a:p>
        </p:txBody>
      </p:sp>
      <p:sp>
        <p:nvSpPr>
          <p:cNvPr id="3" name="Прямоугольник 2"/>
          <p:cNvSpPr/>
          <p:nvPr/>
        </p:nvSpPr>
        <p:spPr>
          <a:xfrm>
            <a:off x="454617" y="3424802"/>
            <a:ext cx="11282766" cy="3046988"/>
          </a:xfrm>
          <a:prstGeom prst="rect">
            <a:avLst/>
          </a:prstGeom>
        </p:spPr>
        <p:txBody>
          <a:bodyPr wrap="square">
            <a:spAutoFit/>
          </a:bodyPr>
          <a:lstStyle/>
          <a:p>
            <a:r>
              <a:rPr lang="ru-RU" sz="2400" u="sng" dirty="0" smtClean="0"/>
              <a:t>Противодействие </a:t>
            </a:r>
            <a:r>
              <a:rPr lang="ru-RU" sz="2400" u="sng" dirty="0"/>
              <a:t>терроризму </a:t>
            </a:r>
            <a:r>
              <a:rPr lang="ru-RU" sz="2400" dirty="0"/>
              <a:t>- деятельность органов государственной власти и органов местного самоуправления, а также физических и юридических лиц по:</a:t>
            </a:r>
          </a:p>
          <a:p>
            <a:r>
              <a:rPr lang="ru-RU" sz="2400" dirty="0"/>
              <a:t>а) предупреждению терроризма, в том числе по выявлению и последующему устранению причин и условий, способствующих совершению террористических актов (профилактика терроризма);</a:t>
            </a:r>
          </a:p>
          <a:p>
            <a:r>
              <a:rPr lang="ru-RU" sz="2400" dirty="0"/>
              <a:t>б) выявлению, предупреждению, пресечению, раскрытию и расследованию террористического акта (борьба с терроризмом);</a:t>
            </a:r>
          </a:p>
          <a:p>
            <a:r>
              <a:rPr lang="ru-RU" sz="2400" dirty="0"/>
              <a:t>в) минимизации и (или) ликвидации последствий проявлений терроризма;</a:t>
            </a:r>
          </a:p>
        </p:txBody>
      </p:sp>
    </p:spTree>
    <p:extLst>
      <p:ext uri="{BB962C8B-B14F-4D97-AF65-F5344CB8AC3E}">
        <p14:creationId xmlns:p14="http://schemas.microsoft.com/office/powerpoint/2010/main" val="1314721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3988" y="3469280"/>
            <a:ext cx="1064029" cy="1064029"/>
          </a:xfrm>
        </p:spPr>
      </p:pic>
      <p:cxnSp>
        <p:nvCxnSpPr>
          <p:cNvPr id="6" name="Прямая соединительная линия 5"/>
          <p:cNvCxnSpPr/>
          <p:nvPr/>
        </p:nvCxnSpPr>
        <p:spPr>
          <a:xfrm flipV="1">
            <a:off x="0" y="914427"/>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5" y="343312"/>
            <a:ext cx="10360057" cy="384717"/>
          </a:xfrm>
          <a:prstGeom prst="rect">
            <a:avLst/>
          </a:prstGeom>
          <a:noFill/>
        </p:spPr>
        <p:txBody>
          <a:bodyPr wrap="square" lIns="91326" tIns="45718" rIns="91326" bIns="45718" rtlCol="0">
            <a:spAutoFit/>
          </a:bodyPr>
          <a:lstStyle/>
          <a:p>
            <a:pPr algn="ctr" defTabSz="913108"/>
            <a:r>
              <a:rPr lang="ru-RU" sz="19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900" dirty="0">
              <a:solidFill>
                <a:prstClr val="white">
                  <a:lumMod val="50000"/>
                </a:prstClr>
              </a:solidFill>
              <a:latin typeface="Impact" panose="020B0806030902050204" pitchFamily="34" charset="0"/>
            </a:endParaRPr>
          </a:p>
        </p:txBody>
      </p:sp>
      <p:sp>
        <p:nvSpPr>
          <p:cNvPr id="2" name="Прямоугольник 1"/>
          <p:cNvSpPr/>
          <p:nvPr/>
        </p:nvSpPr>
        <p:spPr>
          <a:xfrm>
            <a:off x="1805553" y="1118520"/>
            <a:ext cx="10143640" cy="2308320"/>
          </a:xfrm>
          <a:prstGeom prst="rect">
            <a:avLst/>
          </a:prstGeom>
        </p:spPr>
        <p:txBody>
          <a:bodyPr wrap="square" lIns="91326" tIns="45718" rIns="91326" bIns="45718">
            <a:spAutoFit/>
          </a:bodyPr>
          <a:lstStyle/>
          <a:p>
            <a:pPr defTabSz="913108"/>
            <a:r>
              <a:rPr lang="ru-RU" sz="2400" b="1" u="sng" dirty="0" smtClean="0">
                <a:solidFill>
                  <a:prstClr val="black"/>
                </a:solidFill>
              </a:rPr>
              <a:t>Контртеррористическая </a:t>
            </a:r>
            <a:r>
              <a:rPr lang="ru-RU" sz="2400" b="1" u="sng" dirty="0">
                <a:solidFill>
                  <a:prstClr val="black"/>
                </a:solidFill>
              </a:rPr>
              <a:t>операция</a:t>
            </a:r>
            <a:r>
              <a:rPr lang="ru-RU" sz="2400" u="sng" dirty="0">
                <a:solidFill>
                  <a:prstClr val="black"/>
                </a:solidFill>
              </a:rPr>
              <a:t> </a:t>
            </a:r>
            <a:r>
              <a:rPr lang="ru-RU" sz="2400" dirty="0">
                <a:solidFill>
                  <a:prstClr val="black"/>
                </a:solidFill>
              </a:rPr>
              <a:t>- комплекс специальных, оперативно-боевых, войсковых и иных мероприятий с применением боевой техники, оружия и специальных средств по пресечению террористического акта, обезвреживанию террористов, обеспечению безопасности физических лиц, организаций и учреждений, а также по минимизации последствий террористического акта;</a:t>
            </a:r>
          </a:p>
        </p:txBody>
      </p:sp>
      <p:sp>
        <p:nvSpPr>
          <p:cNvPr id="3" name="Прямоугольник 2"/>
          <p:cNvSpPr/>
          <p:nvPr/>
        </p:nvSpPr>
        <p:spPr>
          <a:xfrm>
            <a:off x="454668" y="3424877"/>
            <a:ext cx="11282767" cy="3046984"/>
          </a:xfrm>
          <a:prstGeom prst="rect">
            <a:avLst/>
          </a:prstGeom>
        </p:spPr>
        <p:txBody>
          <a:bodyPr wrap="square" lIns="91326" tIns="45718" rIns="91326" bIns="45718">
            <a:spAutoFit/>
          </a:bodyPr>
          <a:lstStyle/>
          <a:p>
            <a:pPr defTabSz="913108"/>
            <a:r>
              <a:rPr lang="ru-RU" sz="2400" u="sng" dirty="0" smtClean="0">
                <a:solidFill>
                  <a:prstClr val="black"/>
                </a:solidFill>
              </a:rPr>
              <a:t>Антитеррористическая </a:t>
            </a:r>
            <a:r>
              <a:rPr lang="ru-RU" sz="2400" u="sng" dirty="0">
                <a:solidFill>
                  <a:prstClr val="black"/>
                </a:solidFill>
              </a:rPr>
              <a:t>защищенность объекта (территории)</a:t>
            </a:r>
            <a:r>
              <a:rPr lang="ru-RU" sz="2400" dirty="0">
                <a:solidFill>
                  <a:prstClr val="black"/>
                </a:solidFill>
              </a:rPr>
              <a:t> - состояние защищенности здания, строения, сооружения, иного объекта, места массового пребывания людей, препятствующее совершению террористического акта. При этом под местом массового пребывания людей понимается территория общего пользования поселения или городского округа, либо специально отведенная территория за их пределами, либо место общего пользования в здании, строении, сооружении, на ином объекте, на которых при определенных условиях может одновременно находиться более пятидесяти человек.</a:t>
            </a:r>
          </a:p>
        </p:txBody>
      </p:sp>
    </p:spTree>
    <p:extLst>
      <p:ext uri="{BB962C8B-B14F-4D97-AF65-F5344CB8AC3E}">
        <p14:creationId xmlns:p14="http://schemas.microsoft.com/office/powerpoint/2010/main" val="283105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914400"/>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schemeClr val="bg1">
                    <a:lumMod val="50000"/>
                  </a:schemeClr>
                </a:solidFill>
                <a:latin typeface="Impact" panose="020B0806030902050204" pitchFamily="34" charset="0"/>
              </a:rPr>
              <a:t>Институт развития образования: Ваш профессиональный рост – наша работа</a:t>
            </a:r>
            <a:endParaRPr lang="ru-RU" dirty="0">
              <a:solidFill>
                <a:schemeClr val="bg1">
                  <a:lumMod val="50000"/>
                </a:schemeClr>
              </a:solidFill>
              <a:latin typeface="Impact" panose="020B0806030902050204" pitchFamily="34" charset="0"/>
            </a:endParaRPr>
          </a:p>
        </p:txBody>
      </p:sp>
      <p:sp>
        <p:nvSpPr>
          <p:cNvPr id="5" name="Прямоугольник 4"/>
          <p:cNvSpPr/>
          <p:nvPr/>
        </p:nvSpPr>
        <p:spPr>
          <a:xfrm>
            <a:off x="3409627" y="1123037"/>
            <a:ext cx="5525146" cy="369332"/>
          </a:xfrm>
          <a:prstGeom prst="rect">
            <a:avLst/>
          </a:prstGeom>
        </p:spPr>
        <p:txBody>
          <a:bodyPr wrap="square">
            <a:spAutoFit/>
          </a:bodyPr>
          <a:lstStyle/>
          <a:p>
            <a:r>
              <a:rPr lang="ru-RU" b="1" dirty="0" smtClean="0">
                <a:solidFill>
                  <a:srgbClr val="FF0000"/>
                </a:solidFill>
              </a:rPr>
              <a:t>В эволюции терроризма выделяют 5 этапов</a:t>
            </a:r>
            <a:endParaRPr lang="ru-RU" b="1" dirty="0">
              <a:solidFill>
                <a:srgbClr val="FF000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335532522"/>
              </p:ext>
            </p:extLst>
          </p:nvPr>
        </p:nvGraphicFramePr>
        <p:xfrm>
          <a:off x="585061" y="1538982"/>
          <a:ext cx="11406752" cy="2560320"/>
        </p:xfrm>
        <a:graphic>
          <a:graphicData uri="http://schemas.openxmlformats.org/drawingml/2006/table">
            <a:tbl>
              <a:tblPr firstRow="1" firstCol="1" lastRow="1" lastCol="1" bandRow="1" bandCol="1">
                <a:tableStyleId>{5C22544A-7EE6-4342-B048-85BDC9FD1C3A}</a:tableStyleId>
              </a:tblPr>
              <a:tblGrid>
                <a:gridCol w="2224006">
                  <a:extLst>
                    <a:ext uri="{9D8B030D-6E8A-4147-A177-3AD203B41FA5}">
                      <a16:colId xmlns:a16="http://schemas.microsoft.com/office/drawing/2014/main" val="20000"/>
                    </a:ext>
                  </a:extLst>
                </a:gridCol>
                <a:gridCol w="2231756">
                  <a:extLst>
                    <a:ext uri="{9D8B030D-6E8A-4147-A177-3AD203B41FA5}">
                      <a16:colId xmlns:a16="http://schemas.microsoft.com/office/drawing/2014/main" val="20001"/>
                    </a:ext>
                  </a:extLst>
                </a:gridCol>
                <a:gridCol w="2712203">
                  <a:extLst>
                    <a:ext uri="{9D8B030D-6E8A-4147-A177-3AD203B41FA5}">
                      <a16:colId xmlns:a16="http://schemas.microsoft.com/office/drawing/2014/main" val="20002"/>
                    </a:ext>
                  </a:extLst>
                </a:gridCol>
                <a:gridCol w="2347994">
                  <a:extLst>
                    <a:ext uri="{9D8B030D-6E8A-4147-A177-3AD203B41FA5}">
                      <a16:colId xmlns:a16="http://schemas.microsoft.com/office/drawing/2014/main" val="20003"/>
                    </a:ext>
                  </a:extLst>
                </a:gridCol>
                <a:gridCol w="1890793">
                  <a:extLst>
                    <a:ext uri="{9D8B030D-6E8A-4147-A177-3AD203B41FA5}">
                      <a16:colId xmlns:a16="http://schemas.microsoft.com/office/drawing/2014/main" val="20004"/>
                    </a:ext>
                  </a:extLst>
                </a:gridCol>
              </a:tblGrid>
              <a:tr h="444801">
                <a:tc>
                  <a:txBody>
                    <a:bodyPr/>
                    <a:lstStyle/>
                    <a:p>
                      <a:pPr algn="ctr">
                        <a:spcAft>
                          <a:spcPts val="0"/>
                        </a:spcAft>
                      </a:pPr>
                      <a:r>
                        <a:rPr lang="ru-RU" sz="1400" dirty="0">
                          <a:solidFill>
                            <a:srgbClr val="FF0000"/>
                          </a:solidFill>
                          <a:effectLst/>
                        </a:rPr>
                        <a:t>от античности до 40.х гг. XIX в.</a:t>
                      </a:r>
                    </a:p>
                    <a:p>
                      <a:pPr algn="ctr">
                        <a:spcAft>
                          <a:spcPts val="0"/>
                        </a:spcAft>
                      </a:pPr>
                      <a:r>
                        <a:rPr lang="ru-RU" sz="1400" dirty="0">
                          <a:solidFill>
                            <a:srgbClr val="FF0000"/>
                          </a:solidFill>
                          <a:effectLst/>
                        </a:rPr>
                        <a:t> </a:t>
                      </a:r>
                      <a:endParaRPr lang="ru-RU" sz="1400" dirty="0">
                        <a:solidFill>
                          <a:srgbClr val="FF0000"/>
                        </a:solidFill>
                        <a:effectLst/>
                        <a:latin typeface="Courier New"/>
                        <a:ea typeface="Times New Roman"/>
                      </a:endParaRPr>
                    </a:p>
                  </a:txBody>
                  <a:tcPr marL="68580" marR="68580" marT="0" marB="0"/>
                </a:tc>
                <a:tc>
                  <a:txBody>
                    <a:bodyPr/>
                    <a:lstStyle/>
                    <a:p>
                      <a:pPr algn="ctr">
                        <a:spcAft>
                          <a:spcPts val="0"/>
                        </a:spcAft>
                      </a:pPr>
                      <a:r>
                        <a:rPr lang="ru-RU" sz="1400" dirty="0">
                          <a:solidFill>
                            <a:srgbClr val="FF0000"/>
                          </a:solidFill>
                          <a:effectLst/>
                        </a:rPr>
                        <a:t>от 40.х гг. XIX в. до 20.х гг. XX в.</a:t>
                      </a:r>
                    </a:p>
                    <a:p>
                      <a:pPr algn="ctr">
                        <a:spcAft>
                          <a:spcPts val="0"/>
                        </a:spcAft>
                      </a:pPr>
                      <a:r>
                        <a:rPr lang="ru-RU" sz="1400" dirty="0">
                          <a:solidFill>
                            <a:srgbClr val="FF0000"/>
                          </a:solidFill>
                          <a:effectLst/>
                        </a:rPr>
                        <a:t> </a:t>
                      </a:r>
                      <a:endParaRPr lang="ru-RU" sz="1400" dirty="0">
                        <a:solidFill>
                          <a:srgbClr val="FF0000"/>
                        </a:solidFill>
                        <a:effectLst/>
                        <a:latin typeface="Courier New"/>
                        <a:ea typeface="Times New Roman"/>
                      </a:endParaRPr>
                    </a:p>
                  </a:txBody>
                  <a:tcPr marL="68580" marR="68580" marT="0" marB="0"/>
                </a:tc>
                <a:tc>
                  <a:txBody>
                    <a:bodyPr/>
                    <a:lstStyle/>
                    <a:p>
                      <a:pPr algn="ctr">
                        <a:spcAft>
                          <a:spcPts val="0"/>
                        </a:spcAft>
                      </a:pPr>
                      <a:r>
                        <a:rPr lang="ru-RU" sz="1400">
                          <a:solidFill>
                            <a:srgbClr val="FF0000"/>
                          </a:solidFill>
                          <a:effectLst/>
                        </a:rPr>
                        <a:t>начало 20.х – конец 50.х гг. XX в.</a:t>
                      </a:r>
                    </a:p>
                    <a:p>
                      <a:pPr algn="ctr">
                        <a:spcAft>
                          <a:spcPts val="0"/>
                        </a:spcAft>
                      </a:pPr>
                      <a:r>
                        <a:rPr lang="ru-RU" sz="1400">
                          <a:solidFill>
                            <a:srgbClr val="FF0000"/>
                          </a:solidFill>
                          <a:effectLst/>
                        </a:rPr>
                        <a:t> </a:t>
                      </a:r>
                      <a:endParaRPr lang="ru-RU" sz="1400">
                        <a:solidFill>
                          <a:srgbClr val="FF0000"/>
                        </a:solidFill>
                        <a:effectLst/>
                        <a:latin typeface="Courier New"/>
                        <a:ea typeface="Times New Roman"/>
                      </a:endParaRPr>
                    </a:p>
                  </a:txBody>
                  <a:tcPr marL="68580" marR="68580" marT="0" marB="0"/>
                </a:tc>
                <a:tc>
                  <a:txBody>
                    <a:bodyPr/>
                    <a:lstStyle/>
                    <a:p>
                      <a:pPr algn="ctr">
                        <a:spcAft>
                          <a:spcPts val="0"/>
                        </a:spcAft>
                      </a:pPr>
                      <a:r>
                        <a:rPr lang="ru-RU" sz="1400">
                          <a:solidFill>
                            <a:srgbClr val="FF0000"/>
                          </a:solidFill>
                          <a:effectLst/>
                        </a:rPr>
                        <a:t>начало 60.х – конец 80.х гг. XX в.</a:t>
                      </a:r>
                      <a:endParaRPr lang="ru-RU" sz="1400">
                        <a:solidFill>
                          <a:srgbClr val="FF0000"/>
                        </a:solidFill>
                        <a:effectLst/>
                        <a:latin typeface="Courier New"/>
                        <a:ea typeface="Times New Roman"/>
                      </a:endParaRPr>
                    </a:p>
                  </a:txBody>
                  <a:tcPr marL="68580" marR="68580" marT="0" marB="0"/>
                </a:tc>
                <a:tc>
                  <a:txBody>
                    <a:bodyPr/>
                    <a:lstStyle/>
                    <a:p>
                      <a:pPr algn="ctr">
                        <a:spcAft>
                          <a:spcPts val="0"/>
                        </a:spcAft>
                      </a:pPr>
                      <a:r>
                        <a:rPr lang="ru-RU" sz="1400" dirty="0">
                          <a:solidFill>
                            <a:srgbClr val="FF0000"/>
                          </a:solidFill>
                          <a:effectLst/>
                        </a:rPr>
                        <a:t>с начала 90.х гг. ХХ в. до </a:t>
                      </a:r>
                      <a:r>
                        <a:rPr lang="ru-RU" sz="1400" dirty="0" err="1">
                          <a:solidFill>
                            <a:srgbClr val="FF0000"/>
                          </a:solidFill>
                          <a:effectLst/>
                        </a:rPr>
                        <a:t>н.в</a:t>
                      </a:r>
                      <a:r>
                        <a:rPr lang="ru-RU" sz="1400" dirty="0">
                          <a:solidFill>
                            <a:srgbClr val="FF0000"/>
                          </a:solidFill>
                          <a:effectLst/>
                        </a:rPr>
                        <a:t>.</a:t>
                      </a:r>
                    </a:p>
                    <a:p>
                      <a:pPr algn="ctr">
                        <a:spcAft>
                          <a:spcPts val="0"/>
                        </a:spcAft>
                      </a:pPr>
                      <a:r>
                        <a:rPr lang="ru-RU" sz="1400" dirty="0">
                          <a:solidFill>
                            <a:srgbClr val="FF0000"/>
                          </a:solidFill>
                          <a:effectLst/>
                        </a:rPr>
                        <a:t> </a:t>
                      </a:r>
                      <a:endParaRPr lang="ru-RU" sz="1400" dirty="0">
                        <a:solidFill>
                          <a:srgbClr val="FF0000"/>
                        </a:solidFill>
                        <a:effectLst/>
                        <a:latin typeface="Courier New"/>
                        <a:ea typeface="Times New Roman"/>
                      </a:endParaRPr>
                    </a:p>
                  </a:txBody>
                  <a:tcPr marL="68580" marR="68580" marT="0" marB="0"/>
                </a:tc>
                <a:extLst>
                  <a:ext uri="{0D108BD9-81ED-4DB2-BD59-A6C34878D82A}">
                    <a16:rowId xmlns:a16="http://schemas.microsoft.com/office/drawing/2014/main" val="10000"/>
                  </a:ext>
                </a:extLst>
              </a:tr>
              <a:tr h="1794877">
                <a:tc>
                  <a:txBody>
                    <a:bodyPr/>
                    <a:lstStyle/>
                    <a:p>
                      <a:pPr algn="ctr">
                        <a:spcAft>
                          <a:spcPts val="0"/>
                        </a:spcAft>
                      </a:pPr>
                      <a:r>
                        <a:rPr lang="ru-RU" sz="1400">
                          <a:solidFill>
                            <a:srgbClr val="FF0000"/>
                          </a:solidFill>
                          <a:effectLst/>
                        </a:rPr>
                        <a:t>Заложены основы терроризма, возникли первые организованные сообщества, использующие террористические методы борьбы</a:t>
                      </a:r>
                      <a:endParaRPr lang="ru-RU" sz="1400">
                        <a:solidFill>
                          <a:srgbClr val="FF0000"/>
                        </a:solidFill>
                        <a:effectLst/>
                        <a:latin typeface="Courier New"/>
                        <a:ea typeface="Times New Roman"/>
                      </a:endParaRPr>
                    </a:p>
                  </a:txBody>
                  <a:tcPr marL="68580" marR="68580" marT="0" marB="0"/>
                </a:tc>
                <a:tc>
                  <a:txBody>
                    <a:bodyPr/>
                    <a:lstStyle/>
                    <a:p>
                      <a:pPr algn="ctr">
                        <a:spcAft>
                          <a:spcPts val="0"/>
                        </a:spcAft>
                      </a:pPr>
                      <a:r>
                        <a:rPr lang="ru-RU" sz="1400" dirty="0">
                          <a:solidFill>
                            <a:srgbClr val="FF0000"/>
                          </a:solidFill>
                          <a:effectLst/>
                        </a:rPr>
                        <a:t>Выработаны основные формы и методы террористической деятельности, под терроризм подведена теоретическая база, сформировались образцы стратегии и тактики террористов</a:t>
                      </a:r>
                      <a:endParaRPr lang="ru-RU" sz="1400" dirty="0">
                        <a:solidFill>
                          <a:srgbClr val="FF0000"/>
                        </a:solidFill>
                        <a:effectLst/>
                        <a:latin typeface="Courier New"/>
                        <a:ea typeface="Times New Roman"/>
                      </a:endParaRPr>
                    </a:p>
                  </a:txBody>
                  <a:tcPr marL="68580" marR="68580" marT="0" marB="0"/>
                </a:tc>
                <a:tc>
                  <a:txBody>
                    <a:bodyPr/>
                    <a:lstStyle/>
                    <a:p>
                      <a:pPr algn="ctr">
                        <a:spcAft>
                          <a:spcPts val="0"/>
                        </a:spcAft>
                      </a:pPr>
                      <a:r>
                        <a:rPr lang="ru-RU" sz="1400" dirty="0">
                          <a:solidFill>
                            <a:srgbClr val="FF0000"/>
                          </a:solidFill>
                          <a:effectLst/>
                        </a:rPr>
                        <a:t>Терроризм становится фактором политической жизни.</a:t>
                      </a:r>
                    </a:p>
                    <a:p>
                      <a:pPr algn="ctr">
                        <a:spcAft>
                          <a:spcPts val="0"/>
                        </a:spcAft>
                      </a:pPr>
                      <a:r>
                        <a:rPr lang="ru-RU" sz="1400" dirty="0">
                          <a:solidFill>
                            <a:srgbClr val="FF0000"/>
                          </a:solidFill>
                          <a:effectLst/>
                        </a:rPr>
                        <a:t>Постепенный переход от индивидуального к преимущественно массовым видам терроризма.</a:t>
                      </a:r>
                    </a:p>
                    <a:p>
                      <a:pPr indent="4445" algn="ctr">
                        <a:spcAft>
                          <a:spcPts val="0"/>
                        </a:spcAft>
                      </a:pPr>
                      <a:r>
                        <a:rPr lang="ru-RU" sz="1400" dirty="0">
                          <a:solidFill>
                            <a:srgbClr val="FF0000"/>
                          </a:solidFill>
                          <a:effectLst/>
                        </a:rPr>
                        <a:t>Появляются новые методы террористической деятельности</a:t>
                      </a:r>
                    </a:p>
                    <a:p>
                      <a:pPr algn="ctr">
                        <a:spcAft>
                          <a:spcPts val="0"/>
                        </a:spcAft>
                      </a:pPr>
                      <a:r>
                        <a:rPr lang="ru-RU" sz="1400" dirty="0">
                          <a:solidFill>
                            <a:srgbClr val="FF0000"/>
                          </a:solidFill>
                          <a:effectLst/>
                        </a:rPr>
                        <a:t> </a:t>
                      </a:r>
                      <a:endParaRPr lang="ru-RU" sz="1400" dirty="0">
                        <a:solidFill>
                          <a:srgbClr val="FF0000"/>
                        </a:solidFill>
                        <a:effectLst/>
                        <a:latin typeface="Courier New"/>
                        <a:ea typeface="Times New Roman"/>
                      </a:endParaRPr>
                    </a:p>
                  </a:txBody>
                  <a:tcPr marL="68580" marR="68580" marT="0" marB="0"/>
                </a:tc>
                <a:tc>
                  <a:txBody>
                    <a:bodyPr/>
                    <a:lstStyle/>
                    <a:p>
                      <a:pPr indent="74930" algn="ctr">
                        <a:spcAft>
                          <a:spcPts val="0"/>
                        </a:spcAft>
                      </a:pPr>
                      <a:r>
                        <a:rPr lang="ru-RU" sz="1400" dirty="0">
                          <a:solidFill>
                            <a:srgbClr val="FF0000"/>
                          </a:solidFill>
                          <a:effectLst/>
                        </a:rPr>
                        <a:t>Возникновение крупных террористических группировок, их интернационализация, рост изощренности и жестокости.</a:t>
                      </a:r>
                    </a:p>
                    <a:p>
                      <a:pPr algn="ctr">
                        <a:spcAft>
                          <a:spcPts val="0"/>
                        </a:spcAft>
                      </a:pPr>
                      <a:r>
                        <a:rPr lang="ru-RU" sz="1400" dirty="0">
                          <a:solidFill>
                            <a:srgbClr val="FF0000"/>
                          </a:solidFill>
                          <a:effectLst/>
                        </a:rPr>
                        <a:t>Превращение терроризма в глобальный фактор международной политики.</a:t>
                      </a:r>
                      <a:endParaRPr lang="ru-RU" sz="1400" dirty="0">
                        <a:solidFill>
                          <a:srgbClr val="FF0000"/>
                        </a:solidFill>
                        <a:effectLst/>
                        <a:latin typeface="Courier New"/>
                        <a:ea typeface="Times New Roman"/>
                      </a:endParaRPr>
                    </a:p>
                  </a:txBody>
                  <a:tcPr marL="68580" marR="68580" marT="0" marB="0"/>
                </a:tc>
                <a:tc>
                  <a:txBody>
                    <a:bodyPr/>
                    <a:lstStyle/>
                    <a:p>
                      <a:pPr algn="ctr">
                        <a:spcAft>
                          <a:spcPts val="0"/>
                        </a:spcAft>
                      </a:pPr>
                      <a:r>
                        <a:rPr lang="ru-RU" sz="1400" dirty="0">
                          <a:solidFill>
                            <a:srgbClr val="FF0000"/>
                          </a:solidFill>
                          <a:effectLst/>
                        </a:rPr>
                        <a:t>Трансформация терроризма  из глобального  фактора международной политики в глобальную проблему современности</a:t>
                      </a:r>
                      <a:endParaRPr lang="ru-RU" sz="1400" dirty="0">
                        <a:solidFill>
                          <a:srgbClr val="FF0000"/>
                        </a:solidFill>
                        <a:effectLst/>
                        <a:latin typeface="Courier New"/>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2" name="Прямоугольник 11"/>
          <p:cNvSpPr/>
          <p:nvPr/>
        </p:nvSpPr>
        <p:spPr>
          <a:xfrm>
            <a:off x="635430" y="4544355"/>
            <a:ext cx="11360257" cy="1200329"/>
          </a:xfrm>
          <a:prstGeom prst="rect">
            <a:avLst/>
          </a:prstGeom>
        </p:spPr>
        <p:txBody>
          <a:bodyPr wrap="square">
            <a:spAutoFit/>
          </a:bodyPr>
          <a:lstStyle/>
          <a:p>
            <a:r>
              <a:rPr lang="ru-RU" dirty="0"/>
              <a:t>В XXI в. просматривается тенденция к расширению масштабов и географии террористической деятельности. Увеличивается число террористических актов, совершаемых с целью личного обогащения. Растет число террористических актов на почве политического противоборства различных сил, а также на почве межэтнических и межконфессиональных противоречий.</a:t>
            </a:r>
          </a:p>
        </p:txBody>
      </p:sp>
    </p:spTree>
    <p:extLst>
      <p:ext uri="{BB962C8B-B14F-4D97-AF65-F5344CB8AC3E}">
        <p14:creationId xmlns:p14="http://schemas.microsoft.com/office/powerpoint/2010/main" val="1968180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211" y="151983"/>
            <a:ext cx="11053709" cy="400110"/>
          </a:xfrm>
          <a:prstGeom prst="rect">
            <a:avLst/>
          </a:prstGeom>
        </p:spPr>
        <p:txBody>
          <a:bodyPr wrap="square">
            <a:spAutoFit/>
          </a:bodyPr>
          <a:lstStyle/>
          <a:p>
            <a:r>
              <a:rPr lang="ru-RU" sz="2000" i="1" dirty="0" smtClean="0">
                <a:solidFill>
                  <a:srgbClr val="FF0000"/>
                </a:solidFill>
              </a:rPr>
              <a:t>Эксперты насчитывают в настоящее время около 200 видов терроризма. Основные из них:</a:t>
            </a:r>
            <a:endParaRPr lang="ru-RU" sz="2000" i="1" dirty="0">
              <a:solidFill>
                <a:srgbClr val="FF0000"/>
              </a:solidFill>
            </a:endParaRPr>
          </a:p>
        </p:txBody>
      </p:sp>
      <p:sp>
        <p:nvSpPr>
          <p:cNvPr id="8" name="Прямоугольник 7"/>
          <p:cNvSpPr/>
          <p:nvPr/>
        </p:nvSpPr>
        <p:spPr>
          <a:xfrm>
            <a:off x="255721" y="552093"/>
            <a:ext cx="10600841" cy="1015663"/>
          </a:xfrm>
          <a:prstGeom prst="rect">
            <a:avLst/>
          </a:prstGeom>
        </p:spPr>
        <p:txBody>
          <a:bodyPr wrap="square">
            <a:spAutoFit/>
          </a:bodyPr>
          <a:lstStyle/>
          <a:p>
            <a:pPr algn="just"/>
            <a:r>
              <a:rPr lang="ru-RU" sz="2000" b="1" dirty="0">
                <a:solidFill>
                  <a:srgbClr val="FF0000"/>
                </a:solidFill>
              </a:rPr>
              <a:t>Политический терроризм</a:t>
            </a:r>
            <a:r>
              <a:rPr lang="ru-RU" sz="2000" dirty="0">
                <a:solidFill>
                  <a:srgbClr val="FF0000"/>
                </a:solidFill>
              </a:rPr>
              <a:t> </a:t>
            </a:r>
            <a:r>
              <a:rPr lang="ru-RU" sz="2000" dirty="0">
                <a:solidFill>
                  <a:prstClr val="black"/>
                </a:solidFill>
              </a:rPr>
              <a:t>– это тактика политической борьбы, заключающаяся в применении (или в угрозе применения) субъектами политики организованного насилия в целях коренного или частичного изменения конституционного строя либо экономических порядков в стране</a:t>
            </a:r>
          </a:p>
        </p:txBody>
      </p:sp>
      <p:sp>
        <p:nvSpPr>
          <p:cNvPr id="10" name="Прямоугольник 9"/>
          <p:cNvSpPr/>
          <p:nvPr/>
        </p:nvSpPr>
        <p:spPr>
          <a:xfrm>
            <a:off x="816244" y="1457671"/>
            <a:ext cx="11375756" cy="1015663"/>
          </a:xfrm>
          <a:prstGeom prst="rect">
            <a:avLst/>
          </a:prstGeom>
        </p:spPr>
        <p:txBody>
          <a:bodyPr wrap="square">
            <a:spAutoFit/>
          </a:bodyPr>
          <a:lstStyle/>
          <a:p>
            <a:r>
              <a:rPr lang="ru-RU" sz="2000" b="1" dirty="0">
                <a:solidFill>
                  <a:srgbClr val="FF0000"/>
                </a:solidFill>
              </a:rPr>
              <a:t>Националистический терроризм</a:t>
            </a:r>
            <a:r>
              <a:rPr lang="ru-RU" sz="2000" dirty="0">
                <a:solidFill>
                  <a:srgbClr val="FF0000"/>
                </a:solidFill>
              </a:rPr>
              <a:t> </a:t>
            </a:r>
            <a:r>
              <a:rPr lang="ru-RU" sz="2000" dirty="0">
                <a:solidFill>
                  <a:prstClr val="black"/>
                </a:solidFill>
              </a:rPr>
              <a:t>выражается в утверждении превосходства определенной нации или расы, направлен на разжигание национальной нетерпимости, дискриминацию представителей иных народов и преследует цель путем устрашения вытеснить другую нацию, избавиться от ее власти. </a:t>
            </a:r>
          </a:p>
        </p:txBody>
      </p:sp>
      <p:sp>
        <p:nvSpPr>
          <p:cNvPr id="11" name="Прямоугольник 10"/>
          <p:cNvSpPr/>
          <p:nvPr/>
        </p:nvSpPr>
        <p:spPr>
          <a:xfrm>
            <a:off x="255721" y="2473334"/>
            <a:ext cx="10368366" cy="707886"/>
          </a:xfrm>
          <a:prstGeom prst="rect">
            <a:avLst/>
          </a:prstGeom>
        </p:spPr>
        <p:txBody>
          <a:bodyPr wrap="square">
            <a:spAutoFit/>
          </a:bodyPr>
          <a:lstStyle/>
          <a:p>
            <a:r>
              <a:rPr lang="ru-RU" sz="2000" b="1" dirty="0">
                <a:solidFill>
                  <a:srgbClr val="FF0000"/>
                </a:solidFill>
              </a:rPr>
              <a:t>Религиозный терроризм</a:t>
            </a:r>
            <a:r>
              <a:rPr lang="ru-RU" sz="2000" dirty="0">
                <a:solidFill>
                  <a:srgbClr val="FF0000"/>
                </a:solidFill>
              </a:rPr>
              <a:t> </a:t>
            </a:r>
            <a:r>
              <a:rPr lang="ru-RU" sz="2000" dirty="0">
                <a:solidFill>
                  <a:prstClr val="black"/>
                </a:solidFill>
              </a:rPr>
              <a:t>проявляется в крайней нетерпимости к представителям различных конфессий либо непримиримом противоборстве в рамках одной конфессии. </a:t>
            </a:r>
          </a:p>
        </p:txBody>
      </p:sp>
      <p:sp>
        <p:nvSpPr>
          <p:cNvPr id="12" name="Прямоугольник 11"/>
          <p:cNvSpPr/>
          <p:nvPr/>
        </p:nvSpPr>
        <p:spPr>
          <a:xfrm>
            <a:off x="863199" y="3181220"/>
            <a:ext cx="11281846" cy="707886"/>
          </a:xfrm>
          <a:prstGeom prst="rect">
            <a:avLst/>
          </a:prstGeom>
        </p:spPr>
        <p:txBody>
          <a:bodyPr wrap="square">
            <a:spAutoFit/>
          </a:bodyPr>
          <a:lstStyle/>
          <a:p>
            <a:r>
              <a:rPr lang="ru-RU" sz="2000" b="1" dirty="0">
                <a:solidFill>
                  <a:srgbClr val="FF0000"/>
                </a:solidFill>
              </a:rPr>
              <a:t>Криминальный терроризм</a:t>
            </a:r>
            <a:r>
              <a:rPr lang="ru-RU" sz="2000" dirty="0">
                <a:solidFill>
                  <a:srgbClr val="FF0000"/>
                </a:solidFill>
              </a:rPr>
              <a:t> </a:t>
            </a:r>
            <a:r>
              <a:rPr lang="ru-RU" sz="2000" dirty="0">
                <a:solidFill>
                  <a:prstClr val="black"/>
                </a:solidFill>
              </a:rPr>
              <a:t>заключается в использовании уголовными преступниками методов насилия и устрашения, заимствованными из практики террористических организаций. </a:t>
            </a:r>
          </a:p>
        </p:txBody>
      </p:sp>
      <p:sp>
        <p:nvSpPr>
          <p:cNvPr id="13" name="Прямоугольник 12"/>
          <p:cNvSpPr/>
          <p:nvPr/>
        </p:nvSpPr>
        <p:spPr>
          <a:xfrm>
            <a:off x="232471" y="3831748"/>
            <a:ext cx="11654725" cy="1323439"/>
          </a:xfrm>
          <a:prstGeom prst="rect">
            <a:avLst/>
          </a:prstGeom>
        </p:spPr>
        <p:txBody>
          <a:bodyPr wrap="square">
            <a:spAutoFit/>
          </a:bodyPr>
          <a:lstStyle/>
          <a:p>
            <a:r>
              <a:rPr lang="ru-RU" sz="2000" dirty="0">
                <a:solidFill>
                  <a:prstClr val="black"/>
                </a:solidFill>
              </a:rPr>
              <a:t>Наиболее опасен </a:t>
            </a:r>
            <a:r>
              <a:rPr lang="ru-RU" sz="2000" b="1" dirty="0">
                <a:solidFill>
                  <a:srgbClr val="FF0000"/>
                </a:solidFill>
              </a:rPr>
              <a:t>технологический терроризм</a:t>
            </a:r>
            <a:r>
              <a:rPr lang="ru-RU" sz="2000" dirty="0">
                <a:solidFill>
                  <a:prstClr val="black"/>
                </a:solidFill>
              </a:rPr>
              <a:t>, заключающийся в применении или угрозе применения ядерного, химического и бактериологического оружия, радиоактивных и высокотоксичных химических, биологических веществ, а также угрозе захвата ядерных и иных промышленных объектов, представляющих повышенную опасность для жизни и здоровья людей</a:t>
            </a:r>
            <a:r>
              <a:rPr lang="ru-RU" sz="1600" dirty="0">
                <a:solidFill>
                  <a:prstClr val="black"/>
                </a:solidFill>
              </a:rPr>
              <a:t>.</a:t>
            </a:r>
          </a:p>
        </p:txBody>
      </p:sp>
      <p:sp>
        <p:nvSpPr>
          <p:cNvPr id="14" name="Прямоугольник 13"/>
          <p:cNvSpPr/>
          <p:nvPr/>
        </p:nvSpPr>
        <p:spPr>
          <a:xfrm>
            <a:off x="255721" y="5155187"/>
            <a:ext cx="11964691" cy="1323439"/>
          </a:xfrm>
          <a:prstGeom prst="rect">
            <a:avLst/>
          </a:prstGeom>
        </p:spPr>
        <p:txBody>
          <a:bodyPr wrap="square">
            <a:spAutoFit/>
          </a:bodyPr>
          <a:lstStyle/>
          <a:p>
            <a:r>
              <a:rPr lang="ru-RU" sz="2000" b="1" dirty="0" smtClean="0">
                <a:solidFill>
                  <a:srgbClr val="FF0000"/>
                </a:solidFill>
              </a:rPr>
              <a:t>Ядерный </a:t>
            </a:r>
            <a:r>
              <a:rPr lang="ru-RU" sz="2000" b="1" dirty="0">
                <a:solidFill>
                  <a:srgbClr val="FF0000"/>
                </a:solidFill>
              </a:rPr>
              <a:t>терроризм</a:t>
            </a:r>
            <a:r>
              <a:rPr lang="ru-RU" sz="2000" dirty="0">
                <a:solidFill>
                  <a:prstClr val="black"/>
                </a:solidFill>
              </a:rPr>
              <a:t>, состоящий в умышленных действиях отдельных лиц, групп или организаций и даже некоторых государств, направленных на создание чувства страха у людей, появление недовольства властями или другими субъектами, связанными с использованием (угрозой использования) сверхопасных свойств ядерного оружия, ядерных материалов, радиоактивных веществ.</a:t>
            </a:r>
          </a:p>
        </p:txBody>
      </p:sp>
      <p:sp>
        <p:nvSpPr>
          <p:cNvPr id="15" name="Прямоугольник 14"/>
          <p:cNvSpPr/>
          <p:nvPr/>
        </p:nvSpPr>
        <p:spPr>
          <a:xfrm>
            <a:off x="46494" y="6427376"/>
            <a:ext cx="11964691" cy="400110"/>
          </a:xfrm>
          <a:prstGeom prst="rect">
            <a:avLst/>
          </a:prstGeom>
        </p:spPr>
        <p:txBody>
          <a:bodyPr wrap="square">
            <a:spAutoFit/>
          </a:bodyPr>
          <a:lstStyle/>
          <a:p>
            <a:r>
              <a:rPr lang="ru-RU" sz="2000" b="1" dirty="0" err="1" smtClean="0">
                <a:solidFill>
                  <a:srgbClr val="00B0F0"/>
                </a:solidFill>
              </a:rPr>
              <a:t>Кибертерроризм</a:t>
            </a:r>
            <a:r>
              <a:rPr lang="ru-RU" sz="2000" dirty="0" smtClean="0">
                <a:solidFill>
                  <a:prstClr val="black"/>
                </a:solidFill>
              </a:rPr>
              <a:t> </a:t>
            </a:r>
            <a:r>
              <a:rPr lang="ru-RU" sz="2000" dirty="0">
                <a:solidFill>
                  <a:prstClr val="black"/>
                </a:solidFill>
              </a:rPr>
              <a:t>– </a:t>
            </a:r>
            <a:r>
              <a:rPr lang="ru-RU" sz="2000" dirty="0" smtClean="0">
                <a:solidFill>
                  <a:prstClr val="black"/>
                </a:solidFill>
              </a:rPr>
              <a:t>действия </a:t>
            </a:r>
            <a:r>
              <a:rPr lang="ru-RU" sz="2000" dirty="0">
                <a:solidFill>
                  <a:prstClr val="black"/>
                </a:solidFill>
              </a:rPr>
              <a:t>по дезорганизации автоматизированных информационных систем</a:t>
            </a:r>
          </a:p>
        </p:txBody>
      </p:sp>
    </p:spTree>
    <p:extLst>
      <p:ext uri="{BB962C8B-B14F-4D97-AF65-F5344CB8AC3E}">
        <p14:creationId xmlns:p14="http://schemas.microsoft.com/office/powerpoint/2010/main" val="2954887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914400"/>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schemeClr val="bg1">
                    <a:lumMod val="50000"/>
                  </a:schemeClr>
                </a:solidFill>
                <a:latin typeface="Impact" panose="020B0806030902050204" pitchFamily="34" charset="0"/>
              </a:rPr>
              <a:t>Институт развития образования: Ваш профессиональный рост – наша работа</a:t>
            </a:r>
            <a:endParaRPr lang="ru-RU" dirty="0">
              <a:solidFill>
                <a:schemeClr val="bg1">
                  <a:lumMod val="50000"/>
                </a:schemeClr>
              </a:solidFill>
              <a:latin typeface="Impact" panose="020B0806030902050204" pitchFamily="34" charset="0"/>
            </a:endParaRPr>
          </a:p>
        </p:txBody>
      </p:sp>
      <p:sp>
        <p:nvSpPr>
          <p:cNvPr id="3" name="Прямоугольник 2"/>
          <p:cNvSpPr/>
          <p:nvPr/>
        </p:nvSpPr>
        <p:spPr>
          <a:xfrm>
            <a:off x="4232815" y="1128815"/>
            <a:ext cx="3431902" cy="369332"/>
          </a:xfrm>
          <a:prstGeom prst="rect">
            <a:avLst/>
          </a:prstGeom>
        </p:spPr>
        <p:txBody>
          <a:bodyPr wrap="none">
            <a:spAutoFit/>
          </a:bodyPr>
          <a:lstStyle/>
          <a:p>
            <a:r>
              <a:rPr lang="ru-RU" b="1" dirty="0"/>
              <a:t>МЕЖДУНАРОДНЫЙ ТЕРРОРИЗМ</a:t>
            </a:r>
            <a:endParaRPr lang="ru-RU" dirty="0"/>
          </a:p>
        </p:txBody>
      </p:sp>
      <p:sp>
        <p:nvSpPr>
          <p:cNvPr id="4" name="Прямоугольник 3"/>
          <p:cNvSpPr/>
          <p:nvPr/>
        </p:nvSpPr>
        <p:spPr>
          <a:xfrm>
            <a:off x="417782" y="1388662"/>
            <a:ext cx="11517210" cy="1569660"/>
          </a:xfrm>
          <a:prstGeom prst="rect">
            <a:avLst/>
          </a:prstGeom>
        </p:spPr>
        <p:txBody>
          <a:bodyPr wrap="square">
            <a:spAutoFit/>
          </a:bodyPr>
          <a:lstStyle/>
          <a:p>
            <a:pPr algn="just"/>
            <a:r>
              <a:rPr lang="ru-RU" sz="2400" b="1" u="sng" dirty="0"/>
              <a:t>Под международным терроризмом </a:t>
            </a:r>
            <a:r>
              <a:rPr lang="ru-RU" sz="2400" dirty="0"/>
              <a:t>понимают преступные посягательства на международный правопорядок или объекты, пользующиеся международной защитой, а также отдельные, индивидуально направленные террористические акции, которые распространяются на территорию более чем одного </a:t>
            </a:r>
            <a:r>
              <a:rPr lang="ru-RU" sz="2400" dirty="0" smtClean="0"/>
              <a:t>государства.</a:t>
            </a:r>
            <a:endParaRPr lang="ru-RU" sz="2400" dirty="0"/>
          </a:p>
        </p:txBody>
      </p:sp>
      <p:sp>
        <p:nvSpPr>
          <p:cNvPr id="5" name="Прямоугольник 4"/>
          <p:cNvSpPr/>
          <p:nvPr/>
        </p:nvSpPr>
        <p:spPr>
          <a:xfrm>
            <a:off x="-1" y="2887983"/>
            <a:ext cx="6706585" cy="3693319"/>
          </a:xfrm>
          <a:prstGeom prst="rect">
            <a:avLst/>
          </a:prstGeom>
        </p:spPr>
        <p:txBody>
          <a:bodyPr wrap="square">
            <a:spAutoFit/>
          </a:bodyPr>
          <a:lstStyle/>
          <a:p>
            <a:r>
              <a:rPr lang="ru-RU" b="1" dirty="0"/>
              <a:t> </a:t>
            </a:r>
            <a:r>
              <a:rPr lang="ru-RU" i="1" u="sng" dirty="0" smtClean="0"/>
              <a:t>Наиболее </a:t>
            </a:r>
            <a:r>
              <a:rPr lang="ru-RU" i="1" u="sng" dirty="0"/>
              <a:t>типичные способы террористической деятельности</a:t>
            </a:r>
            <a:r>
              <a:rPr lang="ru-RU" i="1" dirty="0"/>
              <a:t>: </a:t>
            </a:r>
            <a:endParaRPr lang="ru-RU" dirty="0"/>
          </a:p>
          <a:p>
            <a:r>
              <a:rPr lang="ru-RU" dirty="0"/>
              <a:t>• нападение, совершаемое как открыто, так и из засады; </a:t>
            </a:r>
          </a:p>
          <a:p>
            <a:r>
              <a:rPr lang="ru-RU" dirty="0"/>
              <a:t>• минирование объектов промышленности, транспорта, связи, </a:t>
            </a:r>
          </a:p>
          <a:p>
            <a:r>
              <a:rPr lang="ru-RU" dirty="0"/>
              <a:t>военных объектов, жилых и административных зданий; </a:t>
            </a:r>
          </a:p>
          <a:p>
            <a:r>
              <a:rPr lang="ru-RU" dirty="0"/>
              <a:t>• минирование мест постоянного нахождения </a:t>
            </a:r>
          </a:p>
          <a:p>
            <a:r>
              <a:rPr lang="ru-RU" dirty="0"/>
              <a:t>или маршрутов передвижения объекта преступного посягательства; </a:t>
            </a:r>
          </a:p>
          <a:p>
            <a:r>
              <a:rPr lang="ru-RU" dirty="0"/>
              <a:t>• применение взрывчатых и отравляющих веществ, закамуфлированных </a:t>
            </a:r>
          </a:p>
          <a:p>
            <a:r>
              <a:rPr lang="ru-RU" dirty="0"/>
              <a:t>под бытовые предметы, а также в почтовых посылках или бандеролях, </a:t>
            </a:r>
          </a:p>
          <a:p>
            <a:r>
              <a:rPr lang="ru-RU" dirty="0"/>
              <a:t>адресованных конкретному лицу (жертве); </a:t>
            </a:r>
          </a:p>
          <a:p>
            <a:r>
              <a:rPr lang="ru-RU" dirty="0"/>
              <a:t>• вооруженный захват заложников. </a:t>
            </a:r>
          </a:p>
        </p:txBody>
      </p:sp>
      <p:sp>
        <p:nvSpPr>
          <p:cNvPr id="7" name="Прямоугольник 6"/>
          <p:cNvSpPr/>
          <p:nvPr/>
        </p:nvSpPr>
        <p:spPr>
          <a:xfrm>
            <a:off x="6468606" y="3420864"/>
            <a:ext cx="5643007" cy="3416320"/>
          </a:xfrm>
          <a:prstGeom prst="rect">
            <a:avLst/>
          </a:prstGeom>
        </p:spPr>
        <p:txBody>
          <a:bodyPr wrap="square">
            <a:spAutoFit/>
          </a:bodyPr>
          <a:lstStyle/>
          <a:p>
            <a:r>
              <a:rPr lang="ru-RU" i="1" u="sng" dirty="0"/>
              <a:t>Основными направлениями деятельности системы противодействия терроризму являются: </a:t>
            </a:r>
            <a:endParaRPr lang="ru-RU" u="sng" dirty="0"/>
          </a:p>
          <a:p>
            <a:r>
              <a:rPr lang="ru-RU" dirty="0"/>
              <a:t>• силовое противодействие терроризму; </a:t>
            </a:r>
          </a:p>
          <a:p>
            <a:r>
              <a:rPr lang="ru-RU" dirty="0"/>
              <a:t>• устранение внутренних источников терроризма; </a:t>
            </a:r>
          </a:p>
          <a:p>
            <a:r>
              <a:rPr lang="ru-RU" dirty="0"/>
              <a:t>• противодействие международному терроризму </a:t>
            </a:r>
          </a:p>
          <a:p>
            <a:r>
              <a:rPr lang="ru-RU" dirty="0"/>
              <a:t>и участие в устранении его источников; </a:t>
            </a:r>
          </a:p>
          <a:p>
            <a:r>
              <a:rPr lang="ru-RU" dirty="0"/>
              <a:t>• снижение тяжести последствий террористических атак; </a:t>
            </a:r>
          </a:p>
          <a:p>
            <a:r>
              <a:rPr lang="ru-RU" dirty="0"/>
              <a:t>• мониторинг обстановки внутри страны и за ее пределами </a:t>
            </a:r>
          </a:p>
          <a:p>
            <a:r>
              <a:rPr lang="ru-RU" dirty="0"/>
              <a:t>в целях выявления потенциальных террористических угроз</a:t>
            </a:r>
            <a:r>
              <a:rPr lang="ru-RU" sz="1600" dirty="0"/>
              <a:t>. </a:t>
            </a:r>
          </a:p>
        </p:txBody>
      </p:sp>
    </p:spTree>
    <p:extLst>
      <p:ext uri="{BB962C8B-B14F-4D97-AF65-F5344CB8AC3E}">
        <p14:creationId xmlns:p14="http://schemas.microsoft.com/office/powerpoint/2010/main" val="124245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914427"/>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5" y="343310"/>
            <a:ext cx="10360057" cy="384719"/>
          </a:xfrm>
          <a:prstGeom prst="rect">
            <a:avLst/>
          </a:prstGeom>
          <a:noFill/>
        </p:spPr>
        <p:txBody>
          <a:bodyPr wrap="square" lIns="91326" tIns="45718" rIns="91326" bIns="45718" rtlCol="0">
            <a:spAutoFit/>
          </a:bodyPr>
          <a:lstStyle/>
          <a:p>
            <a:pPr algn="ctr" defTabSz="913108"/>
            <a:r>
              <a:rPr lang="ru-RU" sz="19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900" dirty="0">
              <a:solidFill>
                <a:prstClr val="white">
                  <a:lumMod val="50000"/>
                </a:prstClr>
              </a:solidFill>
              <a:latin typeface="Impact" panose="020B0806030902050204" pitchFamily="34" charset="0"/>
            </a:endParaRPr>
          </a:p>
        </p:txBody>
      </p:sp>
      <p:sp>
        <p:nvSpPr>
          <p:cNvPr id="7" name="Прямоугольник 6"/>
          <p:cNvSpPr/>
          <p:nvPr/>
        </p:nvSpPr>
        <p:spPr>
          <a:xfrm>
            <a:off x="359765" y="1093127"/>
            <a:ext cx="11692327" cy="5632307"/>
          </a:xfrm>
          <a:prstGeom prst="rect">
            <a:avLst/>
          </a:prstGeom>
        </p:spPr>
        <p:txBody>
          <a:bodyPr wrap="square" lIns="91326" tIns="45718" rIns="91326" bIns="45718">
            <a:spAutoFit/>
          </a:bodyPr>
          <a:lstStyle/>
          <a:p>
            <a:pPr algn="ctr" defTabSz="913108" fontAlgn="base">
              <a:spcBef>
                <a:spcPct val="0"/>
              </a:spcBef>
              <a:spcAft>
                <a:spcPct val="0"/>
              </a:spcAft>
            </a:pP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Федеральный закон «О противодействии терроризму» от 06.03.2006 № 35-ФЗ</a:t>
            </a:r>
          </a:p>
          <a:p>
            <a:pPr algn="ctr" defTabSz="913108" fontAlgn="base">
              <a:spcBef>
                <a:spcPct val="0"/>
              </a:spcBef>
              <a:spcAft>
                <a:spcPct val="0"/>
              </a:spcAft>
            </a:pPr>
            <a:endParaRPr lang="ru-RU"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370" indent="-285370" algn="just" defTabSz="913108" fontAlgn="base">
              <a:spcBef>
                <a:spcPct val="0"/>
              </a:spcBef>
              <a:spcAft>
                <a:spcPct val="0"/>
              </a:spcAft>
              <a:buFont typeface="Wingdings" panose="05000000000000000000" pitchFamily="2" charset="2"/>
              <a:buChar char="Ø"/>
            </a:pPr>
            <a:r>
              <a:rPr lang="ru-RU" sz="2400" dirty="0" smtClean="0">
                <a:solidFill>
                  <a:prstClr val="black"/>
                </a:solidFill>
                <a:latin typeface="Times New Roman" panose="02020603050405020304" pitchFamily="18" charset="0"/>
                <a:cs typeface="Times New Roman" panose="02020603050405020304" pitchFamily="18" charset="0"/>
              </a:rPr>
              <a:t>Указ </a:t>
            </a:r>
            <a:r>
              <a:rPr lang="ru-RU" sz="2400" dirty="0">
                <a:solidFill>
                  <a:prstClr val="black"/>
                </a:solidFill>
                <a:latin typeface="Times New Roman" panose="02020603050405020304" pitchFamily="18" charset="0"/>
                <a:cs typeface="Times New Roman" panose="02020603050405020304" pitchFamily="18" charset="0"/>
              </a:rPr>
              <a:t>Президента РФ от 15.02.2006 № 116 «О мерах по противодействию терроризму» вместе с «Положением о Национальном антитеррористическом комитете»</a:t>
            </a:r>
          </a:p>
          <a:p>
            <a:pPr marL="285370" indent="-285370" algn="just" defTabSz="913108" fontAlgn="base">
              <a:spcBef>
                <a:spcPct val="0"/>
              </a:spcBef>
              <a:spcAft>
                <a:spcPct val="0"/>
              </a:spcAft>
              <a:buFont typeface="Wingdings" panose="05000000000000000000" pitchFamily="2" charset="2"/>
              <a:buChar char="Ø"/>
            </a:pPr>
            <a:r>
              <a:rPr lang="ru-RU" sz="2400" dirty="0">
                <a:solidFill>
                  <a:prstClr val="black"/>
                </a:solidFill>
                <a:latin typeface="Times New Roman" panose="02020603050405020304" pitchFamily="18" charset="0"/>
                <a:cs typeface="Times New Roman" panose="02020603050405020304" pitchFamily="18" charset="0"/>
              </a:rPr>
              <a:t>Положение об антитеррористической комиссии в субъекте Российской Федерации </a:t>
            </a:r>
            <a:r>
              <a:rPr lang="ru-RU" sz="2400" i="1" dirty="0">
                <a:solidFill>
                  <a:prstClr val="black"/>
                </a:solidFill>
                <a:latin typeface="Times New Roman" panose="02020603050405020304" pitchFamily="18" charset="0"/>
                <a:cs typeface="Times New Roman" panose="02020603050405020304" pitchFamily="18" charset="0"/>
              </a:rPr>
              <a:t>(утверждено председателем Национального антитеррористического комитета 17.06.2016)</a:t>
            </a:r>
          </a:p>
          <a:p>
            <a:pPr marL="285370" indent="-285370" algn="just" defTabSz="913108" fontAlgn="base">
              <a:spcBef>
                <a:spcPct val="0"/>
              </a:spcBef>
              <a:spcAft>
                <a:spcPct val="0"/>
              </a:spcAft>
              <a:buFont typeface="Wingdings" panose="05000000000000000000" pitchFamily="2" charset="2"/>
              <a:buChar char="Ø"/>
            </a:pPr>
            <a:r>
              <a:rPr lang="ru-RU" sz="2400" dirty="0">
                <a:solidFill>
                  <a:prstClr val="black"/>
                </a:solidFill>
                <a:latin typeface="Times New Roman" panose="02020603050405020304" pitchFamily="18" charset="0"/>
                <a:cs typeface="Times New Roman" panose="02020603050405020304" pitchFamily="18" charset="0"/>
              </a:rPr>
              <a:t>Положение об антитеррористической комиссии в муниципальном образовании </a:t>
            </a:r>
            <a:r>
              <a:rPr lang="ru-RU" sz="2400" i="1" dirty="0">
                <a:solidFill>
                  <a:prstClr val="black"/>
                </a:solidFill>
                <a:latin typeface="Times New Roman" panose="02020603050405020304" pitchFamily="18" charset="0"/>
                <a:cs typeface="Times New Roman" panose="02020603050405020304" pitchFamily="18" charset="0"/>
              </a:rPr>
              <a:t>(типовое положение об АТК в муниципальном образовании утверждено Председателем НАК в 2017 году)</a:t>
            </a:r>
          </a:p>
          <a:p>
            <a:pPr marL="285370" indent="-285370" algn="just" defTabSz="913108" fontAlgn="base">
              <a:spcBef>
                <a:spcPct val="0"/>
              </a:spcBef>
              <a:spcAft>
                <a:spcPct val="0"/>
              </a:spcAft>
              <a:buFont typeface="Wingdings" panose="05000000000000000000" pitchFamily="2" charset="2"/>
              <a:buChar char="Ø"/>
            </a:pPr>
            <a:r>
              <a:rPr lang="ru-RU" sz="2400" dirty="0">
                <a:solidFill>
                  <a:prstClr val="black"/>
                </a:solidFill>
                <a:latin typeface="Times New Roman" panose="02020603050405020304" pitchFamily="18" charset="0"/>
                <a:cs typeface="Times New Roman" panose="02020603050405020304" pitchFamily="18" charset="0"/>
              </a:rPr>
              <a:t>Комплексный план противодействия идеологии терроризма в Российской Федерации на 2013 – 2018 годы (с изменениями от 05.10.2016)</a:t>
            </a:r>
          </a:p>
          <a:p>
            <a:pPr marL="285370" indent="-285370" algn="just" defTabSz="913108" fontAlgn="base">
              <a:spcBef>
                <a:spcPct val="0"/>
              </a:spcBef>
              <a:spcAft>
                <a:spcPct val="0"/>
              </a:spcAft>
              <a:buFont typeface="Wingdings" panose="05000000000000000000" pitchFamily="2" charset="2"/>
              <a:buChar char="Ø"/>
            </a:pPr>
            <a:r>
              <a:rPr lang="ru-RU" sz="2400" dirty="0">
                <a:solidFill>
                  <a:prstClr val="black"/>
                </a:solidFill>
                <a:latin typeface="Times New Roman" panose="02020603050405020304" pitchFamily="18" charset="0"/>
                <a:cs typeface="Times New Roman" panose="02020603050405020304" pitchFamily="18" charset="0"/>
              </a:rPr>
              <a:t>План межведомственных мероприятий по реализации в Ярославской области Комплексного плана противодействия идеологии терроризма в Российской Федерации на 2013 – 2018 годы.</a:t>
            </a:r>
          </a:p>
        </p:txBody>
      </p:sp>
    </p:spTree>
    <p:extLst>
      <p:ext uri="{BB962C8B-B14F-4D97-AF65-F5344CB8AC3E}">
        <p14:creationId xmlns:p14="http://schemas.microsoft.com/office/powerpoint/2010/main" val="2373375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6768" y="200506"/>
            <a:ext cx="2579002" cy="384717"/>
          </a:xfrm>
          <a:prstGeom prst="rect">
            <a:avLst/>
          </a:prstGeom>
        </p:spPr>
        <p:txBody>
          <a:bodyPr wrap="none" lIns="91326" tIns="45718" rIns="91326" bIns="45718">
            <a:spAutoFit/>
          </a:bodyPr>
          <a:lstStyle/>
          <a:p>
            <a:pPr defTabSz="913108"/>
            <a:r>
              <a:rPr lang="ru-RU" sz="1900" b="1" dirty="0">
                <a:solidFill>
                  <a:prstClr val="black"/>
                </a:solidFill>
              </a:rPr>
              <a:t>ТЕРРОРИЗМ В РОССИИ</a:t>
            </a:r>
            <a:endParaRPr lang="ru-RU" sz="1900" dirty="0">
              <a:solidFill>
                <a:prstClr val="black"/>
              </a:solidFill>
            </a:endParaRPr>
          </a:p>
        </p:txBody>
      </p:sp>
      <p:sp>
        <p:nvSpPr>
          <p:cNvPr id="8" name="Прямоугольник 7"/>
          <p:cNvSpPr/>
          <p:nvPr/>
        </p:nvSpPr>
        <p:spPr>
          <a:xfrm>
            <a:off x="77489" y="466300"/>
            <a:ext cx="12486603" cy="4832088"/>
          </a:xfrm>
          <a:prstGeom prst="rect">
            <a:avLst/>
          </a:prstGeom>
        </p:spPr>
        <p:txBody>
          <a:bodyPr wrap="square" lIns="91326" tIns="45718" rIns="91326" bIns="45718">
            <a:spAutoFit/>
          </a:bodyPr>
          <a:lstStyle/>
          <a:p>
            <a:pPr defTabSz="913108"/>
            <a:r>
              <a:rPr lang="ru-RU" sz="2200" u="sng" dirty="0">
                <a:solidFill>
                  <a:prstClr val="black"/>
                </a:solidFill>
                <a:latin typeface="Times New Roman" panose="02020603050405020304" pitchFamily="18" charset="0"/>
                <a:cs typeface="Times New Roman" panose="02020603050405020304" pitchFamily="18" charset="0"/>
              </a:rPr>
              <a:t>Основные причины, порождающие терроризм в современной России</a:t>
            </a:r>
          </a:p>
          <a:p>
            <a:pPr defTabSz="913108"/>
            <a:r>
              <a:rPr lang="ru-RU" sz="2200" dirty="0">
                <a:solidFill>
                  <a:prstClr val="black"/>
                </a:solidFill>
                <a:latin typeface="Times New Roman" panose="02020603050405020304" pitchFamily="18" charset="0"/>
                <a:cs typeface="Times New Roman" panose="02020603050405020304" pitchFamily="18" charset="0"/>
              </a:rPr>
              <a:t>– противоречия в экономической сфере, рост социального расслоения общества; </a:t>
            </a:r>
          </a:p>
          <a:p>
            <a:pPr defTabSz="913108"/>
            <a:r>
              <a:rPr lang="ru-RU" sz="2200" dirty="0">
                <a:solidFill>
                  <a:prstClr val="black"/>
                </a:solidFill>
                <a:latin typeface="Times New Roman" panose="02020603050405020304" pitchFamily="18" charset="0"/>
                <a:cs typeface="Times New Roman" panose="02020603050405020304" pitchFamily="18" charset="0"/>
              </a:rPr>
              <a:t>– недостаточная эффективность деятельности институтов государственной власти; </a:t>
            </a:r>
          </a:p>
          <a:p>
            <a:pPr defTabSz="913108"/>
            <a:r>
              <a:rPr lang="ru-RU" sz="2200" dirty="0">
                <a:solidFill>
                  <a:prstClr val="black"/>
                </a:solidFill>
                <a:latin typeface="Times New Roman" panose="02020603050405020304" pitchFamily="18" charset="0"/>
                <a:cs typeface="Times New Roman" panose="02020603050405020304" pitchFamily="18" charset="0"/>
              </a:rPr>
              <a:t>– распространение экстремистской идеологии, национал-сепаратизма, исламского фундаментализма (ваххабитского толка); </a:t>
            </a:r>
          </a:p>
          <a:p>
            <a:pPr defTabSz="913108"/>
            <a:r>
              <a:rPr lang="ru-RU" sz="2200" dirty="0">
                <a:solidFill>
                  <a:prstClr val="black"/>
                </a:solidFill>
                <a:latin typeface="Times New Roman" panose="02020603050405020304" pitchFamily="18" charset="0"/>
                <a:cs typeface="Times New Roman" panose="02020603050405020304" pitchFamily="18" charset="0"/>
              </a:rPr>
              <a:t>– наличие межэтнических и межконфессиональных противоречий и конфликтов; </a:t>
            </a:r>
          </a:p>
          <a:p>
            <a:pPr defTabSz="913108"/>
            <a:r>
              <a:rPr lang="ru-RU" sz="2200" dirty="0">
                <a:solidFill>
                  <a:prstClr val="black"/>
                </a:solidFill>
                <a:latin typeface="Times New Roman" panose="02020603050405020304" pitchFamily="18" charset="0"/>
                <a:cs typeface="Times New Roman" panose="02020603050405020304" pitchFamily="18" charset="0"/>
              </a:rPr>
              <a:t>– активизация подрывной деятельности ряда иностранных государств против России; </a:t>
            </a:r>
          </a:p>
          <a:p>
            <a:pPr defTabSz="913108"/>
            <a:r>
              <a:rPr lang="ru-RU" sz="2200" dirty="0">
                <a:solidFill>
                  <a:prstClr val="black"/>
                </a:solidFill>
                <a:latin typeface="Times New Roman" panose="02020603050405020304" pitchFamily="18" charset="0"/>
                <a:cs typeface="Times New Roman" panose="02020603050405020304" pitchFamily="18" charset="0"/>
              </a:rPr>
              <a:t>– перенос на российскую территорию противостояния некоторых зарубежных политических сил (палестинских, курдских и др.); </a:t>
            </a:r>
          </a:p>
          <a:p>
            <a:pPr defTabSz="913108"/>
            <a:r>
              <a:rPr lang="ru-RU" sz="2200" dirty="0">
                <a:solidFill>
                  <a:prstClr val="black"/>
                </a:solidFill>
                <a:latin typeface="Times New Roman" panose="02020603050405020304" pitchFamily="18" charset="0"/>
                <a:cs typeface="Times New Roman" panose="02020603050405020304" pitchFamily="18" charset="0"/>
              </a:rPr>
              <a:t>– усиление антироссийской направленности в деятельности ряда зарубежных экстремистских националистических и религиозных кругов; </a:t>
            </a:r>
          </a:p>
          <a:p>
            <a:pPr defTabSz="913108"/>
            <a:r>
              <a:rPr lang="ru-RU" sz="2200" dirty="0">
                <a:solidFill>
                  <a:prstClr val="black"/>
                </a:solidFill>
                <a:latin typeface="Times New Roman" panose="02020603050405020304" pitchFamily="18" charset="0"/>
                <a:cs typeface="Times New Roman" panose="02020603050405020304" pitchFamily="18" charset="0"/>
              </a:rPr>
              <a:t>– высокий уровень криминализации общества, коррупции, наркобизнеса; </a:t>
            </a:r>
          </a:p>
          <a:p>
            <a:pPr defTabSz="913108"/>
            <a:r>
              <a:rPr lang="ru-RU" sz="2200" dirty="0">
                <a:solidFill>
                  <a:prstClr val="black"/>
                </a:solidFill>
                <a:latin typeface="Times New Roman" panose="02020603050405020304" pitchFamily="18" charset="0"/>
                <a:cs typeface="Times New Roman" panose="02020603050405020304" pitchFamily="18" charset="0"/>
              </a:rPr>
              <a:t>– рост тенденций к разрешению возникающих противоречий в корпоративных интересах силовым путем. </a:t>
            </a:r>
          </a:p>
        </p:txBody>
      </p:sp>
      <p:sp>
        <p:nvSpPr>
          <p:cNvPr id="9" name="Прямоугольник 8"/>
          <p:cNvSpPr/>
          <p:nvPr/>
        </p:nvSpPr>
        <p:spPr>
          <a:xfrm>
            <a:off x="77491" y="5558095"/>
            <a:ext cx="5822197" cy="1200325"/>
          </a:xfrm>
          <a:prstGeom prst="rect">
            <a:avLst/>
          </a:prstGeom>
        </p:spPr>
        <p:txBody>
          <a:bodyPr wrap="square" lIns="91326" tIns="45718" rIns="91326" bIns="45718">
            <a:spAutoFit/>
          </a:bodyPr>
          <a:lstStyle/>
          <a:p>
            <a:pPr defTabSz="913108"/>
            <a:r>
              <a:rPr lang="ru-RU" sz="1200" dirty="0">
                <a:solidFill>
                  <a:prstClr val="black"/>
                </a:solidFill>
              </a:rPr>
              <a:t>1. «Высший военный </a:t>
            </a:r>
            <a:r>
              <a:rPr lang="ru-RU" sz="1200" dirty="0" err="1">
                <a:solidFill>
                  <a:prstClr val="black"/>
                </a:solidFill>
              </a:rPr>
              <a:t>Маджлисуль</a:t>
            </a:r>
            <a:r>
              <a:rPr lang="ru-RU" sz="1200" dirty="0">
                <a:solidFill>
                  <a:prstClr val="black"/>
                </a:solidFill>
              </a:rPr>
              <a:t> Шура Объединенных сил моджахедов Кавказа»; </a:t>
            </a:r>
          </a:p>
          <a:p>
            <a:pPr defTabSz="913108"/>
            <a:r>
              <a:rPr lang="ru-RU" sz="1200" dirty="0">
                <a:solidFill>
                  <a:prstClr val="black"/>
                </a:solidFill>
              </a:rPr>
              <a:t>2. «Конгресс народов Ичкерии и Дагестана»; </a:t>
            </a:r>
          </a:p>
          <a:p>
            <a:pPr defTabSz="913108"/>
            <a:r>
              <a:rPr lang="ru-RU" sz="1200" dirty="0">
                <a:solidFill>
                  <a:prstClr val="black"/>
                </a:solidFill>
              </a:rPr>
              <a:t>3. «База» («Аль- </a:t>
            </a:r>
            <a:r>
              <a:rPr lang="ru-RU" sz="1200" dirty="0" err="1">
                <a:solidFill>
                  <a:prstClr val="black"/>
                </a:solidFill>
              </a:rPr>
              <a:t>Каида</a:t>
            </a:r>
            <a:r>
              <a:rPr lang="ru-RU" sz="1200" dirty="0">
                <a:solidFill>
                  <a:prstClr val="black"/>
                </a:solidFill>
              </a:rPr>
              <a:t>»); </a:t>
            </a:r>
          </a:p>
          <a:p>
            <a:pPr defTabSz="913108"/>
            <a:r>
              <a:rPr lang="ru-RU" sz="1200" dirty="0">
                <a:solidFill>
                  <a:prstClr val="black"/>
                </a:solidFill>
              </a:rPr>
              <a:t>4. «</a:t>
            </a:r>
            <a:r>
              <a:rPr lang="ru-RU" sz="1200" dirty="0" err="1">
                <a:solidFill>
                  <a:prstClr val="black"/>
                </a:solidFill>
              </a:rPr>
              <a:t>Асбат</a:t>
            </a:r>
            <a:r>
              <a:rPr lang="ru-RU" sz="1200" dirty="0">
                <a:solidFill>
                  <a:prstClr val="black"/>
                </a:solidFill>
              </a:rPr>
              <a:t> аль - .</a:t>
            </a:r>
            <a:r>
              <a:rPr lang="ru-RU" sz="1200" dirty="0" err="1">
                <a:solidFill>
                  <a:prstClr val="black"/>
                </a:solidFill>
              </a:rPr>
              <a:t>Ансар</a:t>
            </a:r>
            <a:r>
              <a:rPr lang="ru-RU" sz="1200" dirty="0">
                <a:solidFill>
                  <a:prstClr val="black"/>
                </a:solidFill>
              </a:rPr>
              <a:t>» («Лига партизан»); </a:t>
            </a:r>
          </a:p>
          <a:p>
            <a:pPr defTabSz="913108"/>
            <a:r>
              <a:rPr lang="ru-RU" sz="1200" dirty="0">
                <a:solidFill>
                  <a:prstClr val="black"/>
                </a:solidFill>
              </a:rPr>
              <a:t>5. «Священная война» («Аль - Джихад» или «Египетский исламский джихад»); </a:t>
            </a:r>
          </a:p>
          <a:p>
            <a:pPr defTabSz="913108"/>
            <a:r>
              <a:rPr lang="ru-RU" sz="1200" dirty="0">
                <a:solidFill>
                  <a:prstClr val="black"/>
                </a:solidFill>
              </a:rPr>
              <a:t>6. «Исламская группа» («Аль - </a:t>
            </a:r>
            <a:r>
              <a:rPr lang="ru-RU" sz="1200" dirty="0" err="1">
                <a:solidFill>
                  <a:prstClr val="black"/>
                </a:solidFill>
              </a:rPr>
              <a:t>Гамаа</a:t>
            </a:r>
            <a:r>
              <a:rPr lang="ru-RU" sz="1200" dirty="0">
                <a:solidFill>
                  <a:prstClr val="black"/>
                </a:solidFill>
              </a:rPr>
              <a:t> аль - </a:t>
            </a:r>
            <a:r>
              <a:rPr lang="ru-RU" sz="1200" dirty="0" err="1">
                <a:solidFill>
                  <a:prstClr val="black"/>
                </a:solidFill>
              </a:rPr>
              <a:t>Исламия</a:t>
            </a:r>
            <a:r>
              <a:rPr lang="ru-RU" sz="1200" dirty="0">
                <a:solidFill>
                  <a:prstClr val="black"/>
                </a:solidFill>
              </a:rPr>
              <a:t>»); </a:t>
            </a:r>
          </a:p>
        </p:txBody>
      </p:sp>
      <p:sp>
        <p:nvSpPr>
          <p:cNvPr id="10" name="Прямоугольник 9"/>
          <p:cNvSpPr/>
          <p:nvPr/>
        </p:nvSpPr>
        <p:spPr>
          <a:xfrm>
            <a:off x="5899688" y="5562601"/>
            <a:ext cx="6096000" cy="1200325"/>
          </a:xfrm>
          <a:prstGeom prst="rect">
            <a:avLst/>
          </a:prstGeom>
        </p:spPr>
        <p:txBody>
          <a:bodyPr lIns="91326" tIns="45718" rIns="91326" bIns="45718">
            <a:spAutoFit/>
          </a:bodyPr>
          <a:lstStyle/>
          <a:p>
            <a:pPr defTabSz="913108"/>
            <a:r>
              <a:rPr lang="ru-RU" sz="1200" dirty="0">
                <a:solidFill>
                  <a:prstClr val="black"/>
                </a:solidFill>
              </a:rPr>
              <a:t>7. «</a:t>
            </a:r>
            <a:r>
              <a:rPr lang="ru-RU" sz="1200" dirty="0" err="1">
                <a:solidFill>
                  <a:prstClr val="black"/>
                </a:solidFill>
              </a:rPr>
              <a:t>Братья.мусульмане</a:t>
            </a:r>
            <a:r>
              <a:rPr lang="ru-RU" sz="1200" dirty="0">
                <a:solidFill>
                  <a:prstClr val="black"/>
                </a:solidFill>
              </a:rPr>
              <a:t>» («Аль - </a:t>
            </a:r>
            <a:r>
              <a:rPr lang="ru-RU" sz="1200" dirty="0" err="1">
                <a:solidFill>
                  <a:prstClr val="black"/>
                </a:solidFill>
              </a:rPr>
              <a:t>Ихван</a:t>
            </a:r>
            <a:r>
              <a:rPr lang="ru-RU" sz="1200" dirty="0">
                <a:solidFill>
                  <a:prstClr val="black"/>
                </a:solidFill>
              </a:rPr>
              <a:t> аль - </a:t>
            </a:r>
            <a:r>
              <a:rPr lang="ru-RU" sz="1200" dirty="0" err="1">
                <a:solidFill>
                  <a:prstClr val="black"/>
                </a:solidFill>
              </a:rPr>
              <a:t>Муслимун</a:t>
            </a:r>
            <a:r>
              <a:rPr lang="ru-RU" sz="1200" dirty="0">
                <a:solidFill>
                  <a:prstClr val="black"/>
                </a:solidFill>
              </a:rPr>
              <a:t>»); </a:t>
            </a:r>
          </a:p>
          <a:p>
            <a:pPr defTabSz="913108"/>
            <a:r>
              <a:rPr lang="ru-RU" sz="1200" dirty="0">
                <a:solidFill>
                  <a:prstClr val="black"/>
                </a:solidFill>
              </a:rPr>
              <a:t>8. «Партия исламского освобождения» («</a:t>
            </a:r>
            <a:r>
              <a:rPr lang="ru-RU" sz="1200" dirty="0" err="1">
                <a:solidFill>
                  <a:prstClr val="black"/>
                </a:solidFill>
              </a:rPr>
              <a:t>Хизб</a:t>
            </a:r>
            <a:r>
              <a:rPr lang="ru-RU" sz="1200" dirty="0">
                <a:solidFill>
                  <a:prstClr val="black"/>
                </a:solidFill>
              </a:rPr>
              <a:t> </a:t>
            </a:r>
            <a:r>
              <a:rPr lang="ru-RU" sz="1200" dirty="0" err="1">
                <a:solidFill>
                  <a:prstClr val="black"/>
                </a:solidFill>
              </a:rPr>
              <a:t>ут</a:t>
            </a:r>
            <a:r>
              <a:rPr lang="ru-RU" sz="1200" dirty="0">
                <a:solidFill>
                  <a:prstClr val="black"/>
                </a:solidFill>
              </a:rPr>
              <a:t> - </a:t>
            </a:r>
            <a:r>
              <a:rPr lang="ru-RU" sz="1200" dirty="0" err="1">
                <a:solidFill>
                  <a:prstClr val="black"/>
                </a:solidFill>
              </a:rPr>
              <a:t>Тахрир</a:t>
            </a:r>
            <a:r>
              <a:rPr lang="ru-RU" sz="1200" dirty="0">
                <a:solidFill>
                  <a:prstClr val="black"/>
                </a:solidFill>
              </a:rPr>
              <a:t> аль - </a:t>
            </a:r>
            <a:r>
              <a:rPr lang="ru-RU" sz="1200" dirty="0" err="1">
                <a:solidFill>
                  <a:prstClr val="black"/>
                </a:solidFill>
              </a:rPr>
              <a:t>Ислами</a:t>
            </a:r>
            <a:r>
              <a:rPr lang="ru-RU" sz="1200" dirty="0">
                <a:solidFill>
                  <a:prstClr val="black"/>
                </a:solidFill>
              </a:rPr>
              <a:t>»); </a:t>
            </a:r>
          </a:p>
          <a:p>
            <a:pPr defTabSz="913108"/>
            <a:r>
              <a:rPr lang="ru-RU" sz="1200" dirty="0" smtClean="0">
                <a:solidFill>
                  <a:prstClr val="black"/>
                </a:solidFill>
              </a:rPr>
              <a:t>9</a:t>
            </a:r>
            <a:r>
              <a:rPr lang="ru-RU" sz="1200" dirty="0">
                <a:solidFill>
                  <a:prstClr val="black"/>
                </a:solidFill>
              </a:rPr>
              <a:t>. «</a:t>
            </a:r>
            <a:r>
              <a:rPr lang="ru-RU" sz="1200" dirty="0" err="1">
                <a:solidFill>
                  <a:prstClr val="black"/>
                </a:solidFill>
              </a:rPr>
              <a:t>Лашкар</a:t>
            </a:r>
            <a:r>
              <a:rPr lang="ru-RU" sz="1200" dirty="0">
                <a:solidFill>
                  <a:prstClr val="black"/>
                </a:solidFill>
              </a:rPr>
              <a:t> – И - </a:t>
            </a:r>
            <a:r>
              <a:rPr lang="ru-RU" sz="1200" dirty="0" err="1">
                <a:solidFill>
                  <a:prstClr val="black"/>
                </a:solidFill>
              </a:rPr>
              <a:t>Тайба</a:t>
            </a:r>
            <a:r>
              <a:rPr lang="ru-RU" sz="1200" dirty="0">
                <a:solidFill>
                  <a:prstClr val="black"/>
                </a:solidFill>
              </a:rPr>
              <a:t>»; </a:t>
            </a:r>
          </a:p>
          <a:p>
            <a:pPr defTabSz="913108"/>
            <a:r>
              <a:rPr lang="ru-RU" sz="1200" dirty="0">
                <a:solidFill>
                  <a:prstClr val="black"/>
                </a:solidFill>
              </a:rPr>
              <a:t>10. «Исламская групп а » («</a:t>
            </a:r>
            <a:r>
              <a:rPr lang="ru-RU" sz="1200" dirty="0" err="1">
                <a:solidFill>
                  <a:prstClr val="black"/>
                </a:solidFill>
              </a:rPr>
              <a:t>Джамаат</a:t>
            </a:r>
            <a:r>
              <a:rPr lang="ru-RU" sz="1200" dirty="0">
                <a:solidFill>
                  <a:prstClr val="black"/>
                </a:solidFill>
              </a:rPr>
              <a:t>- и -</a:t>
            </a:r>
            <a:r>
              <a:rPr lang="ru-RU" sz="1200" dirty="0" err="1">
                <a:solidFill>
                  <a:prstClr val="black"/>
                </a:solidFill>
              </a:rPr>
              <a:t>Ислами</a:t>
            </a:r>
            <a:r>
              <a:rPr lang="ru-RU" sz="1200" dirty="0">
                <a:solidFill>
                  <a:prstClr val="black"/>
                </a:solidFill>
              </a:rPr>
              <a:t>»); </a:t>
            </a:r>
          </a:p>
          <a:p>
            <a:pPr defTabSz="913108"/>
            <a:r>
              <a:rPr lang="ru-RU" sz="1200" dirty="0">
                <a:solidFill>
                  <a:prstClr val="black"/>
                </a:solidFill>
              </a:rPr>
              <a:t>11. Движение «Талибан»; </a:t>
            </a:r>
          </a:p>
          <a:p>
            <a:pPr defTabSz="913108"/>
            <a:r>
              <a:rPr lang="ru-RU" sz="1200" dirty="0">
                <a:solidFill>
                  <a:prstClr val="black"/>
                </a:solidFill>
              </a:rPr>
              <a:t>12. «Исламская партия Туркестана» (бывшее «Исламское движение Узбекистана»); </a:t>
            </a:r>
          </a:p>
        </p:txBody>
      </p:sp>
      <p:sp>
        <p:nvSpPr>
          <p:cNvPr id="11" name="Прямоугольник 10"/>
          <p:cNvSpPr/>
          <p:nvPr/>
        </p:nvSpPr>
        <p:spPr>
          <a:xfrm>
            <a:off x="660557" y="5032250"/>
            <a:ext cx="11120035" cy="584771"/>
          </a:xfrm>
          <a:prstGeom prst="rect">
            <a:avLst/>
          </a:prstGeom>
        </p:spPr>
        <p:txBody>
          <a:bodyPr wrap="square" lIns="91326" tIns="45718" rIns="91326" bIns="45718">
            <a:spAutoFit/>
          </a:bodyPr>
          <a:lstStyle/>
          <a:p>
            <a:pPr algn="ctr" defTabSz="913108"/>
            <a:r>
              <a:rPr lang="ru-RU" sz="1600" i="1" dirty="0">
                <a:solidFill>
                  <a:srgbClr val="FF0000"/>
                </a:solidFill>
              </a:rPr>
              <a:t>Список организаций,</a:t>
            </a:r>
          </a:p>
          <a:p>
            <a:pPr algn="ctr" defTabSz="913108"/>
            <a:r>
              <a:rPr lang="ru-RU" sz="1600" i="1" dirty="0">
                <a:solidFill>
                  <a:srgbClr val="00B050"/>
                </a:solidFill>
              </a:rPr>
              <a:t> </a:t>
            </a:r>
            <a:r>
              <a:rPr lang="ru-RU" sz="1600" i="1" dirty="0">
                <a:solidFill>
                  <a:srgbClr val="FF0000"/>
                </a:solidFill>
              </a:rPr>
              <a:t>признанных Верховным судом РФ террористическими, деятельность которых запрещена на территории России</a:t>
            </a:r>
          </a:p>
        </p:txBody>
      </p:sp>
    </p:spTree>
    <p:extLst>
      <p:ext uri="{BB962C8B-B14F-4D97-AF65-F5344CB8AC3E}">
        <p14:creationId xmlns:p14="http://schemas.microsoft.com/office/powerpoint/2010/main" val="56675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3988" y="3469280"/>
            <a:ext cx="1064029" cy="1064029"/>
          </a:xfrm>
        </p:spPr>
      </p:pic>
      <p:sp>
        <p:nvSpPr>
          <p:cNvPr id="2" name="Прямоугольник 1"/>
          <p:cNvSpPr/>
          <p:nvPr/>
        </p:nvSpPr>
        <p:spPr>
          <a:xfrm>
            <a:off x="736774" y="428286"/>
            <a:ext cx="10143640" cy="3631759"/>
          </a:xfrm>
          <a:prstGeom prst="rect">
            <a:avLst/>
          </a:prstGeom>
        </p:spPr>
        <p:txBody>
          <a:bodyPr wrap="square" lIns="91326" tIns="45718" rIns="91326" bIns="45718">
            <a:spAutoFit/>
          </a:bodyPr>
          <a:lstStyle/>
          <a:p>
            <a:pPr indent="450215" algn="just" defTabSz="913108"/>
            <a:r>
              <a:rPr lang="ru-RU" sz="2400" b="1" i="1" dirty="0">
                <a:solidFill>
                  <a:prstClr val="black"/>
                </a:solidFill>
                <a:latin typeface="Times New Roman"/>
                <a:ea typeface="Times New Roman"/>
              </a:rPr>
              <a:t>Формы проявления терроризма</a:t>
            </a:r>
            <a:endParaRPr lang="ru-RU" sz="2400" b="1" dirty="0">
              <a:solidFill>
                <a:prstClr val="black"/>
              </a:solidFill>
              <a:latin typeface="Times New Roman"/>
              <a:ea typeface="Times New Roman"/>
            </a:endParaRPr>
          </a:p>
          <a:p>
            <a:pPr marL="457200" indent="360000" algn="just" defTabSz="913108">
              <a:buFontTx/>
              <a:buAutoNum type="arabicPeriod"/>
            </a:pPr>
            <a:r>
              <a:rPr lang="ru-RU" sz="2400" dirty="0" smtClean="0">
                <a:solidFill>
                  <a:prstClr val="black"/>
                </a:solidFill>
                <a:latin typeface="Times New Roman"/>
                <a:ea typeface="Times New Roman"/>
              </a:rPr>
              <a:t>Использование </a:t>
            </a:r>
            <a:r>
              <a:rPr lang="ru-RU" sz="2400" dirty="0">
                <a:solidFill>
                  <a:prstClr val="black"/>
                </a:solidFill>
                <a:latin typeface="Times New Roman"/>
                <a:ea typeface="Times New Roman"/>
              </a:rPr>
              <a:t>в террористических целях взрывных </a:t>
            </a:r>
            <a:r>
              <a:rPr lang="ru-RU" sz="2400" dirty="0" smtClean="0">
                <a:solidFill>
                  <a:prstClr val="black"/>
                </a:solidFill>
                <a:latin typeface="Times New Roman"/>
                <a:ea typeface="Times New Roman"/>
              </a:rPr>
              <a:t>устройств</a:t>
            </a:r>
          </a:p>
          <a:p>
            <a:pPr marL="457200" indent="360000" algn="just" defTabSz="913108">
              <a:buFontTx/>
              <a:buAutoNum type="arabicPeriod"/>
            </a:pPr>
            <a:r>
              <a:rPr lang="ru-RU" sz="2400" dirty="0" smtClean="0">
                <a:solidFill>
                  <a:prstClr val="black"/>
                </a:solidFill>
                <a:latin typeface="Times New Roman"/>
                <a:ea typeface="Times New Roman"/>
              </a:rPr>
              <a:t>Угон </a:t>
            </a:r>
            <a:r>
              <a:rPr lang="ru-RU" sz="2400" dirty="0">
                <a:solidFill>
                  <a:prstClr val="black"/>
                </a:solidFill>
                <a:latin typeface="Times New Roman"/>
                <a:ea typeface="Times New Roman"/>
              </a:rPr>
              <a:t>воздушного судна и иное преступное вмешательство в деятельность гражданской </a:t>
            </a:r>
            <a:r>
              <a:rPr lang="ru-RU" sz="2400" dirty="0" smtClean="0">
                <a:solidFill>
                  <a:prstClr val="black"/>
                </a:solidFill>
                <a:latin typeface="Times New Roman"/>
                <a:ea typeface="Times New Roman"/>
              </a:rPr>
              <a:t>авиации</a:t>
            </a:r>
          </a:p>
          <a:p>
            <a:pPr indent="360000" algn="just" defTabSz="913108"/>
            <a:r>
              <a:rPr lang="ru-RU" sz="2400" dirty="0">
                <a:solidFill>
                  <a:prstClr val="black"/>
                </a:solidFill>
                <a:latin typeface="Times New Roman"/>
                <a:ea typeface="Times New Roman"/>
              </a:rPr>
              <a:t>3. Захват и угон морского судна, и иное преступное вмешательство в деятельность международного судоходства</a:t>
            </a:r>
          </a:p>
          <a:p>
            <a:pPr indent="360000" algn="just" defTabSz="913108"/>
            <a:r>
              <a:rPr lang="ru-RU" sz="2400" dirty="0" smtClean="0">
                <a:solidFill>
                  <a:prstClr val="black"/>
                </a:solidFill>
                <a:latin typeface="Times New Roman"/>
                <a:ea typeface="Times New Roman"/>
              </a:rPr>
              <a:t>4. </a:t>
            </a:r>
            <a:r>
              <a:rPr lang="ru-RU" sz="2400" dirty="0">
                <a:solidFill>
                  <a:prstClr val="black"/>
                </a:solidFill>
                <a:latin typeface="Times New Roman"/>
                <a:ea typeface="Times New Roman"/>
              </a:rPr>
              <a:t>Захват </a:t>
            </a:r>
            <a:r>
              <a:rPr lang="ru-RU" sz="2400" dirty="0" smtClean="0">
                <a:solidFill>
                  <a:prstClr val="black"/>
                </a:solidFill>
                <a:latin typeface="Times New Roman"/>
                <a:ea typeface="Times New Roman"/>
              </a:rPr>
              <a:t>заложников</a:t>
            </a:r>
          </a:p>
          <a:p>
            <a:pPr indent="360000" algn="just" defTabSz="913108"/>
            <a:r>
              <a:rPr lang="ru-RU" sz="2400" dirty="0">
                <a:solidFill>
                  <a:prstClr val="black"/>
                </a:solidFill>
                <a:latin typeface="Times New Roman"/>
                <a:ea typeface="Times New Roman"/>
              </a:rPr>
              <a:t>5. Иные формы терроризма</a:t>
            </a:r>
          </a:p>
          <a:p>
            <a:pPr algn="just" defTabSz="913108"/>
            <a:endParaRPr lang="ru-RU" dirty="0">
              <a:solidFill>
                <a:prstClr val="black"/>
              </a:solidFill>
              <a:latin typeface="Times New Roman"/>
              <a:ea typeface="Times New Roman"/>
            </a:endParaRPr>
          </a:p>
          <a:p>
            <a:pPr indent="450215" algn="just" defTabSz="913108"/>
            <a:endParaRPr lang="ru-RU" sz="2000" dirty="0">
              <a:solidFill>
                <a:prstClr val="black"/>
              </a:solidFill>
              <a:latin typeface="Times New Roman"/>
              <a:ea typeface="Times New Roman"/>
            </a:endParaRPr>
          </a:p>
        </p:txBody>
      </p:sp>
      <p:sp>
        <p:nvSpPr>
          <p:cNvPr id="3" name="Прямоугольник 2"/>
          <p:cNvSpPr/>
          <p:nvPr/>
        </p:nvSpPr>
        <p:spPr>
          <a:xfrm>
            <a:off x="454667" y="3575875"/>
            <a:ext cx="11282767" cy="3046984"/>
          </a:xfrm>
          <a:prstGeom prst="rect">
            <a:avLst/>
          </a:prstGeom>
        </p:spPr>
        <p:txBody>
          <a:bodyPr wrap="square" lIns="91326" tIns="45718" rIns="91326" bIns="45718">
            <a:spAutoFit/>
          </a:bodyPr>
          <a:lstStyle/>
          <a:p>
            <a:pPr defTabSz="913108"/>
            <a:r>
              <a:rPr lang="ru-RU" sz="2400" u="sng" dirty="0" smtClean="0">
                <a:solidFill>
                  <a:srgbClr val="FF0000"/>
                </a:solidFill>
                <a:latin typeface="Times New Roman" panose="02020603050405020304" pitchFamily="18" charset="0"/>
                <a:cs typeface="Times New Roman" panose="02020603050405020304" pitchFamily="18" charset="0"/>
              </a:rPr>
              <a:t>Противодействие </a:t>
            </a:r>
            <a:r>
              <a:rPr lang="ru-RU" sz="2400" u="sng" dirty="0">
                <a:solidFill>
                  <a:srgbClr val="FF0000"/>
                </a:solidFill>
                <a:latin typeface="Times New Roman" panose="02020603050405020304" pitchFamily="18" charset="0"/>
                <a:cs typeface="Times New Roman" panose="02020603050405020304" pitchFamily="18" charset="0"/>
              </a:rPr>
              <a:t>терроризму </a:t>
            </a:r>
            <a:r>
              <a:rPr lang="ru-RU" sz="2400" dirty="0">
                <a:solidFill>
                  <a:prstClr val="black"/>
                </a:solidFill>
                <a:latin typeface="Times New Roman" panose="02020603050405020304" pitchFamily="18" charset="0"/>
                <a:cs typeface="Times New Roman" panose="02020603050405020304" pitchFamily="18" charset="0"/>
              </a:rPr>
              <a:t>- деятельность органов государственной власти и органов местного самоуправления, а также физических и юридических лиц по:</a:t>
            </a:r>
          </a:p>
          <a:p>
            <a:pPr defTabSz="913108"/>
            <a:r>
              <a:rPr lang="ru-RU" sz="2400" dirty="0">
                <a:solidFill>
                  <a:prstClr val="black"/>
                </a:solidFill>
                <a:latin typeface="Times New Roman" panose="02020603050405020304" pitchFamily="18" charset="0"/>
                <a:cs typeface="Times New Roman" panose="02020603050405020304" pitchFamily="18" charset="0"/>
              </a:rPr>
              <a:t>а) предупреждению терроризма, в том числе по выявлению и последующему устранению причин и условий, способствующих совершению террористических актов (профилактика терроризма);</a:t>
            </a:r>
          </a:p>
          <a:p>
            <a:pPr defTabSz="913108"/>
            <a:r>
              <a:rPr lang="ru-RU" sz="2400" dirty="0">
                <a:solidFill>
                  <a:prstClr val="black"/>
                </a:solidFill>
                <a:latin typeface="Times New Roman" panose="02020603050405020304" pitchFamily="18" charset="0"/>
                <a:cs typeface="Times New Roman" panose="02020603050405020304" pitchFamily="18" charset="0"/>
              </a:rPr>
              <a:t>б) выявлению, предупреждению, пресечению, раскрытию и расследованию террористического акта (борьба с терроризмом);</a:t>
            </a:r>
          </a:p>
          <a:p>
            <a:pPr defTabSz="913108"/>
            <a:r>
              <a:rPr lang="ru-RU" sz="2400" dirty="0">
                <a:solidFill>
                  <a:prstClr val="black"/>
                </a:solidFill>
                <a:latin typeface="Times New Roman" panose="02020603050405020304" pitchFamily="18" charset="0"/>
                <a:cs typeface="Times New Roman" panose="02020603050405020304" pitchFamily="18" charset="0"/>
              </a:rPr>
              <a:t>в) минимизации и (или) ликвидации последствий проявлений терроризма;</a:t>
            </a:r>
          </a:p>
        </p:txBody>
      </p:sp>
    </p:spTree>
    <p:extLst>
      <p:ext uri="{BB962C8B-B14F-4D97-AF65-F5344CB8AC3E}">
        <p14:creationId xmlns:p14="http://schemas.microsoft.com/office/powerpoint/2010/main" val="3225040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07" y="1043352"/>
            <a:ext cx="11556875" cy="558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67728" y="184855"/>
            <a:ext cx="11456544" cy="400110"/>
          </a:xfrm>
          <a:prstGeom prst="rect">
            <a:avLst/>
          </a:prstGeom>
        </p:spPr>
        <p:txBody>
          <a:bodyPr wrap="square">
            <a:spAutoFit/>
          </a:bodyPr>
          <a:lstStyle/>
          <a:p>
            <a:pPr algn="ctr" defTabSz="913108"/>
            <a:r>
              <a:rPr lang="ru-RU" sz="2000" b="1" dirty="0" smtClean="0">
                <a:solidFill>
                  <a:prstClr val="black"/>
                </a:solidFill>
                <a:latin typeface="Times New Roman" panose="02020603050405020304" pitchFamily="18" charset="0"/>
                <a:cs typeface="Times New Roman" panose="02020603050405020304" pitchFamily="18" charset="0"/>
              </a:rPr>
              <a:t>Схема координации деятельности по противодействию экстремизму и терроризму в РФ</a:t>
            </a:r>
            <a:endParaRPr lang="ru-RU"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555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4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7" name="Прямоугольник 16"/>
          <p:cNvSpPr/>
          <p:nvPr/>
        </p:nvSpPr>
        <p:spPr>
          <a:xfrm>
            <a:off x="302217" y="5447661"/>
            <a:ext cx="1937288" cy="114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26" tIns="45718" rIns="91326" bIns="45718" rtlCol="0" anchor="ctr"/>
          <a:lstStyle/>
          <a:p>
            <a:pPr algn="ctr" defTabSz="913108"/>
            <a:r>
              <a:rPr lang="ru-RU" sz="1600" dirty="0">
                <a:solidFill>
                  <a:prstClr val="black"/>
                </a:solidFill>
                <a:latin typeface="Times New Roman"/>
                <a:ea typeface="Calibri"/>
                <a:cs typeface="Times New Roman"/>
              </a:rPr>
              <a:t>Комитет общей профилактики правонарушений</a:t>
            </a:r>
            <a:endParaRPr lang="ru-RU" sz="1600" dirty="0">
              <a:solidFill>
                <a:prstClr val="black"/>
              </a:solidFill>
              <a:ea typeface="Calibri"/>
              <a:cs typeface="Times New Roman"/>
            </a:endParaRPr>
          </a:p>
        </p:txBody>
      </p:sp>
      <p:sp>
        <p:nvSpPr>
          <p:cNvPr id="18" name="Прямоугольник 17"/>
          <p:cNvSpPr/>
          <p:nvPr/>
        </p:nvSpPr>
        <p:spPr>
          <a:xfrm>
            <a:off x="2518476" y="5447661"/>
            <a:ext cx="2355743" cy="114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26" tIns="45718" rIns="91326" bIns="45718" rtlCol="0" anchor="ctr"/>
          <a:lstStyle/>
          <a:p>
            <a:pPr algn="ctr" defTabSz="913108"/>
            <a:r>
              <a:rPr lang="ru-RU" sz="1600" dirty="0">
                <a:solidFill>
                  <a:prstClr val="black"/>
                </a:solidFill>
                <a:latin typeface="Times New Roman"/>
                <a:ea typeface="Calibri"/>
                <a:cs typeface="Times New Roman"/>
              </a:rPr>
              <a:t>Комитет по делам гражданской защиты пожарной безопасности и казачества</a:t>
            </a:r>
            <a:endParaRPr lang="ru-RU" sz="1600" dirty="0">
              <a:solidFill>
                <a:prstClr val="black"/>
              </a:solidFill>
              <a:ea typeface="Calibri"/>
              <a:cs typeface="Times New Roman"/>
            </a:endParaRPr>
          </a:p>
        </p:txBody>
      </p:sp>
      <p:sp>
        <p:nvSpPr>
          <p:cNvPr id="19" name="Прямоугольник 18"/>
          <p:cNvSpPr/>
          <p:nvPr/>
        </p:nvSpPr>
        <p:spPr>
          <a:xfrm>
            <a:off x="5184185" y="5447661"/>
            <a:ext cx="3843579" cy="114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26" tIns="45718" rIns="91326" bIns="45718" rtlCol="0" anchor="ctr"/>
          <a:lstStyle/>
          <a:p>
            <a:pPr algn="ctr" defTabSz="913108"/>
            <a:r>
              <a:rPr lang="ru-RU" sz="1600" dirty="0">
                <a:solidFill>
                  <a:prstClr val="black"/>
                </a:solidFill>
                <a:latin typeface="Times New Roman"/>
                <a:ea typeface="Calibri"/>
                <a:cs typeface="Times New Roman"/>
              </a:rPr>
              <a:t>Отдел государственного надзора в области защиты населения и территорий от чрезвычайных ситуаций природного и техногенного характера</a:t>
            </a:r>
            <a:endParaRPr lang="ru-RU" sz="1600" dirty="0">
              <a:solidFill>
                <a:prstClr val="black"/>
              </a:solidFill>
              <a:ea typeface="Calibri"/>
              <a:cs typeface="Times New Roman"/>
            </a:endParaRPr>
          </a:p>
        </p:txBody>
      </p:sp>
      <p:sp>
        <p:nvSpPr>
          <p:cNvPr id="20" name="Прямоугольник 19"/>
          <p:cNvSpPr/>
          <p:nvPr/>
        </p:nvSpPr>
        <p:spPr>
          <a:xfrm>
            <a:off x="9558655" y="5447655"/>
            <a:ext cx="2309247" cy="1046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26" tIns="45718" rIns="91326" bIns="45718" rtlCol="0" anchor="ctr"/>
          <a:lstStyle/>
          <a:p>
            <a:pPr algn="ctr" defTabSz="913108"/>
            <a:r>
              <a:rPr lang="ru-RU" sz="1600" dirty="0">
                <a:solidFill>
                  <a:prstClr val="black"/>
                </a:solidFill>
                <a:latin typeface="Times New Roman"/>
                <a:ea typeface="Calibri"/>
                <a:cs typeface="Times New Roman"/>
              </a:rPr>
              <a:t>Отдел профилактики экстремизма и терроризма</a:t>
            </a:r>
            <a:endParaRPr lang="ru-RU" sz="1600" dirty="0">
              <a:solidFill>
                <a:prstClr val="black"/>
              </a:solidFill>
              <a:ea typeface="Calibri"/>
              <a:cs typeface="Times New Roman"/>
            </a:endParaRPr>
          </a:p>
        </p:txBody>
      </p:sp>
      <p:sp>
        <p:nvSpPr>
          <p:cNvPr id="21" name="Скругленный прямоугольник 20"/>
          <p:cNvSpPr/>
          <p:nvPr/>
        </p:nvSpPr>
        <p:spPr>
          <a:xfrm>
            <a:off x="1476252" y="4861628"/>
            <a:ext cx="9647695" cy="462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26" tIns="45718" rIns="91326" bIns="45718" rtlCol="0" anchor="ctr"/>
          <a:lstStyle/>
          <a:p>
            <a:pPr algn="ctr" defTabSz="913108"/>
            <a:r>
              <a:rPr lang="ru-RU" sz="2000" b="1" dirty="0">
                <a:solidFill>
                  <a:prstClr val="black"/>
                </a:solidFill>
                <a:latin typeface="Times New Roman" panose="02020603050405020304" pitchFamily="18" charset="0"/>
                <a:cs typeface="Times New Roman" panose="02020603050405020304" pitchFamily="18" charset="0"/>
              </a:rPr>
              <a:t>Департамент региональной безопасности Ярославской области</a:t>
            </a:r>
          </a:p>
        </p:txBody>
      </p:sp>
      <p:cxnSp>
        <p:nvCxnSpPr>
          <p:cNvPr id="23" name="Прямая соединительная линия 22"/>
          <p:cNvCxnSpPr/>
          <p:nvPr/>
        </p:nvCxnSpPr>
        <p:spPr>
          <a:xfrm flipV="1">
            <a:off x="1270864" y="4688318"/>
            <a:ext cx="9550829" cy="11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10221131" y="468823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0821691" y="4688317"/>
            <a:ext cx="0" cy="173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19" idx="0"/>
          </p:cNvCxnSpPr>
          <p:nvPr/>
        </p:nvCxnSpPr>
        <p:spPr>
          <a:xfrm>
            <a:off x="7105987" y="4699941"/>
            <a:ext cx="1" cy="747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endCxn id="17" idx="0"/>
          </p:cNvCxnSpPr>
          <p:nvPr/>
        </p:nvCxnSpPr>
        <p:spPr>
          <a:xfrm>
            <a:off x="1270861" y="4699941"/>
            <a:ext cx="0" cy="747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endCxn id="18" idx="0"/>
          </p:cNvCxnSpPr>
          <p:nvPr/>
        </p:nvCxnSpPr>
        <p:spPr>
          <a:xfrm>
            <a:off x="3696347" y="4694051"/>
            <a:ext cx="0" cy="753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727775" y="422777"/>
            <a:ext cx="10906933" cy="1323435"/>
          </a:xfrm>
          <a:prstGeom prst="rect">
            <a:avLst/>
          </a:prstGeom>
        </p:spPr>
        <p:txBody>
          <a:bodyPr wrap="square" lIns="91326" tIns="45718" rIns="91326" bIns="45718">
            <a:spAutoFit/>
          </a:bodyPr>
          <a:lstStyle/>
          <a:p>
            <a:pPr algn="just" defTabSz="913108"/>
            <a:r>
              <a:rPr lang="ru-RU" sz="2000" dirty="0">
                <a:solidFill>
                  <a:prstClr val="black"/>
                </a:solidFill>
                <a:latin typeface="Times New Roman" panose="02020603050405020304" pitchFamily="18" charset="0"/>
                <a:cs typeface="Times New Roman" panose="02020603050405020304" pitchFamily="18" charset="0"/>
              </a:rPr>
              <a:t>Решением Президента Российской Федерации в марте 2006 г. главным координатором деятельности по противодействию идеологии терроризма в стране определен </a:t>
            </a:r>
            <a:r>
              <a:rPr lang="ru-RU" sz="2000" b="1" i="1" dirty="0">
                <a:solidFill>
                  <a:prstClr val="black"/>
                </a:solidFill>
                <a:latin typeface="Times New Roman" panose="02020603050405020304" pitchFamily="18" charset="0"/>
                <a:cs typeface="Times New Roman" panose="02020603050405020304" pitchFamily="18" charset="0"/>
              </a:rPr>
              <a:t>Национальный антитеррористический комитет (НАК)</a:t>
            </a:r>
            <a:r>
              <a:rPr lang="ru-RU" sz="2000" dirty="0">
                <a:solidFill>
                  <a:prstClr val="black"/>
                </a:solidFill>
                <a:latin typeface="Times New Roman" panose="02020603050405020304" pitchFamily="18" charset="0"/>
                <a:cs typeface="Times New Roman" panose="02020603050405020304" pitchFamily="18" charset="0"/>
              </a:rPr>
              <a:t>. В повседневном режиме функции координации обеспечивает его постоянно действующая структура </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аппарат Комитета.</a:t>
            </a:r>
          </a:p>
        </p:txBody>
      </p:sp>
      <p:sp>
        <p:nvSpPr>
          <p:cNvPr id="12" name="Прямоугольник 11"/>
          <p:cNvSpPr/>
          <p:nvPr/>
        </p:nvSpPr>
        <p:spPr>
          <a:xfrm>
            <a:off x="457847" y="1829339"/>
            <a:ext cx="11176861" cy="2677652"/>
          </a:xfrm>
          <a:prstGeom prst="rect">
            <a:avLst/>
          </a:prstGeom>
        </p:spPr>
        <p:txBody>
          <a:bodyPr wrap="square" lIns="91326" tIns="45718" rIns="91326" bIns="45718">
            <a:spAutoFit/>
          </a:bodyPr>
          <a:lstStyle/>
          <a:p>
            <a:pPr defTabSz="913108"/>
            <a:r>
              <a:rPr lang="ru-RU" sz="2400" i="1" u="sng" dirty="0">
                <a:solidFill>
                  <a:srgbClr val="C00000"/>
                </a:solidFill>
              </a:rPr>
              <a:t>Субъектами, непосредственно осуществляющими борьбу с терроризмом</a:t>
            </a:r>
            <a:r>
              <a:rPr lang="ru-RU" sz="2400" i="1" dirty="0">
                <a:solidFill>
                  <a:srgbClr val="C00000"/>
                </a:solidFill>
              </a:rPr>
              <a:t> в пределах своей компетенции, являются: </a:t>
            </a:r>
            <a:endParaRPr lang="ru-RU" sz="2400" dirty="0">
              <a:solidFill>
                <a:srgbClr val="C00000"/>
              </a:solidFill>
            </a:endParaRPr>
          </a:p>
          <a:p>
            <a:pPr defTabSz="913108"/>
            <a:r>
              <a:rPr lang="ru-RU" sz="2400" dirty="0">
                <a:solidFill>
                  <a:srgbClr val="C00000"/>
                </a:solidFill>
              </a:rPr>
              <a:t>• Федеральная служба безопасности Российской Федерации    </a:t>
            </a:r>
            <a:endParaRPr lang="ru-RU" sz="2400" dirty="0" smtClean="0">
              <a:solidFill>
                <a:srgbClr val="C00000"/>
              </a:solidFill>
            </a:endParaRPr>
          </a:p>
          <a:p>
            <a:pPr defTabSz="913108"/>
            <a:r>
              <a:rPr lang="ru-RU" sz="2400" dirty="0" smtClean="0">
                <a:solidFill>
                  <a:srgbClr val="C00000"/>
                </a:solidFill>
              </a:rPr>
              <a:t>• </a:t>
            </a:r>
            <a:r>
              <a:rPr lang="ru-RU" sz="2400" dirty="0">
                <a:solidFill>
                  <a:srgbClr val="C00000"/>
                </a:solidFill>
              </a:rPr>
              <a:t>Министерство внутренних дел Российской Федерации; </a:t>
            </a:r>
          </a:p>
          <a:p>
            <a:pPr defTabSz="913108"/>
            <a:r>
              <a:rPr lang="ru-RU" sz="2400" dirty="0">
                <a:solidFill>
                  <a:srgbClr val="C00000"/>
                </a:solidFill>
              </a:rPr>
              <a:t>• Служба внешней разведки Российской Федерации </a:t>
            </a:r>
            <a:endParaRPr lang="ru-RU" sz="2400" dirty="0" smtClean="0">
              <a:solidFill>
                <a:srgbClr val="C00000"/>
              </a:solidFill>
            </a:endParaRPr>
          </a:p>
          <a:p>
            <a:pPr defTabSz="913108"/>
            <a:r>
              <a:rPr lang="ru-RU" sz="2400" dirty="0" smtClean="0">
                <a:solidFill>
                  <a:srgbClr val="C00000"/>
                </a:solidFill>
              </a:rPr>
              <a:t>• </a:t>
            </a:r>
            <a:r>
              <a:rPr lang="ru-RU" sz="2400" dirty="0">
                <a:solidFill>
                  <a:srgbClr val="C00000"/>
                </a:solidFill>
              </a:rPr>
              <a:t>Федеральная служба охраны Российской Федерации; </a:t>
            </a:r>
          </a:p>
          <a:p>
            <a:pPr defTabSz="913108"/>
            <a:r>
              <a:rPr lang="ru-RU" sz="2400" dirty="0">
                <a:solidFill>
                  <a:srgbClr val="C00000"/>
                </a:solidFill>
              </a:rPr>
              <a:t>• Министерство обороны Российской Федерации.</a:t>
            </a:r>
          </a:p>
        </p:txBody>
      </p:sp>
    </p:spTree>
    <p:extLst>
      <p:ext uri="{BB962C8B-B14F-4D97-AF65-F5344CB8AC3E}">
        <p14:creationId xmlns:p14="http://schemas.microsoft.com/office/powerpoint/2010/main" val="604536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3985" y="3561102"/>
            <a:ext cx="1064029" cy="1064029"/>
          </a:xfrm>
        </p:spPr>
      </p:pic>
      <p:cxnSp>
        <p:nvCxnSpPr>
          <p:cNvPr id="6" name="Прямая соединительная линия 5"/>
          <p:cNvCxnSpPr/>
          <p:nvPr/>
        </p:nvCxnSpPr>
        <p:spPr>
          <a:xfrm flipV="1">
            <a:off x="0" y="914400"/>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schemeClr val="bg1">
                    <a:lumMod val="50000"/>
                  </a:schemeClr>
                </a:solidFill>
                <a:latin typeface="Impact" panose="020B0806030902050204" pitchFamily="34" charset="0"/>
              </a:rPr>
              <a:t>Институт развития образования: Ваш профессиональный рост – наша работа</a:t>
            </a:r>
            <a:endParaRPr lang="ru-RU" dirty="0">
              <a:solidFill>
                <a:schemeClr val="bg1">
                  <a:lumMod val="50000"/>
                </a:schemeClr>
              </a:solidFill>
              <a:latin typeface="Impact" panose="020B0806030902050204" pitchFamily="34" charset="0"/>
            </a:endParaRPr>
          </a:p>
        </p:txBody>
      </p:sp>
      <p:sp>
        <p:nvSpPr>
          <p:cNvPr id="2" name="Прямоугольник 1"/>
          <p:cNvSpPr/>
          <p:nvPr/>
        </p:nvSpPr>
        <p:spPr>
          <a:xfrm>
            <a:off x="1805553" y="1201120"/>
            <a:ext cx="10143640" cy="769441"/>
          </a:xfrm>
          <a:prstGeom prst="rect">
            <a:avLst/>
          </a:prstGeom>
        </p:spPr>
        <p:txBody>
          <a:bodyPr wrap="square">
            <a:spAutoFit/>
          </a:bodyPr>
          <a:lstStyle/>
          <a:p>
            <a:r>
              <a:rPr lang="ru-RU" sz="2200" b="1" u="sng" dirty="0">
                <a:solidFill>
                  <a:srgbClr val="FF0000"/>
                </a:solidFill>
              </a:rPr>
              <a:t>Экстремизм</a:t>
            </a:r>
            <a:r>
              <a:rPr lang="ru-RU" sz="2200" u="sng" dirty="0">
                <a:solidFill>
                  <a:srgbClr val="FF0000"/>
                </a:solidFill>
              </a:rPr>
              <a:t> </a:t>
            </a:r>
            <a:r>
              <a:rPr lang="ru-RU" sz="2200" dirty="0">
                <a:solidFill>
                  <a:srgbClr val="FF0000"/>
                </a:solidFill>
              </a:rPr>
              <a:t>— это приверженность к крайним взглядам и действиям, радикально отрицающим существующие в обществе нормы и правила.</a:t>
            </a:r>
          </a:p>
        </p:txBody>
      </p:sp>
      <p:sp>
        <p:nvSpPr>
          <p:cNvPr id="3" name="Прямоугольник 2"/>
          <p:cNvSpPr/>
          <p:nvPr/>
        </p:nvSpPr>
        <p:spPr>
          <a:xfrm>
            <a:off x="369376" y="1952463"/>
            <a:ext cx="11282766" cy="1446550"/>
          </a:xfrm>
          <a:prstGeom prst="rect">
            <a:avLst/>
          </a:prstGeom>
        </p:spPr>
        <p:txBody>
          <a:bodyPr wrap="square">
            <a:spAutoFit/>
          </a:bodyPr>
          <a:lstStyle/>
          <a:p>
            <a:r>
              <a:rPr lang="ru-RU" sz="2200" u="sng" dirty="0" smtClean="0"/>
              <a:t>Экстремистская </a:t>
            </a:r>
            <a:r>
              <a:rPr lang="ru-RU" sz="2200" u="sng" dirty="0"/>
              <a:t>организация </a:t>
            </a:r>
            <a:r>
              <a:rPr lang="ru-RU" sz="2200" dirty="0"/>
              <a:t>- общественное или религиозное объединение либо иная организация, в отношении которых по основаниям, предусмотренным настоящим </a:t>
            </a:r>
            <a:r>
              <a:rPr lang="ru-RU" sz="2200" dirty="0">
                <a:hlinkClick r:id="rId3" action="ppaction://hlinkfile"/>
              </a:rPr>
              <a:t>Федеральным законом</a:t>
            </a:r>
            <a:r>
              <a:rPr lang="ru-RU" sz="2200" dirty="0"/>
              <a:t>, судом принято вступившее в законную силу решение о ликвидации или запрете деятельности в связи с осуществлением экстремистской деятельности;</a:t>
            </a:r>
          </a:p>
        </p:txBody>
      </p:sp>
      <p:sp>
        <p:nvSpPr>
          <p:cNvPr id="5" name="Прямоугольник 4"/>
          <p:cNvSpPr/>
          <p:nvPr/>
        </p:nvSpPr>
        <p:spPr>
          <a:xfrm>
            <a:off x="1973479" y="6066570"/>
            <a:ext cx="10066149" cy="646331"/>
          </a:xfrm>
          <a:prstGeom prst="rect">
            <a:avLst/>
          </a:prstGeom>
        </p:spPr>
        <p:txBody>
          <a:bodyPr wrap="square">
            <a:spAutoFit/>
          </a:bodyPr>
          <a:lstStyle/>
          <a:p>
            <a:r>
              <a:rPr lang="ru-RU" dirty="0" smtClean="0"/>
              <a:t>Федеральный закон </a:t>
            </a:r>
            <a:r>
              <a:rPr lang="ru-RU" dirty="0"/>
              <a:t>от 25.07.2002 № 114-ФЗ «О противодействии экстремистской деятельности» (с изменениями и </a:t>
            </a:r>
            <a:r>
              <a:rPr lang="ru-RU" dirty="0" smtClean="0"/>
              <a:t>дополнениями от23 </a:t>
            </a:r>
            <a:r>
              <a:rPr lang="ru-RU" dirty="0"/>
              <a:t>ноября 2015 г.</a:t>
            </a:r>
          </a:p>
        </p:txBody>
      </p:sp>
      <p:sp>
        <p:nvSpPr>
          <p:cNvPr id="7" name="Прямоугольник 6"/>
          <p:cNvSpPr/>
          <p:nvPr/>
        </p:nvSpPr>
        <p:spPr>
          <a:xfrm>
            <a:off x="369376" y="3486941"/>
            <a:ext cx="10593092" cy="2308324"/>
          </a:xfrm>
          <a:prstGeom prst="rect">
            <a:avLst/>
          </a:prstGeom>
        </p:spPr>
        <p:txBody>
          <a:bodyPr wrap="square">
            <a:spAutoFit/>
          </a:bodyPr>
          <a:lstStyle/>
          <a:p>
            <a:r>
              <a:rPr lang="ru-RU" u="sng" dirty="0"/>
              <a:t>Э</a:t>
            </a:r>
            <a:r>
              <a:rPr lang="ru-RU" u="sng" dirty="0" smtClean="0"/>
              <a:t>кстремистские </a:t>
            </a:r>
            <a:r>
              <a:rPr lang="ru-RU" u="sng" dirty="0"/>
              <a:t>материалы </a:t>
            </a:r>
            <a:r>
              <a:rPr lang="ru-RU" dirty="0"/>
              <a:t>- предназначенные 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a:t>
            </a:r>
          </a:p>
        </p:txBody>
      </p:sp>
    </p:spTree>
    <p:extLst>
      <p:ext uri="{BB962C8B-B14F-4D97-AF65-F5344CB8AC3E}">
        <p14:creationId xmlns:p14="http://schemas.microsoft.com/office/powerpoint/2010/main" val="2696072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447" y="163648"/>
            <a:ext cx="10515600" cy="619016"/>
          </a:xfrm>
        </p:spPr>
        <p:txBody>
          <a:bodyPr>
            <a:normAutofit/>
          </a:bodyPr>
          <a:lstStyle/>
          <a:p>
            <a:pPr algn="ctr"/>
            <a:r>
              <a:rPr lang="ru-RU" sz="2000" b="1" dirty="0">
                <a:solidFill>
                  <a:srgbClr val="FF0000"/>
                </a:solidFill>
              </a:rPr>
              <a:t>Сравнительная оценка терминов</a:t>
            </a:r>
            <a:endParaRPr lang="ru-RU" sz="20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8777939"/>
              </p:ext>
            </p:extLst>
          </p:nvPr>
        </p:nvGraphicFramePr>
        <p:xfrm>
          <a:off x="247975" y="891153"/>
          <a:ext cx="11628940" cy="4930320"/>
        </p:xfrm>
        <a:graphic>
          <a:graphicData uri="http://schemas.openxmlformats.org/drawingml/2006/table">
            <a:tbl>
              <a:tblPr firstRow="1" firstCol="1" bandRow="1">
                <a:tableStyleId>{5C22544A-7EE6-4342-B048-85BDC9FD1C3A}</a:tableStyleId>
              </a:tblPr>
              <a:tblGrid>
                <a:gridCol w="1263489">
                  <a:extLst>
                    <a:ext uri="{9D8B030D-6E8A-4147-A177-3AD203B41FA5}">
                      <a16:colId xmlns:a16="http://schemas.microsoft.com/office/drawing/2014/main" val="20000"/>
                    </a:ext>
                  </a:extLst>
                </a:gridCol>
                <a:gridCol w="2683776">
                  <a:extLst>
                    <a:ext uri="{9D8B030D-6E8A-4147-A177-3AD203B41FA5}">
                      <a16:colId xmlns:a16="http://schemas.microsoft.com/office/drawing/2014/main" val="20001"/>
                    </a:ext>
                  </a:extLst>
                </a:gridCol>
                <a:gridCol w="2792097">
                  <a:extLst>
                    <a:ext uri="{9D8B030D-6E8A-4147-A177-3AD203B41FA5}">
                      <a16:colId xmlns:a16="http://schemas.microsoft.com/office/drawing/2014/main" val="20002"/>
                    </a:ext>
                  </a:extLst>
                </a:gridCol>
                <a:gridCol w="2563335">
                  <a:extLst>
                    <a:ext uri="{9D8B030D-6E8A-4147-A177-3AD203B41FA5}">
                      <a16:colId xmlns:a16="http://schemas.microsoft.com/office/drawing/2014/main" val="20003"/>
                    </a:ext>
                  </a:extLst>
                </a:gridCol>
                <a:gridCol w="2326243">
                  <a:extLst>
                    <a:ext uri="{9D8B030D-6E8A-4147-A177-3AD203B41FA5}">
                      <a16:colId xmlns:a16="http://schemas.microsoft.com/office/drawing/2014/main" val="20004"/>
                    </a:ext>
                  </a:extLst>
                </a:gridCol>
              </a:tblGrid>
              <a:tr h="355167">
                <a:tc>
                  <a:txBody>
                    <a:bodyPr/>
                    <a:lstStyle/>
                    <a:p>
                      <a:pPr algn="ctr">
                        <a:lnSpc>
                          <a:spcPct val="115000"/>
                        </a:lnSpc>
                        <a:spcAft>
                          <a:spcPts val="0"/>
                        </a:spcAft>
                      </a:pPr>
                      <a:r>
                        <a:rPr lang="ru-RU" sz="1600" dirty="0">
                          <a:solidFill>
                            <a:schemeClr val="tx1"/>
                          </a:solidFill>
                          <a:effectLst/>
                        </a:rPr>
                        <a:t> </a:t>
                      </a:r>
                      <a:endParaRPr lang="ru-RU"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ТЕРРОРИЗМ</a:t>
                      </a:r>
                      <a:endParaRPr lang="ru-RU"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ЭКСТРЕМИЗМ</a:t>
                      </a:r>
                      <a:endParaRPr lang="ru-RU"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ДИВЕРСИЯ</a:t>
                      </a:r>
                      <a:endParaRPr lang="ru-RU"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ХУЛИГАНСТВО</a:t>
                      </a:r>
                      <a:endParaRPr lang="ru-RU"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10161">
                <a:tc>
                  <a:txBody>
                    <a:bodyPr/>
                    <a:lstStyle/>
                    <a:p>
                      <a:pPr>
                        <a:lnSpc>
                          <a:spcPct val="115000"/>
                        </a:lnSpc>
                        <a:spcAft>
                          <a:spcPts val="0"/>
                        </a:spcAft>
                      </a:pPr>
                      <a:r>
                        <a:rPr lang="ru-RU" sz="1600" dirty="0">
                          <a:solidFill>
                            <a:schemeClr val="tx1"/>
                          </a:solidFill>
                          <a:effectLst/>
                        </a:rPr>
                        <a:t>Суть</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нелегальная форма борьбы средствами запугивания, насилия, физической расправы</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приверженность к крайним мерам и </a:t>
                      </a:r>
                      <a:r>
                        <a:rPr lang="ru-RU" sz="1600" dirty="0" smtClean="0">
                          <a:solidFill>
                            <a:schemeClr val="tx1"/>
                          </a:solidFill>
                          <a:effectLst/>
                        </a:rPr>
                        <a:t>взглядам</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способ массового уничтожения материальных, имущественных </a:t>
                      </a:r>
                      <a:r>
                        <a:rPr lang="ru-RU" sz="1600" dirty="0" smtClean="0">
                          <a:solidFill>
                            <a:schemeClr val="tx1"/>
                          </a:solidFill>
                          <a:effectLst/>
                        </a:rPr>
                        <a:t>объектов</a:t>
                      </a:r>
                      <a:r>
                        <a:rPr lang="ru-RU" sz="1600" dirty="0">
                          <a:solidFill>
                            <a:schemeClr val="tx1"/>
                          </a:solidFill>
                          <a:effectLst/>
                        </a:rPr>
                        <a:t> </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преступление против общественного порядка</a:t>
                      </a:r>
                      <a:endParaRPr lang="ru-RU" sz="1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62912">
                <a:tc>
                  <a:txBody>
                    <a:bodyPr/>
                    <a:lstStyle/>
                    <a:p>
                      <a:pPr>
                        <a:lnSpc>
                          <a:spcPct val="115000"/>
                        </a:lnSpc>
                        <a:spcAft>
                          <a:spcPts val="0"/>
                        </a:spcAft>
                      </a:pPr>
                      <a:r>
                        <a:rPr lang="ru-RU" sz="1600">
                          <a:solidFill>
                            <a:schemeClr val="tx1"/>
                          </a:solidFill>
                          <a:effectLst/>
                        </a:rPr>
                        <a:t>Цель</a:t>
                      </a:r>
                      <a:endParaRPr lang="ru-RU"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оказание </a:t>
                      </a:r>
                      <a:r>
                        <a:rPr lang="ru-RU" sz="1600" dirty="0" smtClean="0">
                          <a:solidFill>
                            <a:schemeClr val="tx1"/>
                          </a:solidFill>
                          <a:effectLst/>
                        </a:rPr>
                        <a:t>силового </a:t>
                      </a:r>
                      <a:r>
                        <a:rPr lang="ru-RU" sz="1600" dirty="0">
                          <a:solidFill>
                            <a:schemeClr val="tx1"/>
                          </a:solidFill>
                          <a:effectLst/>
                        </a:rPr>
                        <a:t>воздействия на принятие решения, выгодного для </a:t>
                      </a:r>
                      <a:r>
                        <a:rPr lang="ru-RU" sz="1600" dirty="0" smtClean="0">
                          <a:solidFill>
                            <a:schemeClr val="tx1"/>
                          </a:solidFill>
                          <a:effectLst/>
                        </a:rPr>
                        <a:t>террориста</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склонить граждан к осуществлению экстремистской </a:t>
                      </a:r>
                      <a:r>
                        <a:rPr lang="ru-RU" sz="1600" dirty="0" smtClean="0">
                          <a:solidFill>
                            <a:schemeClr val="tx1"/>
                          </a:solidFill>
                          <a:effectLst/>
                        </a:rPr>
                        <a:t>деятельности</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разрушение и уничтожение экономической, материальной инфраструктуры и подрыв обороноспособности </a:t>
                      </a:r>
                      <a:r>
                        <a:rPr lang="ru-RU" sz="1600" dirty="0" smtClean="0">
                          <a:solidFill>
                            <a:schemeClr val="tx1"/>
                          </a:solidFill>
                          <a:effectLst/>
                        </a:rPr>
                        <a:t>государства </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 </a:t>
                      </a:r>
                      <a:r>
                        <a:rPr lang="ru-RU" sz="1600" dirty="0" smtClean="0">
                          <a:solidFill>
                            <a:schemeClr val="tx1"/>
                          </a:solidFill>
                          <a:effectLst/>
                        </a:rPr>
                        <a:t>желание проявить явное неуважение к обществу и стремлении внести в сознание других лиц представление о значимости его «я»</a:t>
                      </a:r>
                      <a:endParaRPr lang="ru-RU" sz="1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402080">
                <a:tc>
                  <a:txBody>
                    <a:bodyPr/>
                    <a:lstStyle/>
                    <a:p>
                      <a:pPr>
                        <a:lnSpc>
                          <a:spcPct val="115000"/>
                        </a:lnSpc>
                        <a:spcAft>
                          <a:spcPts val="0"/>
                        </a:spcAft>
                      </a:pPr>
                      <a:r>
                        <a:rPr lang="ru-RU" sz="1600">
                          <a:solidFill>
                            <a:schemeClr val="tx1"/>
                          </a:solidFill>
                          <a:effectLst/>
                        </a:rPr>
                        <a:t>Объект воздействия</a:t>
                      </a:r>
                      <a:endParaRPr lang="ru-RU"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a:solidFill>
                            <a:schemeClr val="tx1"/>
                          </a:solidFill>
                          <a:effectLst/>
                        </a:rPr>
                        <a:t>общественная безопасность, нормальное функционирование органов власти.</a:t>
                      </a:r>
                      <a:endParaRPr lang="ru-RU"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a:solidFill>
                            <a:schemeClr val="tx1"/>
                          </a:solidFill>
                          <a:effectLst/>
                        </a:rPr>
                        <a:t>отдельные граждане, социальные группы, общности, политические партии, общественные организации и др.</a:t>
                      </a:r>
                      <a:endParaRPr lang="ru-RU" sz="160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smtClean="0">
                          <a:solidFill>
                            <a:schemeClr val="tx1"/>
                          </a:solidFill>
                          <a:effectLst/>
                        </a:rPr>
                        <a:t>непосредственно </a:t>
                      </a:r>
                      <a:r>
                        <a:rPr lang="ru-RU" sz="1600" dirty="0">
                          <a:solidFill>
                            <a:schemeClr val="tx1"/>
                          </a:solidFill>
                          <a:effectLst/>
                        </a:rPr>
                        <a:t>экономическая безопасность РФ</a:t>
                      </a:r>
                      <a:endParaRPr lang="ru-RU" sz="16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rPr>
                        <a:t>основной - общественный порядок; дополнительно - здоровье личности, отношения и др.</a:t>
                      </a:r>
                      <a:endParaRPr lang="ru-RU" sz="16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263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447" y="109404"/>
            <a:ext cx="10515600" cy="619016"/>
          </a:xfrm>
        </p:spPr>
        <p:txBody>
          <a:bodyPr>
            <a:normAutofit/>
          </a:bodyPr>
          <a:lstStyle/>
          <a:p>
            <a:pPr algn="ctr"/>
            <a:r>
              <a:rPr lang="ru-RU" sz="2000" b="1" dirty="0">
                <a:solidFill>
                  <a:srgbClr val="FF0000"/>
                </a:solidFill>
              </a:rPr>
              <a:t>Сравнительная оценка терминов</a:t>
            </a:r>
            <a:endParaRPr lang="ru-RU" sz="20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27024081"/>
              </p:ext>
            </p:extLst>
          </p:nvPr>
        </p:nvGraphicFramePr>
        <p:xfrm>
          <a:off x="263475" y="720688"/>
          <a:ext cx="11628940" cy="5963487"/>
        </p:xfrm>
        <a:graphic>
          <a:graphicData uri="http://schemas.openxmlformats.org/drawingml/2006/table">
            <a:tbl>
              <a:tblPr firstRow="1" firstCol="1" bandRow="1">
                <a:tableStyleId>{5C22544A-7EE6-4342-B048-85BDC9FD1C3A}</a:tableStyleId>
              </a:tblPr>
              <a:tblGrid>
                <a:gridCol w="1611825">
                  <a:extLst>
                    <a:ext uri="{9D8B030D-6E8A-4147-A177-3AD203B41FA5}">
                      <a16:colId xmlns:a16="http://schemas.microsoft.com/office/drawing/2014/main" val="20000"/>
                    </a:ext>
                  </a:extLst>
                </a:gridCol>
                <a:gridCol w="2335440">
                  <a:extLst>
                    <a:ext uri="{9D8B030D-6E8A-4147-A177-3AD203B41FA5}">
                      <a16:colId xmlns:a16="http://schemas.microsoft.com/office/drawing/2014/main" val="20001"/>
                    </a:ext>
                  </a:extLst>
                </a:gridCol>
                <a:gridCol w="2792097">
                  <a:extLst>
                    <a:ext uri="{9D8B030D-6E8A-4147-A177-3AD203B41FA5}">
                      <a16:colId xmlns:a16="http://schemas.microsoft.com/office/drawing/2014/main" val="20002"/>
                    </a:ext>
                  </a:extLst>
                </a:gridCol>
                <a:gridCol w="2563335">
                  <a:extLst>
                    <a:ext uri="{9D8B030D-6E8A-4147-A177-3AD203B41FA5}">
                      <a16:colId xmlns:a16="http://schemas.microsoft.com/office/drawing/2014/main" val="20003"/>
                    </a:ext>
                  </a:extLst>
                </a:gridCol>
                <a:gridCol w="2326243">
                  <a:extLst>
                    <a:ext uri="{9D8B030D-6E8A-4147-A177-3AD203B41FA5}">
                      <a16:colId xmlns:a16="http://schemas.microsoft.com/office/drawing/2014/main" val="20004"/>
                    </a:ext>
                  </a:extLst>
                </a:gridCol>
              </a:tblGrid>
              <a:tr h="355167">
                <a:tc>
                  <a:txBody>
                    <a:bodyPr/>
                    <a:lstStyle/>
                    <a:p>
                      <a:pPr algn="ctr">
                        <a:lnSpc>
                          <a:spcPct val="115000"/>
                        </a:lnSpc>
                        <a:spcAft>
                          <a:spcPts val="0"/>
                        </a:spcAft>
                      </a:pPr>
                      <a:r>
                        <a:rPr lang="ru-RU" sz="1600" dirty="0">
                          <a:solidFill>
                            <a:schemeClr val="tx1"/>
                          </a:solidFill>
                          <a:effectLst/>
                        </a:rPr>
                        <a:t> </a:t>
                      </a:r>
                      <a:endParaRPr lang="ru-RU"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solidFill>
                            <a:schemeClr val="tx1"/>
                          </a:solidFill>
                          <a:effectLst/>
                        </a:rPr>
                        <a:t>ТЕРРОРИЗМ</a:t>
                      </a:r>
                      <a:endParaRPr lang="ru-RU"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solidFill>
                            <a:schemeClr val="tx1"/>
                          </a:solidFill>
                          <a:effectLst/>
                        </a:rPr>
                        <a:t>ЭКСТРЕМИЗМ</a:t>
                      </a:r>
                      <a:endParaRPr lang="ru-RU"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ДИВЕРСИЯ</a:t>
                      </a:r>
                      <a:endParaRPr lang="ru-RU"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ХУЛИГАНСТВО</a:t>
                      </a:r>
                      <a:endParaRPr lang="ru-RU"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364992">
                <a:tc>
                  <a:txBody>
                    <a:bodyPr/>
                    <a:lstStyle/>
                    <a:p>
                      <a:pPr>
                        <a:lnSpc>
                          <a:spcPct val="115000"/>
                        </a:lnSpc>
                        <a:spcAft>
                          <a:spcPts val="0"/>
                        </a:spcAft>
                      </a:pPr>
                      <a:r>
                        <a:rPr lang="ru-RU" sz="1600" dirty="0">
                          <a:solidFill>
                            <a:schemeClr val="tx1"/>
                          </a:solidFill>
                          <a:effectLst/>
                          <a:latin typeface="+mn-lt"/>
                          <a:ea typeface="Calibri"/>
                          <a:cs typeface="Times New Roman"/>
                        </a:rPr>
                        <a:t>Чем </a:t>
                      </a:r>
                      <a:r>
                        <a:rPr lang="ru-RU" sz="1600" dirty="0" smtClean="0">
                          <a:solidFill>
                            <a:schemeClr val="tx1"/>
                          </a:solidFill>
                          <a:effectLst/>
                          <a:latin typeface="+mn-lt"/>
                          <a:ea typeface="Calibri"/>
                          <a:cs typeface="Times New Roman"/>
                        </a:rPr>
                        <a:t>характеризуется</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 </a:t>
                      </a:r>
                      <a:r>
                        <a:rPr lang="ru-RU" sz="1600" dirty="0" smtClean="0">
                          <a:solidFill>
                            <a:schemeClr val="tx1"/>
                          </a:solidFill>
                          <a:effectLst/>
                          <a:latin typeface="+mn-lt"/>
                          <a:ea typeface="Calibri"/>
                          <a:cs typeface="Times New Roman"/>
                        </a:rPr>
                        <a:t>стремлением посеять страх у населения, парализовать деятельность государственных и общественных структур. Террор - это открытое действие</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smtClean="0">
                          <a:solidFill>
                            <a:schemeClr val="tx1"/>
                          </a:solidFill>
                          <a:effectLst/>
                          <a:latin typeface="+mn-lt"/>
                          <a:ea typeface="Calibri"/>
                          <a:cs typeface="Times New Roman"/>
                        </a:rPr>
                        <a:t>Созданием экстремистского сообщества или участием</a:t>
                      </a:r>
                      <a:r>
                        <a:rPr lang="ru-RU" sz="1600" baseline="0" dirty="0" smtClean="0">
                          <a:solidFill>
                            <a:schemeClr val="tx1"/>
                          </a:solidFill>
                          <a:effectLst/>
                          <a:latin typeface="+mn-lt"/>
                          <a:ea typeface="Calibri"/>
                          <a:cs typeface="Times New Roman"/>
                        </a:rPr>
                        <a:t> в нем</a:t>
                      </a:r>
                      <a:r>
                        <a:rPr lang="ru-RU" sz="1600" dirty="0" smtClean="0">
                          <a:solidFill>
                            <a:schemeClr val="tx1"/>
                          </a:solidFill>
                          <a:effectLst/>
                          <a:latin typeface="+mn-lt"/>
                          <a:ea typeface="Calibri"/>
                          <a:cs typeface="Times New Roman"/>
                        </a:rPr>
                        <a:t>, распространением экстремистских идей ?</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smtClean="0">
                          <a:solidFill>
                            <a:schemeClr val="tx1"/>
                          </a:solidFill>
                          <a:effectLst/>
                          <a:latin typeface="+mn-lt"/>
                          <a:ea typeface="Calibri"/>
                          <a:cs typeface="Times New Roman"/>
                        </a:rPr>
                        <a:t>совершением </a:t>
                      </a:r>
                      <a:r>
                        <a:rPr lang="ru-RU" sz="1600" dirty="0">
                          <a:solidFill>
                            <a:schemeClr val="tx1"/>
                          </a:solidFill>
                          <a:effectLst/>
                          <a:latin typeface="+mn-lt"/>
                          <a:ea typeface="Calibri"/>
                          <a:cs typeface="Times New Roman"/>
                        </a:rPr>
                        <a:t>взрыва, поджога, иных действий, направленных на разрушение или повреждение предприятий, сооружений, путей и средств сообщения, средств связи, объектов жизнеобеспечения населения;</a:t>
                      </a:r>
                    </a:p>
                    <a:p>
                      <a:pPr>
                        <a:lnSpc>
                          <a:spcPct val="115000"/>
                        </a:lnSpc>
                        <a:spcAft>
                          <a:spcPts val="0"/>
                        </a:spcAft>
                      </a:pPr>
                      <a:r>
                        <a:rPr lang="ru-RU" sz="1600" dirty="0">
                          <a:solidFill>
                            <a:schemeClr val="tx1"/>
                          </a:solidFill>
                          <a:effectLst/>
                          <a:latin typeface="+mn-lt"/>
                          <a:ea typeface="Calibri"/>
                          <a:cs typeface="Times New Roman"/>
                        </a:rPr>
                        <a:t> </a:t>
                      </a:r>
                    </a:p>
                  </a:txBody>
                  <a:tcPr marL="68580" marR="68580" marT="0" marB="0"/>
                </a:tc>
                <a:tc>
                  <a:txBody>
                    <a:bodyPr/>
                    <a:lstStyle/>
                    <a:p>
                      <a:pPr>
                        <a:lnSpc>
                          <a:spcPct val="115000"/>
                        </a:lnSpc>
                        <a:spcAft>
                          <a:spcPts val="0"/>
                        </a:spcAft>
                      </a:pPr>
                      <a:r>
                        <a:rPr lang="ru-RU" sz="1600">
                          <a:solidFill>
                            <a:schemeClr val="tx1"/>
                          </a:solidFill>
                          <a:effectLst/>
                          <a:latin typeface="+mn-lt"/>
                          <a:ea typeface="Calibri"/>
                          <a:cs typeface="Times New Roman"/>
                        </a:rPr>
                        <a:t>1) грубое нарушение общественного порядка, </a:t>
                      </a:r>
                    </a:p>
                    <a:p>
                      <a:pPr>
                        <a:lnSpc>
                          <a:spcPct val="115000"/>
                        </a:lnSpc>
                        <a:spcAft>
                          <a:spcPts val="0"/>
                        </a:spcAft>
                      </a:pPr>
                      <a:r>
                        <a:rPr lang="ru-RU" sz="1600">
                          <a:solidFill>
                            <a:schemeClr val="tx1"/>
                          </a:solidFill>
                          <a:effectLst/>
                          <a:latin typeface="+mn-lt"/>
                          <a:ea typeface="Calibri"/>
                          <a:cs typeface="Times New Roman"/>
                        </a:rPr>
                        <a:t>2) явное неуважение виновного к обществу</a:t>
                      </a:r>
                    </a:p>
                    <a:p>
                      <a:pPr>
                        <a:lnSpc>
                          <a:spcPct val="115000"/>
                        </a:lnSpc>
                        <a:spcAft>
                          <a:spcPts val="0"/>
                        </a:spcAft>
                      </a:pPr>
                      <a:r>
                        <a:rPr lang="ru-RU" sz="1600">
                          <a:solidFill>
                            <a:schemeClr val="tx1"/>
                          </a:solidFill>
                          <a:effectLst/>
                          <a:latin typeface="+mn-lt"/>
                          <a:ea typeface="Calibri"/>
                          <a:cs typeface="Times New Roman"/>
                        </a:rPr>
                        <a:t>3) применением насилия к гражданам либо угрозой его применения, либо уничтожением или повреждением чужого имущества. </a:t>
                      </a:r>
                    </a:p>
                  </a:txBody>
                  <a:tcPr marL="68580" marR="68580" marT="0" marB="0"/>
                </a:tc>
                <a:extLst>
                  <a:ext uri="{0D108BD9-81ED-4DB2-BD59-A6C34878D82A}">
                    <a16:rowId xmlns:a16="http://schemas.microsoft.com/office/drawing/2014/main" val="10001"/>
                  </a:ext>
                </a:extLst>
              </a:tr>
              <a:tr h="2243328">
                <a:tc>
                  <a:txBody>
                    <a:bodyPr/>
                    <a:lstStyle/>
                    <a:p>
                      <a:pPr>
                        <a:lnSpc>
                          <a:spcPct val="115000"/>
                        </a:lnSpc>
                        <a:spcAft>
                          <a:spcPts val="0"/>
                        </a:spcAft>
                      </a:pPr>
                      <a:r>
                        <a:rPr lang="ru-RU" sz="1600" dirty="0">
                          <a:solidFill>
                            <a:schemeClr val="tx1"/>
                          </a:solidFill>
                          <a:effectLst/>
                          <a:latin typeface="+mn-lt"/>
                          <a:ea typeface="Calibri"/>
                          <a:cs typeface="Times New Roman"/>
                        </a:rPr>
                        <a:t>Субъективная сторона</a:t>
                      </a:r>
                    </a:p>
                  </a:txBody>
                  <a:tcPr marL="68580" marR="68580" marT="0" marB="0"/>
                </a:tc>
                <a:tc>
                  <a:txBody>
                    <a:bodyPr/>
                    <a:lstStyle/>
                    <a:p>
                      <a:pPr>
                        <a:lnSpc>
                          <a:spcPct val="115000"/>
                        </a:lnSpc>
                        <a:spcAft>
                          <a:spcPts val="0"/>
                        </a:spcAft>
                      </a:pPr>
                      <a:r>
                        <a:rPr lang="ru-RU" sz="1600" dirty="0" smtClean="0">
                          <a:solidFill>
                            <a:schemeClr val="tx1"/>
                          </a:solidFill>
                          <a:effectLst/>
                          <a:latin typeface="+mn-lt"/>
                          <a:ea typeface="Calibri"/>
                          <a:cs typeface="Times New Roman"/>
                        </a:rPr>
                        <a:t>прямой умысел </a:t>
                      </a:r>
                      <a:r>
                        <a:rPr lang="ru-RU" sz="1600" dirty="0">
                          <a:solidFill>
                            <a:schemeClr val="tx1"/>
                          </a:solidFill>
                          <a:effectLst/>
                          <a:latin typeface="+mn-lt"/>
                          <a:ea typeface="Calibri"/>
                          <a:cs typeface="Times New Roman"/>
                        </a:rPr>
                        <a:t>и </a:t>
                      </a:r>
                      <a:r>
                        <a:rPr lang="ru-RU" sz="1600" dirty="0" smtClean="0">
                          <a:solidFill>
                            <a:schemeClr val="tx1"/>
                          </a:solidFill>
                          <a:effectLst/>
                          <a:latin typeface="+mn-lt"/>
                          <a:ea typeface="Calibri"/>
                          <a:cs typeface="Times New Roman"/>
                        </a:rPr>
                        <a:t>специальная цель</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smtClean="0">
                          <a:solidFill>
                            <a:schemeClr val="tx1"/>
                          </a:solidFill>
                          <a:effectLst/>
                          <a:latin typeface="+mn-lt"/>
                          <a:ea typeface="Calibri"/>
                          <a:cs typeface="Times New Roman"/>
                        </a:rPr>
                        <a:t>только прямой умысел.</a:t>
                      </a:r>
                    </a:p>
                    <a:p>
                      <a:pPr>
                        <a:lnSpc>
                          <a:spcPct val="115000"/>
                        </a:lnSpc>
                        <a:spcAft>
                          <a:spcPts val="0"/>
                        </a:spcAft>
                      </a:pPr>
                      <a:r>
                        <a:rPr lang="ru-RU" sz="1600" dirty="0" smtClean="0">
                          <a:solidFill>
                            <a:schemeClr val="tx1"/>
                          </a:solidFill>
                          <a:effectLst/>
                          <a:latin typeface="+mn-lt"/>
                          <a:ea typeface="Calibri"/>
                          <a:cs typeface="Times New Roman"/>
                        </a:rPr>
                        <a:t>Лицо </a:t>
                      </a:r>
                      <a:r>
                        <a:rPr lang="ru-RU" sz="1600" dirty="0">
                          <a:solidFill>
                            <a:schemeClr val="tx1"/>
                          </a:solidFill>
                          <a:effectLst/>
                          <a:latin typeface="+mn-lt"/>
                          <a:ea typeface="Calibri"/>
                          <a:cs typeface="Times New Roman"/>
                        </a:rPr>
                        <a:t>осознает характер и публичную направленность призывов и желает действовать таким образом.</a:t>
                      </a: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преступление характеризуется прямым </a:t>
                      </a:r>
                      <a:r>
                        <a:rPr lang="ru-RU" sz="1600" dirty="0" smtClean="0">
                          <a:solidFill>
                            <a:schemeClr val="tx1"/>
                          </a:solidFill>
                          <a:effectLst/>
                          <a:latin typeface="+mn-lt"/>
                          <a:ea typeface="Calibri"/>
                          <a:cs typeface="Times New Roman"/>
                        </a:rPr>
                        <a:t>умыслом </a:t>
                      </a:r>
                      <a:endParaRPr lang="ru-RU" sz="1600" dirty="0">
                        <a:solidFill>
                          <a:schemeClr val="tx1"/>
                        </a:solidFill>
                        <a:effectLst/>
                        <a:latin typeface="+mn-lt"/>
                        <a:ea typeface="Calibri"/>
                        <a:cs typeface="Times New Roman"/>
                      </a:endParaRPr>
                    </a:p>
                    <a:p>
                      <a:pPr>
                        <a:lnSpc>
                          <a:spcPct val="115000"/>
                        </a:lnSpc>
                        <a:spcAft>
                          <a:spcPts val="0"/>
                        </a:spcAft>
                      </a:pPr>
                      <a:r>
                        <a:rPr lang="ru-RU" sz="1600" dirty="0">
                          <a:solidFill>
                            <a:schemeClr val="tx1"/>
                          </a:solidFill>
                          <a:effectLst/>
                          <a:latin typeface="+mn-lt"/>
                          <a:ea typeface="Calibri"/>
                          <a:cs typeface="Times New Roman"/>
                        </a:rPr>
                        <a:t> </a:t>
                      </a:r>
                    </a:p>
                  </a:txBody>
                  <a:tcPr marL="68580" marR="68580" marT="0" marB="0"/>
                </a:tc>
                <a:tc>
                  <a:txBody>
                    <a:bodyPr/>
                    <a:lstStyle/>
                    <a:p>
                      <a:pPr>
                        <a:lnSpc>
                          <a:spcPct val="115000"/>
                        </a:lnSpc>
                        <a:spcAft>
                          <a:spcPts val="0"/>
                        </a:spcAft>
                      </a:pPr>
                      <a:r>
                        <a:rPr lang="ru-RU" sz="1600" dirty="0" smtClean="0">
                          <a:solidFill>
                            <a:schemeClr val="tx1"/>
                          </a:solidFill>
                          <a:effectLst/>
                          <a:latin typeface="+mn-lt"/>
                          <a:ea typeface="Calibri"/>
                          <a:cs typeface="Times New Roman"/>
                        </a:rPr>
                        <a:t>вина </a:t>
                      </a:r>
                      <a:r>
                        <a:rPr lang="ru-RU" sz="1600" dirty="0">
                          <a:solidFill>
                            <a:schemeClr val="tx1"/>
                          </a:solidFill>
                          <a:effectLst/>
                          <a:latin typeface="+mn-lt"/>
                          <a:ea typeface="Calibri"/>
                          <a:cs typeface="Times New Roman"/>
                        </a:rPr>
                        <a:t>в виде прямого умысла и так называемым хулиганским мотивом, т.е. стремлением виновного противопоставить себя обществу.</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05655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7943" y="62908"/>
            <a:ext cx="10515600" cy="619016"/>
          </a:xfrm>
        </p:spPr>
        <p:txBody>
          <a:bodyPr>
            <a:normAutofit/>
          </a:bodyPr>
          <a:lstStyle/>
          <a:p>
            <a:pPr algn="ctr"/>
            <a:r>
              <a:rPr lang="ru-RU" sz="2000" b="1" dirty="0">
                <a:solidFill>
                  <a:srgbClr val="FF0000"/>
                </a:solidFill>
              </a:rPr>
              <a:t>Сравнительная оценка терминов</a:t>
            </a:r>
            <a:endParaRPr lang="ru-RU" sz="20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74799216"/>
              </p:ext>
            </p:extLst>
          </p:nvPr>
        </p:nvGraphicFramePr>
        <p:xfrm>
          <a:off x="232476" y="565692"/>
          <a:ext cx="11628941" cy="6166858"/>
        </p:xfrm>
        <a:graphic>
          <a:graphicData uri="http://schemas.openxmlformats.org/drawingml/2006/table">
            <a:tbl>
              <a:tblPr firstRow="1" firstCol="1" bandRow="1">
                <a:tableStyleId>{5C22544A-7EE6-4342-B048-85BDC9FD1C3A}</a:tableStyleId>
              </a:tblPr>
              <a:tblGrid>
                <a:gridCol w="1813303">
                  <a:extLst>
                    <a:ext uri="{9D8B030D-6E8A-4147-A177-3AD203B41FA5}">
                      <a16:colId xmlns:a16="http://schemas.microsoft.com/office/drawing/2014/main" val="20000"/>
                    </a:ext>
                  </a:extLst>
                </a:gridCol>
                <a:gridCol w="2549471">
                  <a:extLst>
                    <a:ext uri="{9D8B030D-6E8A-4147-A177-3AD203B41FA5}">
                      <a16:colId xmlns:a16="http://schemas.microsoft.com/office/drawing/2014/main" val="20001"/>
                    </a:ext>
                  </a:extLst>
                </a:gridCol>
                <a:gridCol w="2673457">
                  <a:extLst>
                    <a:ext uri="{9D8B030D-6E8A-4147-A177-3AD203B41FA5}">
                      <a16:colId xmlns:a16="http://schemas.microsoft.com/office/drawing/2014/main" val="20002"/>
                    </a:ext>
                  </a:extLst>
                </a:gridCol>
                <a:gridCol w="2266467">
                  <a:extLst>
                    <a:ext uri="{9D8B030D-6E8A-4147-A177-3AD203B41FA5}">
                      <a16:colId xmlns:a16="http://schemas.microsoft.com/office/drawing/2014/main" val="20003"/>
                    </a:ext>
                  </a:extLst>
                </a:gridCol>
                <a:gridCol w="2326243">
                  <a:extLst>
                    <a:ext uri="{9D8B030D-6E8A-4147-A177-3AD203B41FA5}">
                      <a16:colId xmlns:a16="http://schemas.microsoft.com/office/drawing/2014/main" val="20004"/>
                    </a:ext>
                  </a:extLst>
                </a:gridCol>
              </a:tblGrid>
              <a:tr h="355167">
                <a:tc>
                  <a:txBody>
                    <a:bodyPr/>
                    <a:lstStyle/>
                    <a:p>
                      <a:pPr algn="ctr">
                        <a:lnSpc>
                          <a:spcPct val="115000"/>
                        </a:lnSpc>
                        <a:spcAft>
                          <a:spcPts val="0"/>
                        </a:spcAft>
                      </a:pPr>
                      <a:r>
                        <a:rPr lang="ru-RU" sz="1600" dirty="0">
                          <a:solidFill>
                            <a:schemeClr val="tx1"/>
                          </a:solidFill>
                          <a:effectLst/>
                        </a:rPr>
                        <a:t> </a:t>
                      </a:r>
                      <a:endParaRPr lang="ru-RU"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solidFill>
                            <a:schemeClr val="tx1"/>
                          </a:solidFill>
                          <a:effectLst/>
                        </a:rPr>
                        <a:t>ТЕРРОРИЗМ</a:t>
                      </a:r>
                      <a:endParaRPr lang="ru-RU"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ЭКСТРЕМИЗМ</a:t>
                      </a:r>
                      <a:endParaRPr lang="ru-RU"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ДИВЕРСИЯ</a:t>
                      </a:r>
                      <a:endParaRPr lang="ru-RU" sz="16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chemeClr val="tx1"/>
                          </a:solidFill>
                          <a:effectLst/>
                        </a:rPr>
                        <a:t>ХУЛИГАНСТВО</a:t>
                      </a:r>
                      <a:endParaRPr lang="ru-RU" sz="16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62912">
                <a:tc>
                  <a:txBody>
                    <a:bodyPr/>
                    <a:lstStyle/>
                    <a:p>
                      <a:pPr>
                        <a:lnSpc>
                          <a:spcPct val="115000"/>
                        </a:lnSpc>
                        <a:spcAft>
                          <a:spcPts val="0"/>
                        </a:spcAft>
                      </a:pPr>
                      <a:r>
                        <a:rPr lang="ru-RU" sz="1600">
                          <a:solidFill>
                            <a:schemeClr val="tx1"/>
                          </a:solidFill>
                          <a:effectLst/>
                          <a:latin typeface="+mn-lt"/>
                          <a:ea typeface="Calibri"/>
                          <a:cs typeface="Times New Roman"/>
                        </a:rPr>
                        <a:t>Субъект преступления</a:t>
                      </a: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вменяемое лицо, достигшее возраста </a:t>
                      </a:r>
                      <a:r>
                        <a:rPr lang="ru-RU" sz="1600" b="1" dirty="0">
                          <a:solidFill>
                            <a:schemeClr val="tx1"/>
                          </a:solidFill>
                          <a:effectLst/>
                          <a:latin typeface="+mn-lt"/>
                          <a:ea typeface="Calibri"/>
                          <a:cs typeface="Times New Roman"/>
                        </a:rPr>
                        <a:t>14 </a:t>
                      </a:r>
                      <a:r>
                        <a:rPr lang="ru-RU" sz="1600" dirty="0">
                          <a:solidFill>
                            <a:schemeClr val="tx1"/>
                          </a:solidFill>
                          <a:effectLst/>
                          <a:latin typeface="+mn-lt"/>
                          <a:ea typeface="Calibri"/>
                          <a:cs typeface="Times New Roman"/>
                        </a:rPr>
                        <a:t>лет</a:t>
                      </a: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вменяемое лицо, достигшее возраста </a:t>
                      </a:r>
                      <a:r>
                        <a:rPr lang="ru-RU" sz="1600" b="1" dirty="0">
                          <a:solidFill>
                            <a:schemeClr val="tx1"/>
                          </a:solidFill>
                          <a:effectLst/>
                          <a:latin typeface="+mn-lt"/>
                          <a:ea typeface="Calibri"/>
                          <a:cs typeface="Times New Roman"/>
                        </a:rPr>
                        <a:t>14</a:t>
                      </a:r>
                      <a:r>
                        <a:rPr lang="ru-RU" sz="1600" dirty="0">
                          <a:solidFill>
                            <a:schemeClr val="tx1"/>
                          </a:solidFill>
                          <a:effectLst/>
                          <a:latin typeface="+mn-lt"/>
                          <a:ea typeface="Calibri"/>
                          <a:cs typeface="Times New Roman"/>
                        </a:rPr>
                        <a:t> лет</a:t>
                      </a:r>
                    </a:p>
                  </a:txBody>
                  <a:tcPr marL="68580" marR="68580" marT="0" marB="0"/>
                </a:tc>
                <a:tc>
                  <a:txBody>
                    <a:bodyPr/>
                    <a:lstStyle/>
                    <a:p>
                      <a:pPr>
                        <a:lnSpc>
                          <a:spcPct val="115000"/>
                        </a:lnSpc>
                        <a:spcAft>
                          <a:spcPts val="0"/>
                        </a:spcAft>
                      </a:pPr>
                      <a:r>
                        <a:rPr lang="ru-RU" sz="1600" dirty="0" smtClean="0">
                          <a:solidFill>
                            <a:schemeClr val="tx1"/>
                          </a:solidFill>
                          <a:effectLst/>
                          <a:latin typeface="+mn-lt"/>
                          <a:ea typeface="Calibri"/>
                          <a:cs typeface="Times New Roman"/>
                        </a:rPr>
                        <a:t>любое </a:t>
                      </a:r>
                      <a:r>
                        <a:rPr lang="ru-RU" sz="1600" dirty="0">
                          <a:solidFill>
                            <a:schemeClr val="tx1"/>
                          </a:solidFill>
                          <a:effectLst/>
                          <a:latin typeface="+mn-lt"/>
                          <a:ea typeface="Calibri"/>
                          <a:cs typeface="Times New Roman"/>
                        </a:rPr>
                        <a:t>лицо от </a:t>
                      </a:r>
                      <a:r>
                        <a:rPr lang="ru-RU" sz="1600" b="1" dirty="0">
                          <a:solidFill>
                            <a:schemeClr val="tx1"/>
                          </a:solidFill>
                          <a:effectLst/>
                          <a:latin typeface="+mn-lt"/>
                          <a:ea typeface="Calibri"/>
                          <a:cs typeface="Times New Roman"/>
                        </a:rPr>
                        <a:t>16</a:t>
                      </a:r>
                      <a:r>
                        <a:rPr lang="ru-RU" sz="1600" dirty="0">
                          <a:solidFill>
                            <a:schemeClr val="tx1"/>
                          </a:solidFill>
                          <a:effectLst/>
                          <a:latin typeface="+mn-lt"/>
                          <a:ea typeface="Calibri"/>
                          <a:cs typeface="Times New Roman"/>
                        </a:rPr>
                        <a:t> лет, вне зависимости от </a:t>
                      </a:r>
                      <a:r>
                        <a:rPr lang="ru-RU" sz="1600" dirty="0" smtClean="0">
                          <a:solidFill>
                            <a:schemeClr val="tx1"/>
                          </a:solidFill>
                          <a:effectLst/>
                          <a:latin typeface="+mn-lt"/>
                          <a:ea typeface="Calibri"/>
                          <a:cs typeface="Times New Roman"/>
                        </a:rPr>
                        <a:t>гражданства </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Простое хулиганство: вменяемое лицо от </a:t>
                      </a:r>
                      <a:r>
                        <a:rPr lang="ru-RU" sz="1600" b="1" dirty="0">
                          <a:solidFill>
                            <a:schemeClr val="tx1"/>
                          </a:solidFill>
                          <a:effectLst/>
                          <a:latin typeface="+mn-lt"/>
                          <a:ea typeface="Calibri"/>
                          <a:cs typeface="Times New Roman"/>
                        </a:rPr>
                        <a:t>16</a:t>
                      </a:r>
                      <a:r>
                        <a:rPr lang="ru-RU" sz="1600" dirty="0">
                          <a:solidFill>
                            <a:schemeClr val="tx1"/>
                          </a:solidFill>
                          <a:effectLst/>
                          <a:latin typeface="+mn-lt"/>
                          <a:ea typeface="Calibri"/>
                          <a:cs typeface="Times New Roman"/>
                        </a:rPr>
                        <a:t> лет, а квалифицированного и особо квалифицированного – лицо от </a:t>
                      </a:r>
                      <a:r>
                        <a:rPr lang="ru-RU" sz="1600" b="1" dirty="0">
                          <a:solidFill>
                            <a:schemeClr val="tx1"/>
                          </a:solidFill>
                          <a:effectLst/>
                          <a:latin typeface="+mn-lt"/>
                          <a:ea typeface="Calibri"/>
                          <a:cs typeface="Times New Roman"/>
                        </a:rPr>
                        <a:t>14</a:t>
                      </a:r>
                      <a:r>
                        <a:rPr lang="ru-RU" sz="1600" dirty="0">
                          <a:solidFill>
                            <a:schemeClr val="tx1"/>
                          </a:solidFill>
                          <a:effectLst/>
                          <a:latin typeface="+mn-lt"/>
                          <a:ea typeface="Calibri"/>
                          <a:cs typeface="Times New Roman"/>
                        </a:rPr>
                        <a:t> </a:t>
                      </a:r>
                      <a:r>
                        <a:rPr lang="ru-RU" sz="1600" dirty="0" smtClean="0">
                          <a:solidFill>
                            <a:schemeClr val="tx1"/>
                          </a:solidFill>
                          <a:effectLst/>
                          <a:latin typeface="+mn-lt"/>
                          <a:ea typeface="Calibri"/>
                          <a:cs typeface="Times New Roman"/>
                        </a:rPr>
                        <a:t>лет</a:t>
                      </a:r>
                      <a:endParaRPr lang="ru-RU" sz="16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1325035">
                <a:tc>
                  <a:txBody>
                    <a:bodyPr/>
                    <a:lstStyle/>
                    <a:p>
                      <a:pPr>
                        <a:lnSpc>
                          <a:spcPct val="115000"/>
                        </a:lnSpc>
                        <a:spcAft>
                          <a:spcPts val="0"/>
                        </a:spcAft>
                      </a:pPr>
                      <a:r>
                        <a:rPr lang="ru-RU" sz="1600">
                          <a:solidFill>
                            <a:schemeClr val="tx1"/>
                          </a:solidFill>
                          <a:effectLst/>
                          <a:latin typeface="+mn-lt"/>
                          <a:ea typeface="Calibri"/>
                          <a:cs typeface="Times New Roman"/>
                        </a:rPr>
                        <a:t>Ответственность</a:t>
                      </a: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лишением свободы на срок от </a:t>
                      </a:r>
                      <a:r>
                        <a:rPr lang="ru-RU" sz="1600" b="1" dirty="0">
                          <a:solidFill>
                            <a:schemeClr val="tx1"/>
                          </a:solidFill>
                          <a:effectLst/>
                          <a:latin typeface="+mn-lt"/>
                          <a:ea typeface="Calibri"/>
                          <a:cs typeface="Times New Roman"/>
                        </a:rPr>
                        <a:t>8</a:t>
                      </a:r>
                      <a:r>
                        <a:rPr lang="ru-RU" sz="1600" dirty="0">
                          <a:solidFill>
                            <a:schemeClr val="tx1"/>
                          </a:solidFill>
                          <a:effectLst/>
                          <a:latin typeface="+mn-lt"/>
                          <a:ea typeface="Calibri"/>
                          <a:cs typeface="Times New Roman"/>
                        </a:rPr>
                        <a:t> до </a:t>
                      </a:r>
                      <a:r>
                        <a:rPr lang="ru-RU" sz="1600" b="1" dirty="0">
                          <a:solidFill>
                            <a:schemeClr val="tx1"/>
                          </a:solidFill>
                          <a:effectLst/>
                          <a:latin typeface="+mn-lt"/>
                          <a:ea typeface="Calibri"/>
                          <a:cs typeface="Times New Roman"/>
                        </a:rPr>
                        <a:t>15</a:t>
                      </a:r>
                      <a:r>
                        <a:rPr lang="ru-RU" sz="1600" dirty="0">
                          <a:solidFill>
                            <a:schemeClr val="tx1"/>
                          </a:solidFill>
                          <a:effectLst/>
                          <a:latin typeface="+mn-lt"/>
                          <a:ea typeface="Calibri"/>
                          <a:cs typeface="Times New Roman"/>
                        </a:rPr>
                        <a:t> лет.</a:t>
                      </a: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статьи по отдельным видам преступлений имеющих экстремистский характер.</a:t>
                      </a:r>
                    </a:p>
                    <a:p>
                      <a:pPr>
                        <a:lnSpc>
                          <a:spcPct val="115000"/>
                        </a:lnSpc>
                        <a:spcAft>
                          <a:spcPts val="0"/>
                        </a:spcAft>
                      </a:pPr>
                      <a:r>
                        <a:rPr lang="ru-RU" sz="1600" dirty="0">
                          <a:solidFill>
                            <a:schemeClr val="tx1"/>
                          </a:solidFill>
                          <a:effectLst/>
                          <a:latin typeface="+mn-lt"/>
                          <a:ea typeface="Calibri"/>
                          <a:cs typeface="Times New Roman"/>
                        </a:rPr>
                        <a:t>от 500 </a:t>
                      </a:r>
                      <a:r>
                        <a:rPr lang="ru-RU" sz="1600" dirty="0" err="1">
                          <a:solidFill>
                            <a:schemeClr val="tx1"/>
                          </a:solidFill>
                          <a:effectLst/>
                          <a:latin typeface="+mn-lt"/>
                          <a:ea typeface="Calibri"/>
                          <a:cs typeface="Times New Roman"/>
                        </a:rPr>
                        <a:t>руб</a:t>
                      </a:r>
                      <a:r>
                        <a:rPr lang="ru-RU" sz="1600" dirty="0">
                          <a:solidFill>
                            <a:schemeClr val="tx1"/>
                          </a:solidFill>
                          <a:effectLst/>
                          <a:latin typeface="+mn-lt"/>
                          <a:ea typeface="Calibri"/>
                          <a:cs typeface="Times New Roman"/>
                        </a:rPr>
                        <a:t> до </a:t>
                      </a:r>
                      <a:r>
                        <a:rPr lang="ru-RU" sz="1600" b="1" dirty="0">
                          <a:solidFill>
                            <a:schemeClr val="tx1"/>
                          </a:solidFill>
                          <a:effectLst/>
                          <a:latin typeface="+mn-lt"/>
                          <a:ea typeface="Calibri"/>
                          <a:cs typeface="Times New Roman"/>
                        </a:rPr>
                        <a:t>5</a:t>
                      </a:r>
                      <a:r>
                        <a:rPr lang="ru-RU" sz="1600" dirty="0">
                          <a:solidFill>
                            <a:schemeClr val="tx1"/>
                          </a:solidFill>
                          <a:effectLst/>
                          <a:latin typeface="+mn-lt"/>
                          <a:ea typeface="Calibri"/>
                          <a:cs typeface="Times New Roman"/>
                        </a:rPr>
                        <a:t> лет</a:t>
                      </a:r>
                    </a:p>
                  </a:txBody>
                  <a:tcPr marL="68580" marR="68580" marT="0" marB="0"/>
                </a:tc>
                <a:tc>
                  <a:txBody>
                    <a:bodyPr/>
                    <a:lstStyle/>
                    <a:p>
                      <a:pPr>
                        <a:lnSpc>
                          <a:spcPct val="115000"/>
                        </a:lnSpc>
                        <a:spcAft>
                          <a:spcPts val="0"/>
                        </a:spcAft>
                      </a:pPr>
                      <a:r>
                        <a:rPr lang="ru-RU" sz="1600">
                          <a:solidFill>
                            <a:schemeClr val="tx1"/>
                          </a:solidFill>
                          <a:effectLst/>
                          <a:latin typeface="+mn-lt"/>
                          <a:ea typeface="Calibri"/>
                          <a:cs typeface="Times New Roman"/>
                        </a:rPr>
                        <a:t>от </a:t>
                      </a:r>
                      <a:r>
                        <a:rPr lang="ru-RU" sz="1600" b="1">
                          <a:solidFill>
                            <a:schemeClr val="tx1"/>
                          </a:solidFill>
                          <a:effectLst/>
                          <a:latin typeface="+mn-lt"/>
                          <a:ea typeface="Calibri"/>
                          <a:cs typeface="Times New Roman"/>
                        </a:rPr>
                        <a:t>10 </a:t>
                      </a:r>
                      <a:r>
                        <a:rPr lang="ru-RU" sz="1600">
                          <a:solidFill>
                            <a:schemeClr val="tx1"/>
                          </a:solidFill>
                          <a:effectLst/>
                          <a:latin typeface="+mn-lt"/>
                          <a:ea typeface="Calibri"/>
                          <a:cs typeface="Times New Roman"/>
                        </a:rPr>
                        <a:t>лет до </a:t>
                      </a:r>
                      <a:r>
                        <a:rPr lang="ru-RU" sz="1600" b="1">
                          <a:solidFill>
                            <a:schemeClr val="tx1"/>
                          </a:solidFill>
                          <a:effectLst/>
                          <a:latin typeface="+mn-lt"/>
                          <a:ea typeface="Calibri"/>
                          <a:cs typeface="Times New Roman"/>
                        </a:rPr>
                        <a:t>пожизненного заключения</a:t>
                      </a:r>
                      <a:endParaRPr lang="ru-RU" sz="160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a:solidFill>
                            <a:schemeClr val="tx1"/>
                          </a:solidFill>
                          <a:effectLst/>
                          <a:latin typeface="+mn-lt"/>
                          <a:ea typeface="Calibri"/>
                          <a:cs typeface="Times New Roman"/>
                        </a:rPr>
                        <a:t>От предупреждения до </a:t>
                      </a:r>
                      <a:r>
                        <a:rPr lang="ru-RU" sz="1600" b="1">
                          <a:solidFill>
                            <a:schemeClr val="tx1"/>
                          </a:solidFill>
                          <a:effectLst/>
                          <a:latin typeface="+mn-lt"/>
                          <a:ea typeface="Calibri"/>
                          <a:cs typeface="Times New Roman"/>
                        </a:rPr>
                        <a:t>5 </a:t>
                      </a:r>
                      <a:r>
                        <a:rPr lang="ru-RU" sz="1600">
                          <a:solidFill>
                            <a:schemeClr val="tx1"/>
                          </a:solidFill>
                          <a:effectLst/>
                          <a:latin typeface="+mn-lt"/>
                          <a:ea typeface="Calibri"/>
                          <a:cs typeface="Times New Roman"/>
                        </a:rPr>
                        <a:t>лет</a:t>
                      </a:r>
                    </a:p>
                  </a:txBody>
                  <a:tcPr marL="68580" marR="68580" marT="0" marB="0"/>
                </a:tc>
                <a:extLst>
                  <a:ext uri="{0D108BD9-81ED-4DB2-BD59-A6C34878D82A}">
                    <a16:rowId xmlns:a16="http://schemas.microsoft.com/office/drawing/2014/main" val="10002"/>
                  </a:ext>
                </a:extLst>
              </a:tr>
              <a:tr h="2523744">
                <a:tc>
                  <a:txBody>
                    <a:bodyPr/>
                    <a:lstStyle/>
                    <a:p>
                      <a:pPr>
                        <a:lnSpc>
                          <a:spcPct val="115000"/>
                        </a:lnSpc>
                        <a:spcAft>
                          <a:spcPts val="0"/>
                        </a:spcAft>
                      </a:pPr>
                      <a:r>
                        <a:rPr lang="ru-RU" sz="1600">
                          <a:solidFill>
                            <a:schemeClr val="tx1"/>
                          </a:solidFill>
                          <a:effectLst/>
                          <a:latin typeface="+mn-lt"/>
                          <a:ea typeface="Calibri"/>
                          <a:cs typeface="Times New Roman"/>
                        </a:rPr>
                        <a:t>Состав преступления</a:t>
                      </a: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Преступление является оконченным с момента их совершения. </a:t>
                      </a:r>
                      <a:r>
                        <a:rPr lang="ru-RU" sz="1600" dirty="0" smtClean="0">
                          <a:solidFill>
                            <a:schemeClr val="tx1"/>
                          </a:solidFill>
                          <a:effectLst/>
                          <a:latin typeface="+mn-lt"/>
                          <a:ea typeface="Calibri"/>
                          <a:cs typeface="Times New Roman"/>
                        </a:rPr>
                        <a:t>Состав </a:t>
                      </a:r>
                      <a:r>
                        <a:rPr lang="ru-RU" sz="1600" dirty="0">
                          <a:solidFill>
                            <a:schemeClr val="tx1"/>
                          </a:solidFill>
                          <a:effectLst/>
                          <a:latin typeface="+mn-lt"/>
                          <a:ea typeface="Calibri"/>
                          <a:cs typeface="Times New Roman"/>
                        </a:rPr>
                        <a:t>преступления </a:t>
                      </a:r>
                      <a:r>
                        <a:rPr lang="ru-RU" sz="1600" dirty="0" smtClean="0">
                          <a:solidFill>
                            <a:schemeClr val="tx1"/>
                          </a:solidFill>
                          <a:effectLst/>
                          <a:latin typeface="+mn-lt"/>
                          <a:ea typeface="Calibri"/>
                          <a:cs typeface="Times New Roman"/>
                        </a:rPr>
                        <a:t>только </a:t>
                      </a:r>
                      <a:r>
                        <a:rPr lang="ru-RU" sz="1600" dirty="0">
                          <a:solidFill>
                            <a:schemeClr val="tx1"/>
                          </a:solidFill>
                          <a:effectLst/>
                          <a:latin typeface="+mn-lt"/>
                          <a:ea typeface="Calibri"/>
                          <a:cs typeface="Times New Roman"/>
                        </a:rPr>
                        <a:t>в том случае, </a:t>
                      </a:r>
                      <a:r>
                        <a:rPr lang="ru-RU" sz="1600" dirty="0" smtClean="0">
                          <a:solidFill>
                            <a:schemeClr val="tx1"/>
                          </a:solidFill>
                          <a:effectLst/>
                          <a:latin typeface="+mn-lt"/>
                          <a:ea typeface="Calibri"/>
                          <a:cs typeface="Times New Roman"/>
                        </a:rPr>
                        <a:t>если действия </a:t>
                      </a:r>
                      <a:r>
                        <a:rPr lang="ru-RU" sz="1600" dirty="0">
                          <a:solidFill>
                            <a:schemeClr val="tx1"/>
                          </a:solidFill>
                          <a:effectLst/>
                          <a:latin typeface="+mn-lt"/>
                          <a:ea typeface="Calibri"/>
                          <a:cs typeface="Times New Roman"/>
                        </a:rPr>
                        <a:t>создавали реальную угрозу наступления общественно опасных последствий, указанных в </a:t>
                      </a:r>
                      <a:r>
                        <a:rPr lang="ru-RU" sz="1600" dirty="0" smtClean="0">
                          <a:solidFill>
                            <a:schemeClr val="tx1"/>
                          </a:solidFill>
                          <a:effectLst/>
                          <a:latin typeface="+mn-lt"/>
                          <a:ea typeface="Calibri"/>
                          <a:cs typeface="Times New Roman"/>
                        </a:rPr>
                        <a:t>законе</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Преступление считается оконченным с момента публичного распространения призывов указанного содержания независимо от того, достигли они своей цели воздействия на граждан или </a:t>
                      </a:r>
                      <a:r>
                        <a:rPr lang="ru-RU" sz="1600" dirty="0" smtClean="0">
                          <a:solidFill>
                            <a:schemeClr val="tx1"/>
                          </a:solidFill>
                          <a:effectLst/>
                          <a:latin typeface="+mn-lt"/>
                          <a:ea typeface="Calibri"/>
                          <a:cs typeface="Times New Roman"/>
                        </a:rPr>
                        <a:t>нет</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Преступление признается оконченным с момента совершения указанных в законе </a:t>
                      </a:r>
                      <a:r>
                        <a:rPr lang="ru-RU" sz="1600" dirty="0" smtClean="0">
                          <a:solidFill>
                            <a:schemeClr val="tx1"/>
                          </a:solidFill>
                          <a:effectLst/>
                          <a:latin typeface="+mn-lt"/>
                          <a:ea typeface="Calibri"/>
                          <a:cs typeface="Times New Roman"/>
                        </a:rPr>
                        <a:t>действий</a:t>
                      </a:r>
                      <a:endParaRPr lang="ru-RU" sz="16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ru-RU" sz="1600" dirty="0">
                          <a:solidFill>
                            <a:schemeClr val="tx1"/>
                          </a:solidFill>
                          <a:effectLst/>
                          <a:latin typeface="+mn-lt"/>
                          <a:ea typeface="Calibri"/>
                          <a:cs typeface="Times New Roman"/>
                        </a:rPr>
                        <a:t>Хулиганство окончено в момент совершения </a:t>
                      </a:r>
                      <a:r>
                        <a:rPr lang="ru-RU" sz="1600" dirty="0" smtClean="0">
                          <a:solidFill>
                            <a:schemeClr val="tx1"/>
                          </a:solidFill>
                          <a:effectLst/>
                          <a:latin typeface="+mn-lt"/>
                          <a:ea typeface="Calibri"/>
                          <a:cs typeface="Times New Roman"/>
                        </a:rPr>
                        <a:t>действий </a:t>
                      </a:r>
                      <a:endParaRPr lang="ru-RU" sz="1600" dirty="0">
                        <a:solidFill>
                          <a:schemeClr val="tx1"/>
                        </a:solidFill>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6621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1447" y="163648"/>
            <a:ext cx="10515600" cy="619016"/>
          </a:xfrm>
        </p:spPr>
        <p:txBody>
          <a:bodyPr>
            <a:normAutofit/>
          </a:bodyPr>
          <a:lstStyle/>
          <a:p>
            <a:pPr algn="ctr"/>
            <a:r>
              <a:rPr lang="ru-RU" sz="2400" b="1" dirty="0" smtClean="0">
                <a:solidFill>
                  <a:srgbClr val="FF0000"/>
                </a:solidFill>
              </a:rPr>
              <a:t>Всероссийский   форум Москва 24 – 25 сентября 2018 года</a:t>
            </a:r>
            <a:endParaRPr lang="ru-RU" sz="2400" dirty="0">
              <a:solidFill>
                <a:srgbClr val="FF0000"/>
              </a:solidFill>
            </a:endParaRPr>
          </a:p>
        </p:txBody>
      </p:sp>
      <p:pic>
        <p:nvPicPr>
          <p:cNvPr id="3074" name="Picture 2" descr="E:\МОСКВА 24-25 сентября\IMG_20180925_0936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6741"/>
            <a:ext cx="7018148" cy="526361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МОСКВА 24-25 сентября\IMG_20180924_1601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700" y="1784725"/>
            <a:ext cx="6454398" cy="484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47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42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6" name="Прямоугольник 5"/>
          <p:cNvSpPr/>
          <p:nvPr/>
        </p:nvSpPr>
        <p:spPr>
          <a:xfrm>
            <a:off x="125730" y="160020"/>
            <a:ext cx="3897630" cy="4278094"/>
          </a:xfrm>
          <a:prstGeom prst="rect">
            <a:avLst/>
          </a:prstGeom>
        </p:spPr>
        <p:txBody>
          <a:bodyPr wrap="square">
            <a:spAutoFit/>
          </a:bodyPr>
          <a:lstStyle/>
          <a:p>
            <a:pPr algn="ctr" defTabSz="913108"/>
            <a:r>
              <a:rPr lang="ru-RU" sz="1400" b="1" u="sng" dirty="0">
                <a:solidFill>
                  <a:prstClr val="black"/>
                </a:solidFill>
                <a:latin typeface="Times New Roman"/>
                <a:ea typeface="Times New Roman"/>
              </a:rPr>
              <a:t>НАЦИОНАЛЬНЫЙ АНТИТЕРРОРИСТИЧЕСКИЙ КОМИТЕТ</a:t>
            </a:r>
            <a:endParaRPr lang="ru-RU" sz="1400" dirty="0">
              <a:solidFill>
                <a:prstClr val="black"/>
              </a:solidFill>
              <a:latin typeface="Times New Roman"/>
              <a:ea typeface="Times New Roman"/>
            </a:endParaRPr>
          </a:p>
          <a:p>
            <a:pPr algn="ctr" defTabSz="913108"/>
            <a:r>
              <a:rPr lang="ru-RU" sz="1400" b="1" dirty="0">
                <a:solidFill>
                  <a:prstClr val="black"/>
                </a:solidFill>
                <a:latin typeface="Times New Roman"/>
                <a:ea typeface="Times New Roman"/>
              </a:rPr>
              <a:t>НАУЧНО-ИССЛЕДОВАТЕЛЬСКИЙ ЦЕНТР ФСБ </a:t>
            </a:r>
            <a:r>
              <a:rPr lang="ru-RU" sz="1400" b="1" dirty="0" smtClean="0">
                <a:solidFill>
                  <a:prstClr val="black"/>
                </a:solidFill>
                <a:latin typeface="Times New Roman"/>
                <a:ea typeface="Times New Roman"/>
              </a:rPr>
              <a:t>РОССИИ</a:t>
            </a:r>
            <a:r>
              <a:rPr lang="ru-RU" sz="1400" b="1" dirty="0">
                <a:solidFill>
                  <a:prstClr val="black"/>
                </a:solidFill>
                <a:latin typeface="Times New Roman"/>
                <a:ea typeface="Times New Roman"/>
              </a:rPr>
              <a:t> </a:t>
            </a:r>
            <a:endParaRPr lang="ru-RU" sz="1400" dirty="0">
              <a:solidFill>
                <a:prstClr val="black"/>
              </a:solidFill>
              <a:latin typeface="Times New Roman"/>
              <a:ea typeface="Times New Roman"/>
            </a:endParaRPr>
          </a:p>
          <a:p>
            <a:pPr indent="450215" algn="ctr" defTabSz="913108"/>
            <a:r>
              <a:rPr lang="ru-RU" sz="1400" b="1" dirty="0">
                <a:solidFill>
                  <a:prstClr val="black"/>
                </a:solidFill>
                <a:latin typeface="Times New Roman"/>
                <a:ea typeface="Times New Roman"/>
              </a:rPr>
              <a:t> </a:t>
            </a:r>
            <a:endParaRPr lang="ru-RU" sz="1400" dirty="0">
              <a:solidFill>
                <a:prstClr val="black"/>
              </a:solidFill>
              <a:latin typeface="Times New Roman"/>
              <a:ea typeface="Times New Roman"/>
            </a:endParaRPr>
          </a:p>
          <a:p>
            <a:pPr defTabSz="913108"/>
            <a:r>
              <a:rPr lang="ru-RU" sz="1400" dirty="0">
                <a:solidFill>
                  <a:prstClr val="black"/>
                </a:solidFill>
                <a:latin typeface="Times New Roman"/>
                <a:ea typeface="Times New Roman"/>
              </a:rPr>
              <a:t> </a:t>
            </a:r>
            <a:r>
              <a:rPr lang="ru-RU" sz="1400" b="1" dirty="0">
                <a:solidFill>
                  <a:prstClr val="black"/>
                </a:solidFill>
                <a:latin typeface="Times New Roman"/>
                <a:ea typeface="Times New Roman"/>
              </a:rPr>
              <a:t> </a:t>
            </a:r>
            <a:endParaRPr lang="ru-RU" sz="1400" dirty="0">
              <a:solidFill>
                <a:prstClr val="black"/>
              </a:solidFill>
              <a:latin typeface="Times New Roman"/>
              <a:ea typeface="Times New Roman"/>
            </a:endParaRPr>
          </a:p>
          <a:p>
            <a:pPr algn="ctr" defTabSz="913108"/>
            <a:r>
              <a:rPr lang="ru-RU" sz="1400" b="1" dirty="0">
                <a:solidFill>
                  <a:prstClr val="black"/>
                </a:solidFill>
              </a:rPr>
              <a:t>ОРГАНИЗАЦИЯ </a:t>
            </a:r>
            <a:endParaRPr lang="ru-RU" sz="1400" dirty="0">
              <a:solidFill>
                <a:prstClr val="black"/>
              </a:solidFill>
            </a:endParaRPr>
          </a:p>
          <a:p>
            <a:pPr algn="ctr" defTabSz="913108"/>
            <a:r>
              <a:rPr lang="ru-RU" sz="1400" b="1" dirty="0">
                <a:solidFill>
                  <a:prstClr val="black"/>
                </a:solidFill>
              </a:rPr>
              <a:t>В СУБЪЕКТАХ РОССИЙСКОЙ ФЕДЕРАЦИИ ДЕЯТЕЛЬНОСТИ ПО ПРОТИВОДЕЙСТВИЮ ИДЕОЛОГИИ ТЕРРОРИЗМА</a:t>
            </a:r>
            <a:endParaRPr lang="ru-RU" sz="1400" dirty="0">
              <a:solidFill>
                <a:prstClr val="black"/>
              </a:solidFill>
            </a:endParaRPr>
          </a:p>
          <a:p>
            <a:pPr indent="450215" defTabSz="913108"/>
            <a:r>
              <a:rPr lang="ru-RU" sz="1400" dirty="0">
                <a:solidFill>
                  <a:prstClr val="black"/>
                </a:solidFill>
                <a:latin typeface="Times New Roman"/>
                <a:ea typeface="Times New Roman"/>
              </a:rPr>
              <a:t> </a:t>
            </a:r>
            <a:r>
              <a:rPr lang="ru-RU" sz="1400" b="1" dirty="0" smtClean="0">
                <a:solidFill>
                  <a:prstClr val="black"/>
                </a:solidFill>
                <a:latin typeface="Times New Roman"/>
                <a:ea typeface="Times New Roman"/>
              </a:rPr>
              <a:t>Методические </a:t>
            </a:r>
            <a:r>
              <a:rPr lang="ru-RU" sz="1400" b="1" dirty="0">
                <a:solidFill>
                  <a:prstClr val="black"/>
                </a:solidFill>
                <a:latin typeface="Times New Roman"/>
                <a:ea typeface="Times New Roman"/>
              </a:rPr>
              <a:t>рекомендации</a:t>
            </a:r>
            <a:endParaRPr lang="ru-RU" sz="1400" dirty="0">
              <a:solidFill>
                <a:prstClr val="black"/>
              </a:solidFill>
              <a:latin typeface="Times New Roman"/>
              <a:ea typeface="Times New Roman"/>
            </a:endParaRPr>
          </a:p>
          <a:p>
            <a:pPr indent="450215" defTabSz="913108"/>
            <a:r>
              <a:rPr lang="ru-RU" sz="1400" dirty="0">
                <a:solidFill>
                  <a:prstClr val="black"/>
                </a:solidFill>
                <a:latin typeface="Times New Roman"/>
                <a:ea typeface="Times New Roman"/>
              </a:rPr>
              <a:t> </a:t>
            </a:r>
          </a:p>
          <a:p>
            <a:pPr indent="450215" defTabSz="913108"/>
            <a:r>
              <a:rPr lang="ru-RU" sz="1400" dirty="0">
                <a:solidFill>
                  <a:prstClr val="black"/>
                </a:solidFill>
                <a:latin typeface="Times New Roman"/>
                <a:ea typeface="Times New Roman"/>
              </a:rPr>
              <a:t> </a:t>
            </a:r>
            <a:endParaRPr lang="ru-RU" sz="1400" dirty="0" smtClean="0">
              <a:solidFill>
                <a:prstClr val="black"/>
              </a:solidFill>
            </a:endParaRPr>
          </a:p>
          <a:p>
            <a:pPr algn="ctr" defTabSz="913108">
              <a:spcBef>
                <a:spcPts val="2400"/>
              </a:spcBef>
              <a:spcAft>
                <a:spcPts val="1800"/>
              </a:spcAft>
            </a:pPr>
            <a:r>
              <a:rPr lang="ru-RU" sz="1400" dirty="0" smtClean="0">
                <a:solidFill>
                  <a:prstClr val="black"/>
                </a:solidFill>
              </a:rPr>
              <a:t>Москва </a:t>
            </a:r>
          </a:p>
          <a:p>
            <a:pPr algn="ctr" defTabSz="913108">
              <a:spcBef>
                <a:spcPts val="2400"/>
              </a:spcBef>
              <a:spcAft>
                <a:spcPts val="1800"/>
              </a:spcAft>
            </a:pPr>
            <a:r>
              <a:rPr lang="ru-RU" sz="1400" dirty="0" smtClean="0">
                <a:solidFill>
                  <a:prstClr val="black"/>
                </a:solidFill>
                <a:latin typeface="Times New Roman"/>
                <a:ea typeface="Times New Roman"/>
              </a:rPr>
              <a:t> 2018</a:t>
            </a:r>
            <a:endParaRPr lang="ru-RU" sz="1400" dirty="0">
              <a:solidFill>
                <a:prstClr val="black"/>
              </a:solidFill>
            </a:endParaRPr>
          </a:p>
        </p:txBody>
      </p:sp>
      <p:sp>
        <p:nvSpPr>
          <p:cNvPr id="8" name="Прямоугольник 7"/>
          <p:cNvSpPr/>
          <p:nvPr/>
        </p:nvSpPr>
        <p:spPr>
          <a:xfrm>
            <a:off x="4579620" y="313908"/>
            <a:ext cx="7204710" cy="3354765"/>
          </a:xfrm>
          <a:prstGeom prst="rect">
            <a:avLst/>
          </a:prstGeom>
        </p:spPr>
        <p:txBody>
          <a:bodyPr wrap="square">
            <a:spAutoFit/>
          </a:bodyPr>
          <a:lstStyle/>
          <a:p>
            <a:pPr indent="450215" algn="just" defTabSz="913108"/>
            <a:r>
              <a:rPr lang="ru-RU" sz="2000" b="1" dirty="0">
                <a:solidFill>
                  <a:prstClr val="black"/>
                </a:solidFill>
                <a:latin typeface="Times New Roman"/>
                <a:ea typeface="Times New Roman"/>
              </a:rPr>
              <a:t>Противодействие терроризму </a:t>
            </a:r>
            <a:r>
              <a:rPr lang="ru-RU" dirty="0">
                <a:solidFill>
                  <a:prstClr val="black"/>
                </a:solidFill>
                <a:latin typeface="Times New Roman"/>
                <a:ea typeface="Times New Roman"/>
              </a:rPr>
              <a:t>–</a:t>
            </a:r>
            <a:r>
              <a:rPr lang="ru-RU" sz="2000" b="1" dirty="0">
                <a:solidFill>
                  <a:prstClr val="black"/>
                </a:solidFill>
                <a:latin typeface="Times New Roman"/>
                <a:ea typeface="Times New Roman"/>
              </a:rPr>
              <a:t> </a:t>
            </a:r>
            <a:r>
              <a:rPr lang="ru-RU" sz="2000" dirty="0">
                <a:solidFill>
                  <a:prstClr val="black"/>
                </a:solidFill>
                <a:latin typeface="Times New Roman"/>
                <a:ea typeface="Times New Roman"/>
              </a:rPr>
              <a:t>это деятельность органов государственной власти и органов местного самоуправления, а также юридических и физических лиц по:</a:t>
            </a:r>
            <a:endParaRPr lang="ru-RU" dirty="0">
              <a:solidFill>
                <a:prstClr val="black"/>
              </a:solidFill>
              <a:latin typeface="Times New Roman"/>
              <a:ea typeface="Times New Roman"/>
            </a:endParaRPr>
          </a:p>
          <a:p>
            <a:pPr indent="457200" algn="just" defTabSz="913108"/>
            <a:r>
              <a:rPr lang="ru-RU" sz="2000" i="1" dirty="0">
                <a:solidFill>
                  <a:prstClr val="black"/>
                </a:solidFill>
                <a:latin typeface="Times New Roman"/>
                <a:ea typeface="Times New Roman"/>
              </a:rPr>
              <a:t>предупреждению терроризма, в том числе по выявлению и последующему устранению причин и условий, способствующих совершению террористических актов </a:t>
            </a:r>
            <a:r>
              <a:rPr lang="ru-RU" sz="2000" b="1" i="1" dirty="0">
                <a:solidFill>
                  <a:prstClr val="black"/>
                </a:solidFill>
                <a:latin typeface="Times New Roman"/>
                <a:ea typeface="Times New Roman"/>
              </a:rPr>
              <a:t>(профилактика терроризма)</a:t>
            </a:r>
            <a:r>
              <a:rPr lang="ru-RU" sz="2000" i="1" dirty="0">
                <a:solidFill>
                  <a:prstClr val="black"/>
                </a:solidFill>
                <a:latin typeface="Times New Roman"/>
                <a:ea typeface="Times New Roman"/>
              </a:rPr>
              <a:t>;</a:t>
            </a:r>
            <a:endParaRPr lang="ru-RU" dirty="0">
              <a:solidFill>
                <a:prstClr val="black"/>
              </a:solidFill>
              <a:latin typeface="Times New Roman"/>
              <a:ea typeface="Times New Roman"/>
            </a:endParaRPr>
          </a:p>
          <a:p>
            <a:pPr indent="457200" algn="just" defTabSz="913108"/>
            <a:r>
              <a:rPr lang="ru-RU" sz="2000" i="1" dirty="0">
                <a:solidFill>
                  <a:prstClr val="black"/>
                </a:solidFill>
                <a:latin typeface="Times New Roman"/>
                <a:ea typeface="Times New Roman"/>
              </a:rPr>
              <a:t>выявлению, предупреждению, пресечению, раскрытию и расследованию террористического акта </a:t>
            </a:r>
            <a:r>
              <a:rPr lang="ru-RU" sz="2000" b="1" i="1" dirty="0">
                <a:solidFill>
                  <a:prstClr val="black"/>
                </a:solidFill>
                <a:latin typeface="Times New Roman"/>
                <a:ea typeface="Times New Roman"/>
              </a:rPr>
              <a:t>(борьба с терроризмом)</a:t>
            </a:r>
            <a:r>
              <a:rPr lang="ru-RU" sz="2000" i="1" dirty="0">
                <a:solidFill>
                  <a:prstClr val="black"/>
                </a:solidFill>
                <a:latin typeface="Times New Roman"/>
                <a:ea typeface="Times New Roman"/>
              </a:rPr>
              <a:t>;</a:t>
            </a:r>
            <a:endParaRPr lang="ru-RU" dirty="0">
              <a:solidFill>
                <a:prstClr val="black"/>
              </a:solidFill>
              <a:latin typeface="Times New Roman"/>
              <a:ea typeface="Times New Roman"/>
            </a:endParaRPr>
          </a:p>
          <a:p>
            <a:pPr indent="450215" algn="just" defTabSz="913108"/>
            <a:r>
              <a:rPr lang="ru-RU" sz="1200" dirty="0">
                <a:solidFill>
                  <a:prstClr val="black"/>
                </a:solidFill>
                <a:latin typeface="Times New Roman"/>
                <a:ea typeface="Times New Roman"/>
              </a:rPr>
              <a:t> </a:t>
            </a:r>
          </a:p>
        </p:txBody>
      </p:sp>
      <p:sp>
        <p:nvSpPr>
          <p:cNvPr id="9" name="Прямоугольник 8"/>
          <p:cNvSpPr/>
          <p:nvPr/>
        </p:nvSpPr>
        <p:spPr>
          <a:xfrm>
            <a:off x="5414965" y="3438555"/>
            <a:ext cx="6096000" cy="707886"/>
          </a:xfrm>
          <a:prstGeom prst="rect">
            <a:avLst/>
          </a:prstGeom>
        </p:spPr>
        <p:txBody>
          <a:bodyPr>
            <a:spAutoFit/>
          </a:bodyPr>
          <a:lstStyle/>
          <a:p>
            <a:pPr indent="457200" algn="just" defTabSz="913108"/>
            <a:r>
              <a:rPr lang="ru-RU" sz="2000" b="1" i="1" dirty="0">
                <a:solidFill>
                  <a:prstClr val="black"/>
                </a:solidFill>
                <a:latin typeface="Times New Roman"/>
                <a:ea typeface="Times New Roman"/>
              </a:rPr>
              <a:t>минимизации и (или) ликвидации последствий </a:t>
            </a:r>
            <a:r>
              <a:rPr lang="ru-RU" sz="2000" i="1" dirty="0">
                <a:solidFill>
                  <a:prstClr val="black"/>
                </a:solidFill>
                <a:latin typeface="Times New Roman"/>
                <a:ea typeface="Times New Roman"/>
              </a:rPr>
              <a:t>проявлений терроризма</a:t>
            </a:r>
            <a:r>
              <a:rPr lang="ru-RU" sz="2000" i="1" dirty="0" smtClean="0">
                <a:solidFill>
                  <a:prstClr val="black"/>
                </a:solidFill>
                <a:latin typeface="Times New Roman"/>
                <a:ea typeface="Times New Roman"/>
              </a:rPr>
              <a:t>.</a:t>
            </a:r>
            <a:r>
              <a:rPr lang="ru-RU" sz="2000" dirty="0">
                <a:solidFill>
                  <a:prstClr val="black"/>
                </a:solidFill>
                <a:latin typeface="Times New Roman"/>
                <a:ea typeface="Times New Roman"/>
              </a:rPr>
              <a:t> </a:t>
            </a:r>
          </a:p>
        </p:txBody>
      </p:sp>
      <p:sp>
        <p:nvSpPr>
          <p:cNvPr id="10" name="Прямоугольник 9"/>
          <p:cNvSpPr/>
          <p:nvPr/>
        </p:nvSpPr>
        <p:spPr>
          <a:xfrm>
            <a:off x="6325554" y="4175819"/>
            <a:ext cx="2875595" cy="276999"/>
          </a:xfrm>
          <a:prstGeom prst="rect">
            <a:avLst/>
          </a:prstGeom>
        </p:spPr>
        <p:txBody>
          <a:bodyPr wrap="none">
            <a:spAutoFit/>
          </a:bodyPr>
          <a:lstStyle/>
          <a:p>
            <a:pPr defTabSz="913108"/>
            <a:r>
              <a:rPr lang="ru-RU" sz="1200" dirty="0">
                <a:solidFill>
                  <a:prstClr val="black"/>
                </a:solidFill>
                <a:latin typeface="Times New Roman"/>
                <a:ea typeface="Times New Roman"/>
              </a:rPr>
              <a:t> </a:t>
            </a:r>
            <a:r>
              <a:rPr lang="x-none" sz="1200">
                <a:solidFill>
                  <a:prstClr val="black"/>
                </a:solidFill>
                <a:latin typeface="Times New Roman"/>
                <a:ea typeface="Times New Roman"/>
              </a:rPr>
              <a:t>Статья 3</a:t>
            </a:r>
            <a:r>
              <a:rPr lang="ru-RU" sz="1200" dirty="0">
                <a:solidFill>
                  <a:prstClr val="black"/>
                </a:solidFill>
                <a:latin typeface="Times New Roman"/>
                <a:ea typeface="Times New Roman"/>
              </a:rPr>
              <a:t> Федерального закона № 35-ФЗ.</a:t>
            </a:r>
            <a:endParaRPr lang="ru-RU" sz="1900" dirty="0">
              <a:solidFill>
                <a:prstClr val="black"/>
              </a:solidFill>
            </a:endParaRPr>
          </a:p>
        </p:txBody>
      </p:sp>
      <p:sp>
        <p:nvSpPr>
          <p:cNvPr id="11" name="Rectangle 1"/>
          <p:cNvSpPr>
            <a:spLocks noChangeArrowheads="1"/>
          </p:cNvSpPr>
          <p:nvPr/>
        </p:nvSpPr>
        <p:spPr bwMode="auto">
          <a:xfrm>
            <a:off x="726480" y="4807953"/>
            <a:ext cx="1078448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alt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Организационная основа системы профилактики терроризма, общие правила ее функционирования, основные принципы, направления, виды и формы профилактического воздействия, полномочия, права и обязанности субъектов профилактики правонарушений и лиц, участвующих в ней, установлены Федеральным законом от 23 июня 2016 г. № 182-ФЗ «Об основах системы профилактики правонарушений в Российской Федерации»</a:t>
            </a:r>
            <a:r>
              <a:rPr lang="ru-RU" altLang="ru-RU" sz="2000" dirty="0" smtClean="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1870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914427"/>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5" y="343310"/>
            <a:ext cx="10360057" cy="384719"/>
          </a:xfrm>
          <a:prstGeom prst="rect">
            <a:avLst/>
          </a:prstGeom>
          <a:noFill/>
        </p:spPr>
        <p:txBody>
          <a:bodyPr wrap="square" lIns="91326" tIns="45718" rIns="91326" bIns="45718" rtlCol="0">
            <a:spAutoFit/>
          </a:bodyPr>
          <a:lstStyle/>
          <a:p>
            <a:pPr algn="ctr" defTabSz="913108"/>
            <a:r>
              <a:rPr lang="ru-RU" sz="19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900" dirty="0">
              <a:solidFill>
                <a:prstClr val="white">
                  <a:lumMod val="50000"/>
                </a:prstClr>
              </a:solidFill>
              <a:latin typeface="Impact" panose="020B0806030902050204" pitchFamily="34" charset="0"/>
            </a:endParaRPr>
          </a:p>
        </p:txBody>
      </p:sp>
      <p:sp>
        <p:nvSpPr>
          <p:cNvPr id="7" name="Прямоугольник 6"/>
          <p:cNvSpPr/>
          <p:nvPr/>
        </p:nvSpPr>
        <p:spPr>
          <a:xfrm>
            <a:off x="359765" y="1093127"/>
            <a:ext cx="11692327" cy="5632307"/>
          </a:xfrm>
          <a:prstGeom prst="rect">
            <a:avLst/>
          </a:prstGeom>
        </p:spPr>
        <p:txBody>
          <a:bodyPr wrap="square" lIns="91326" tIns="45718" rIns="91326" bIns="45718">
            <a:spAutoFit/>
          </a:bodyPr>
          <a:lstStyle/>
          <a:p>
            <a:pPr algn="ctr" defTabSz="913108" fontAlgn="base">
              <a:spcBef>
                <a:spcPct val="0"/>
              </a:spcBef>
              <a:spcAft>
                <a:spcPct val="0"/>
              </a:spcAft>
            </a:pPr>
            <a:r>
              <a:rPr lang="ru-RU"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Федеральный закон «О противодействии терроризму» от 06.03.2006 № 35-ФЗ</a:t>
            </a:r>
          </a:p>
          <a:p>
            <a:pPr algn="ctr" defTabSz="913108" fontAlgn="base">
              <a:spcBef>
                <a:spcPct val="0"/>
              </a:spcBef>
              <a:spcAft>
                <a:spcPct val="0"/>
              </a:spcAft>
            </a:pPr>
            <a:endParaRPr lang="ru-RU"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370" indent="-285370" algn="just" defTabSz="913108" fontAlgn="base">
              <a:spcBef>
                <a:spcPct val="0"/>
              </a:spcBef>
              <a:spcAft>
                <a:spcPct val="0"/>
              </a:spcAft>
              <a:buFont typeface="Wingdings" panose="05000000000000000000" pitchFamily="2" charset="2"/>
              <a:buChar char="Ø"/>
            </a:pPr>
            <a:r>
              <a:rPr lang="ru-RU" sz="2400" dirty="0" smtClean="0">
                <a:solidFill>
                  <a:prstClr val="black"/>
                </a:solidFill>
                <a:latin typeface="Times New Roman" panose="02020603050405020304" pitchFamily="18" charset="0"/>
                <a:cs typeface="Times New Roman" panose="02020603050405020304" pitchFamily="18" charset="0"/>
              </a:rPr>
              <a:t>Указ Президента РФ от 15.02.2006 № 116 «О мерах по противодействию терроризму» вместе с «Положением о Национальном антитеррористическом комитете»</a:t>
            </a:r>
          </a:p>
          <a:p>
            <a:pPr marL="285370" indent="-285370" algn="just" defTabSz="913108" fontAlgn="base">
              <a:spcBef>
                <a:spcPct val="0"/>
              </a:spcBef>
              <a:spcAft>
                <a:spcPct val="0"/>
              </a:spcAft>
              <a:buFont typeface="Wingdings" panose="05000000000000000000" pitchFamily="2" charset="2"/>
              <a:buChar char="Ø"/>
            </a:pPr>
            <a:r>
              <a:rPr lang="ru-RU" sz="2400" dirty="0" smtClean="0">
                <a:solidFill>
                  <a:prstClr val="black"/>
                </a:solidFill>
                <a:latin typeface="Times New Roman" panose="02020603050405020304" pitchFamily="18" charset="0"/>
                <a:cs typeface="Times New Roman" panose="02020603050405020304" pitchFamily="18" charset="0"/>
              </a:rPr>
              <a:t>Положение об антитеррористической комиссии в субъекте Российской Федерации </a:t>
            </a:r>
            <a:r>
              <a:rPr lang="ru-RU" sz="2400" i="1" dirty="0" smtClean="0">
                <a:solidFill>
                  <a:prstClr val="black"/>
                </a:solidFill>
                <a:latin typeface="Times New Roman" panose="02020603050405020304" pitchFamily="18" charset="0"/>
                <a:cs typeface="Times New Roman" panose="02020603050405020304" pitchFamily="18" charset="0"/>
              </a:rPr>
              <a:t>(утверждено председателем Национального антитеррористического комитета 17.06.2016)</a:t>
            </a:r>
          </a:p>
          <a:p>
            <a:pPr marL="285370" indent="-285370" algn="just" defTabSz="913108" fontAlgn="base">
              <a:spcBef>
                <a:spcPct val="0"/>
              </a:spcBef>
              <a:spcAft>
                <a:spcPct val="0"/>
              </a:spcAft>
              <a:buFont typeface="Wingdings" panose="05000000000000000000" pitchFamily="2" charset="2"/>
              <a:buChar char="Ø"/>
            </a:pPr>
            <a:r>
              <a:rPr lang="ru-RU" sz="2400" dirty="0" smtClean="0">
                <a:solidFill>
                  <a:prstClr val="black"/>
                </a:solidFill>
                <a:latin typeface="Times New Roman" panose="02020603050405020304" pitchFamily="18" charset="0"/>
                <a:cs typeface="Times New Roman" panose="02020603050405020304" pitchFamily="18" charset="0"/>
              </a:rPr>
              <a:t>Положение об антитеррористической комиссии в муниципальном образовании </a:t>
            </a:r>
            <a:r>
              <a:rPr lang="ru-RU" sz="2400" i="1" dirty="0" smtClean="0">
                <a:solidFill>
                  <a:prstClr val="black"/>
                </a:solidFill>
                <a:latin typeface="Times New Roman" panose="02020603050405020304" pitchFamily="18" charset="0"/>
                <a:cs typeface="Times New Roman" panose="02020603050405020304" pitchFamily="18" charset="0"/>
              </a:rPr>
              <a:t>(типовое положение об АТК в муниципальном образовании утверждено Председателем НАК в 2017 году)</a:t>
            </a:r>
          </a:p>
          <a:p>
            <a:pPr marL="285370" indent="-285370" algn="just" defTabSz="913108" fontAlgn="base">
              <a:spcBef>
                <a:spcPct val="0"/>
              </a:spcBef>
              <a:spcAft>
                <a:spcPct val="0"/>
              </a:spcAft>
              <a:buFont typeface="Wingdings" panose="05000000000000000000" pitchFamily="2" charset="2"/>
              <a:buChar char="Ø"/>
            </a:pPr>
            <a:r>
              <a:rPr lang="ru-RU" sz="2400" dirty="0" smtClean="0">
                <a:solidFill>
                  <a:prstClr val="black"/>
                </a:solidFill>
                <a:latin typeface="Times New Roman" panose="02020603050405020304" pitchFamily="18" charset="0"/>
                <a:cs typeface="Times New Roman" panose="02020603050405020304" pitchFamily="18" charset="0"/>
              </a:rPr>
              <a:t>Комплексный план противодействия идеологии терроризма в Российской Федерации на 2013 – 2018 годы (с изменениями от 05.10.2016)</a:t>
            </a:r>
          </a:p>
          <a:p>
            <a:pPr marL="285370" indent="-285370" algn="just" defTabSz="913108" fontAlgn="base">
              <a:spcBef>
                <a:spcPct val="0"/>
              </a:spcBef>
              <a:spcAft>
                <a:spcPct val="0"/>
              </a:spcAft>
              <a:buFont typeface="Wingdings" panose="05000000000000000000" pitchFamily="2" charset="2"/>
              <a:buChar char="Ø"/>
            </a:pPr>
            <a:r>
              <a:rPr lang="ru-RU" sz="2400" dirty="0" smtClean="0">
                <a:solidFill>
                  <a:prstClr val="black"/>
                </a:solidFill>
                <a:latin typeface="Times New Roman" panose="02020603050405020304" pitchFamily="18" charset="0"/>
                <a:cs typeface="Times New Roman" panose="02020603050405020304" pitchFamily="18" charset="0"/>
              </a:rPr>
              <a:t>План межведомственных мероприятий по реализации в Ярославской области Комплексного плана противодействия идеологии терроризма в Российской Федерации на 2013 – 2018 годы.</a:t>
            </a:r>
            <a:endParaRPr lang="ru-RU"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176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914400"/>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dirty="0">
              <a:solidFill>
                <a:prstClr val="white">
                  <a:lumMod val="50000"/>
                </a:prstClr>
              </a:solidFill>
              <a:latin typeface="Impact" panose="020B0806030902050204" pitchFamily="34" charset="0"/>
            </a:endParaRPr>
          </a:p>
        </p:txBody>
      </p:sp>
      <p:sp>
        <p:nvSpPr>
          <p:cNvPr id="3" name="Прямоугольник 2"/>
          <p:cNvSpPr/>
          <p:nvPr/>
        </p:nvSpPr>
        <p:spPr>
          <a:xfrm>
            <a:off x="20954" y="1879920"/>
            <a:ext cx="12150090" cy="1938992"/>
          </a:xfrm>
          <a:prstGeom prst="rect">
            <a:avLst/>
          </a:prstGeom>
        </p:spPr>
        <p:txBody>
          <a:bodyPr wrap="square">
            <a:spAutoFit/>
          </a:bodyPr>
          <a:lstStyle/>
          <a:p>
            <a:pPr algn="ctr"/>
            <a:r>
              <a:rPr lang="ru-RU" sz="2400" dirty="0" smtClean="0">
                <a:solidFill>
                  <a:prstClr val="black"/>
                </a:solidFill>
              </a:rPr>
              <a:t>Ст. 2 п.2 «Профилактика </a:t>
            </a:r>
            <a:r>
              <a:rPr lang="ru-RU" sz="2400" dirty="0">
                <a:solidFill>
                  <a:prstClr val="black"/>
                </a:solidFill>
              </a:rPr>
              <a:t>правонарушений — совокупность мер социального, правового, организационного, информационного и </a:t>
            </a:r>
            <a:r>
              <a:rPr lang="ru-RU" sz="2400" b="1" dirty="0">
                <a:solidFill>
                  <a:srgbClr val="A52C36"/>
                </a:solidFill>
              </a:rPr>
              <a:t>иного</a:t>
            </a:r>
            <a:r>
              <a:rPr lang="ru-RU" sz="2400" dirty="0">
                <a:solidFill>
                  <a:prstClr val="black"/>
                </a:solidFill>
              </a:rPr>
              <a:t> характера, направленных на выявление и устранение причин и условий, способствующих совершению правонарушений, а также на оказание воспитательного воздействия на лиц в целях недопущения совершения правонарушений или антиобщественного поведения».</a:t>
            </a:r>
            <a:endParaRPr lang="ru-RU" sz="2400"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05490" y="1048923"/>
            <a:ext cx="11381019" cy="830997"/>
          </a:xfrm>
          <a:prstGeom prst="rect">
            <a:avLst/>
          </a:prstGeom>
        </p:spPr>
        <p:txBody>
          <a:bodyPr wrap="square">
            <a:spAutoFit/>
          </a:bodyPr>
          <a:lstStyle/>
          <a:p>
            <a:pPr algn="ctr" defTabSz="913108"/>
            <a:r>
              <a:rPr lang="ru-RU" sz="2400" b="1" dirty="0" smtClean="0">
                <a:solidFill>
                  <a:srgbClr val="FF0000"/>
                </a:solidFill>
              </a:rPr>
              <a:t>"</a:t>
            </a:r>
            <a:r>
              <a:rPr lang="ru-RU" sz="2400" b="1" dirty="0">
                <a:solidFill>
                  <a:srgbClr val="FF0000"/>
                </a:solidFill>
              </a:rPr>
              <a:t>Об основах системы профилактики правонарушений в </a:t>
            </a:r>
            <a:r>
              <a:rPr lang="ru-RU" sz="2400" b="1" dirty="0" err="1" smtClean="0">
                <a:solidFill>
                  <a:srgbClr val="FF0000"/>
                </a:solidFill>
              </a:rPr>
              <a:t>РФ"от</a:t>
            </a:r>
            <a:r>
              <a:rPr lang="ru-RU" sz="2400" b="1" dirty="0" smtClean="0">
                <a:solidFill>
                  <a:srgbClr val="FF0000"/>
                </a:solidFill>
              </a:rPr>
              <a:t> </a:t>
            </a:r>
            <a:r>
              <a:rPr lang="ru-RU" sz="2400" b="1" dirty="0">
                <a:solidFill>
                  <a:srgbClr val="FF0000"/>
                </a:solidFill>
              </a:rPr>
              <a:t>23 июня 2016 г. N 182-ФЗ </a:t>
            </a:r>
          </a:p>
        </p:txBody>
      </p:sp>
      <p:sp>
        <p:nvSpPr>
          <p:cNvPr id="4" name="Прямоугольник 3"/>
          <p:cNvSpPr/>
          <p:nvPr/>
        </p:nvSpPr>
        <p:spPr>
          <a:xfrm>
            <a:off x="594360" y="5427824"/>
            <a:ext cx="10961370" cy="1261884"/>
          </a:xfrm>
          <a:prstGeom prst="rect">
            <a:avLst/>
          </a:prstGeom>
        </p:spPr>
        <p:txBody>
          <a:bodyPr wrap="square">
            <a:spAutoFit/>
          </a:bodyPr>
          <a:lstStyle/>
          <a:p>
            <a:pPr defTabSz="913108"/>
            <a:r>
              <a:rPr lang="ru-RU" sz="1900" dirty="0">
                <a:solidFill>
                  <a:prstClr val="black"/>
                </a:solidFill>
              </a:rPr>
              <a:t>Статья 6. Основные </a:t>
            </a:r>
            <a:r>
              <a:rPr lang="ru-RU" sz="1900" dirty="0" smtClean="0">
                <a:solidFill>
                  <a:prstClr val="black"/>
                </a:solidFill>
              </a:rPr>
              <a:t>направления профилактики правонарушений: 8</a:t>
            </a:r>
            <a:r>
              <a:rPr lang="ru-RU" sz="1900" dirty="0">
                <a:solidFill>
                  <a:prstClr val="black"/>
                </a:solidFill>
              </a:rPr>
              <a:t>) противодействие терроризму и экстремистской деятельности, защита потенциальных объектов террористических посягательств, в том числе критически важных и (или) потенциально опасных объектов инфраструктуры и жизнеобеспечения, а также мест массового пребывания людей;</a:t>
            </a:r>
          </a:p>
        </p:txBody>
      </p:sp>
      <p:sp>
        <p:nvSpPr>
          <p:cNvPr id="5" name="Прямоугольник 4"/>
          <p:cNvSpPr/>
          <p:nvPr/>
        </p:nvSpPr>
        <p:spPr>
          <a:xfrm>
            <a:off x="272414" y="3944642"/>
            <a:ext cx="11283315" cy="1277273"/>
          </a:xfrm>
          <a:prstGeom prst="rect">
            <a:avLst/>
          </a:prstGeom>
        </p:spPr>
        <p:txBody>
          <a:bodyPr wrap="square">
            <a:spAutoFit/>
          </a:bodyPr>
          <a:lstStyle/>
          <a:p>
            <a:pPr defTabSz="913108"/>
            <a:r>
              <a:rPr lang="ru-RU" sz="1900" dirty="0">
                <a:solidFill>
                  <a:prstClr val="black"/>
                </a:solidFill>
              </a:rPr>
              <a:t>4) лица, участвующие в профилактике правонарушений, - граждане, общественные объединения и иные организации, оказывающие помощь (содействие) </a:t>
            </a:r>
            <a:r>
              <a:rPr lang="ru-RU" sz="2000" b="1" u="sng" dirty="0">
                <a:solidFill>
                  <a:srgbClr val="FF0000"/>
                </a:solidFill>
              </a:rPr>
              <a:t>субъектам профилактики </a:t>
            </a:r>
            <a:r>
              <a:rPr lang="ru-RU" sz="1900" dirty="0">
                <a:solidFill>
                  <a:prstClr val="black"/>
                </a:solidFill>
              </a:rPr>
              <a:t>правонарушений в рамках реализации своих прав в сфере профилактики правонарушений в соответствии с настоящим Федеральным законом и другими федеральными законами;</a:t>
            </a:r>
          </a:p>
        </p:txBody>
      </p:sp>
    </p:spTree>
    <p:extLst>
      <p:ext uri="{BB962C8B-B14F-4D97-AF65-F5344CB8AC3E}">
        <p14:creationId xmlns:p14="http://schemas.microsoft.com/office/powerpoint/2010/main" val="1601787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58" y="149245"/>
            <a:ext cx="11521439" cy="1323439"/>
          </a:xfrm>
          <a:prstGeom prst="rect">
            <a:avLst/>
          </a:prstGeom>
        </p:spPr>
        <p:txBody>
          <a:bodyPr wrap="square">
            <a:spAutoFit/>
          </a:bodyPr>
          <a:lstStyle/>
          <a:p>
            <a:pPr algn="just" defTabSz="913108"/>
            <a:r>
              <a:rPr lang="ru-RU" sz="2000" dirty="0">
                <a:solidFill>
                  <a:prstClr val="black"/>
                </a:solidFill>
              </a:rPr>
              <a:t>Статья 5. </a:t>
            </a:r>
            <a:r>
              <a:rPr lang="ru-RU" sz="2000" dirty="0">
                <a:solidFill>
                  <a:srgbClr val="FF0000"/>
                </a:solidFill>
              </a:rPr>
              <a:t>Субъекты профилактики правонарушений</a:t>
            </a:r>
          </a:p>
          <a:p>
            <a:pPr algn="just" defTabSz="913108"/>
            <a:r>
              <a:rPr lang="ru-RU" sz="2000" dirty="0" smtClean="0">
                <a:solidFill>
                  <a:prstClr val="black"/>
                </a:solidFill>
              </a:rPr>
              <a:t>1</a:t>
            </a:r>
            <a:r>
              <a:rPr lang="ru-RU" sz="2000" dirty="0">
                <a:solidFill>
                  <a:prstClr val="black"/>
                </a:solidFill>
              </a:rPr>
              <a:t>) </a:t>
            </a:r>
            <a:r>
              <a:rPr lang="ru-RU" sz="2000" dirty="0" smtClean="0">
                <a:solidFill>
                  <a:prstClr val="black"/>
                </a:solidFill>
              </a:rPr>
              <a:t>Федеральные </a:t>
            </a:r>
            <a:r>
              <a:rPr lang="ru-RU" sz="2000" dirty="0">
                <a:solidFill>
                  <a:prstClr val="black"/>
                </a:solidFill>
              </a:rPr>
              <a:t>органы исполнительной власти</a:t>
            </a:r>
            <a:r>
              <a:rPr lang="ru-RU" sz="2000" dirty="0" smtClean="0">
                <a:solidFill>
                  <a:prstClr val="black"/>
                </a:solidFill>
              </a:rPr>
              <a:t>; 2</a:t>
            </a:r>
            <a:r>
              <a:rPr lang="ru-RU" sz="2000" dirty="0">
                <a:solidFill>
                  <a:prstClr val="black"/>
                </a:solidFill>
              </a:rPr>
              <a:t>) </a:t>
            </a:r>
            <a:r>
              <a:rPr lang="ru-RU" sz="2000" dirty="0" smtClean="0">
                <a:solidFill>
                  <a:prstClr val="black"/>
                </a:solidFill>
              </a:rPr>
              <a:t>Органы </a:t>
            </a:r>
            <a:r>
              <a:rPr lang="ru-RU" sz="2000" dirty="0">
                <a:solidFill>
                  <a:prstClr val="black"/>
                </a:solidFill>
              </a:rPr>
              <a:t>прокуратуры </a:t>
            </a:r>
            <a:r>
              <a:rPr lang="ru-RU" sz="2000" dirty="0" smtClean="0">
                <a:solidFill>
                  <a:prstClr val="black"/>
                </a:solidFill>
              </a:rPr>
              <a:t>РФ;</a:t>
            </a:r>
            <a:endParaRPr lang="ru-RU" sz="2000" dirty="0">
              <a:solidFill>
                <a:prstClr val="black"/>
              </a:solidFill>
            </a:endParaRPr>
          </a:p>
          <a:p>
            <a:pPr algn="just" defTabSz="913108"/>
            <a:r>
              <a:rPr lang="ru-RU" sz="2000" dirty="0">
                <a:solidFill>
                  <a:prstClr val="black"/>
                </a:solidFill>
              </a:rPr>
              <a:t>3) </a:t>
            </a:r>
            <a:r>
              <a:rPr lang="ru-RU" sz="2000" dirty="0" smtClean="0">
                <a:solidFill>
                  <a:prstClr val="black"/>
                </a:solidFill>
              </a:rPr>
              <a:t>Следственные </a:t>
            </a:r>
            <a:r>
              <a:rPr lang="ru-RU" sz="2000" dirty="0">
                <a:solidFill>
                  <a:prstClr val="black"/>
                </a:solidFill>
              </a:rPr>
              <a:t>органы Следственного комитета </a:t>
            </a:r>
            <a:r>
              <a:rPr lang="ru-RU" sz="2000" dirty="0" smtClean="0">
                <a:solidFill>
                  <a:prstClr val="black"/>
                </a:solidFill>
              </a:rPr>
              <a:t>РФ; 4</a:t>
            </a:r>
            <a:r>
              <a:rPr lang="ru-RU" sz="2000" dirty="0">
                <a:solidFill>
                  <a:prstClr val="black"/>
                </a:solidFill>
              </a:rPr>
              <a:t>) органы государственной власти субъектов </a:t>
            </a:r>
            <a:r>
              <a:rPr lang="ru-RU" sz="2000" dirty="0" smtClean="0">
                <a:solidFill>
                  <a:prstClr val="black"/>
                </a:solidFill>
              </a:rPr>
              <a:t>РФ;</a:t>
            </a:r>
            <a:endParaRPr lang="ru-RU" sz="2000" dirty="0">
              <a:solidFill>
                <a:prstClr val="black"/>
              </a:solidFill>
            </a:endParaRPr>
          </a:p>
          <a:p>
            <a:pPr algn="just" defTabSz="913108"/>
            <a:r>
              <a:rPr lang="ru-RU" sz="2000" dirty="0">
                <a:solidFill>
                  <a:prstClr val="black"/>
                </a:solidFill>
              </a:rPr>
              <a:t>5) </a:t>
            </a:r>
            <a:r>
              <a:rPr lang="ru-RU" sz="2000" dirty="0" smtClean="0">
                <a:solidFill>
                  <a:prstClr val="black"/>
                </a:solidFill>
              </a:rPr>
              <a:t>Органы </a:t>
            </a:r>
            <a:r>
              <a:rPr lang="ru-RU" sz="2000" dirty="0">
                <a:solidFill>
                  <a:prstClr val="black"/>
                </a:solidFill>
              </a:rPr>
              <a:t>местного самоуправления.</a:t>
            </a:r>
          </a:p>
        </p:txBody>
      </p:sp>
      <p:sp>
        <p:nvSpPr>
          <p:cNvPr id="3" name="Прямоугольник 2"/>
          <p:cNvSpPr/>
          <p:nvPr/>
        </p:nvSpPr>
        <p:spPr>
          <a:xfrm>
            <a:off x="1394458" y="1733788"/>
            <a:ext cx="9715501" cy="1015663"/>
          </a:xfrm>
          <a:prstGeom prst="rect">
            <a:avLst/>
          </a:prstGeom>
        </p:spPr>
        <p:txBody>
          <a:bodyPr wrap="square">
            <a:spAutoFit/>
          </a:bodyPr>
          <a:lstStyle/>
          <a:p>
            <a:pPr algn="just" defTabSz="913108"/>
            <a:r>
              <a:rPr lang="ru-RU" sz="2000" dirty="0">
                <a:solidFill>
                  <a:prstClr val="black"/>
                </a:solidFill>
              </a:rPr>
              <a:t>Статья 4. Принципы профилактики правонарушений</a:t>
            </a:r>
          </a:p>
          <a:p>
            <a:pPr algn="just" defTabSz="913108"/>
            <a:r>
              <a:rPr lang="ru-RU" sz="2000" dirty="0">
                <a:solidFill>
                  <a:prstClr val="black"/>
                </a:solidFill>
              </a:rPr>
              <a:t> </a:t>
            </a:r>
            <a:r>
              <a:rPr lang="ru-RU" sz="2000" dirty="0" smtClean="0">
                <a:solidFill>
                  <a:prstClr val="black"/>
                </a:solidFill>
              </a:rPr>
              <a:t>6</a:t>
            </a:r>
            <a:r>
              <a:rPr lang="ru-RU" sz="2000" dirty="0">
                <a:solidFill>
                  <a:prstClr val="black"/>
                </a:solidFill>
              </a:rPr>
              <a:t>) ответственность субъектов профилактики правонарушений и их должностных лиц за обеспечение прав и законных интересов человека и гражданина.</a:t>
            </a:r>
          </a:p>
        </p:txBody>
      </p:sp>
      <p:sp>
        <p:nvSpPr>
          <p:cNvPr id="4" name="Прямоугольник 3"/>
          <p:cNvSpPr/>
          <p:nvPr/>
        </p:nvSpPr>
        <p:spPr>
          <a:xfrm>
            <a:off x="365756" y="2859568"/>
            <a:ext cx="11521439" cy="3785652"/>
          </a:xfrm>
          <a:prstGeom prst="rect">
            <a:avLst/>
          </a:prstGeom>
        </p:spPr>
        <p:txBody>
          <a:bodyPr wrap="square">
            <a:spAutoFit/>
          </a:bodyPr>
          <a:lstStyle/>
          <a:p>
            <a:pPr algn="just" defTabSz="913108"/>
            <a:r>
              <a:rPr lang="ru-RU" sz="2000" dirty="0">
                <a:solidFill>
                  <a:prstClr val="black"/>
                </a:solidFill>
              </a:rPr>
              <a:t>Статья 6. Основные направления профилактики </a:t>
            </a:r>
            <a:r>
              <a:rPr lang="ru-RU" sz="2000" dirty="0" smtClean="0">
                <a:solidFill>
                  <a:prstClr val="black"/>
                </a:solidFill>
              </a:rPr>
              <a:t>правонарушений</a:t>
            </a:r>
            <a:r>
              <a:rPr lang="ru-RU" sz="2000" dirty="0">
                <a:solidFill>
                  <a:prstClr val="black"/>
                </a:solidFill>
              </a:rPr>
              <a:t> </a:t>
            </a:r>
          </a:p>
          <a:p>
            <a:pPr algn="just" defTabSz="913108"/>
            <a:r>
              <a:rPr lang="ru-RU" sz="2000" dirty="0" smtClean="0">
                <a:solidFill>
                  <a:prstClr val="black"/>
                </a:solidFill>
              </a:rPr>
              <a:t>1</a:t>
            </a:r>
            <a:r>
              <a:rPr lang="ru-RU" sz="2000" dirty="0">
                <a:solidFill>
                  <a:prstClr val="black"/>
                </a:solidFill>
              </a:rPr>
              <a:t>) защита личности, общества и государства от противоправных посягательств;</a:t>
            </a:r>
          </a:p>
          <a:p>
            <a:pPr algn="just" defTabSz="913108"/>
            <a:r>
              <a:rPr lang="ru-RU" sz="2000" dirty="0">
                <a:solidFill>
                  <a:prstClr val="black"/>
                </a:solidFill>
              </a:rPr>
              <a:t>2) предупреждение правонарушений;</a:t>
            </a:r>
          </a:p>
          <a:p>
            <a:pPr algn="just" defTabSz="913108"/>
            <a:r>
              <a:rPr lang="ru-RU" sz="2000" dirty="0">
                <a:solidFill>
                  <a:prstClr val="black"/>
                </a:solidFill>
              </a:rPr>
              <a:t>3) развитие системы профилактического учета лиц, склонных к совершению правонарушений;</a:t>
            </a:r>
          </a:p>
          <a:p>
            <a:pPr algn="just" defTabSz="913108"/>
            <a:r>
              <a:rPr lang="ru-RU" sz="2000" dirty="0">
                <a:solidFill>
                  <a:prstClr val="black"/>
                </a:solidFill>
              </a:rPr>
              <a:t>4) охрана общественного порядка, в том числе при проведении </a:t>
            </a:r>
            <a:r>
              <a:rPr lang="ru-RU" sz="2000" dirty="0" smtClean="0">
                <a:solidFill>
                  <a:prstClr val="black"/>
                </a:solidFill>
              </a:rPr>
              <a:t>массовых </a:t>
            </a:r>
            <a:r>
              <a:rPr lang="ru-RU" sz="2000" dirty="0">
                <a:solidFill>
                  <a:prstClr val="black"/>
                </a:solidFill>
              </a:rPr>
              <a:t>мероприятий;</a:t>
            </a:r>
          </a:p>
          <a:p>
            <a:pPr algn="just" defTabSz="913108"/>
            <a:r>
              <a:rPr lang="ru-RU" sz="2000" dirty="0" smtClean="0">
                <a:solidFill>
                  <a:prstClr val="black"/>
                </a:solidFill>
              </a:rPr>
              <a:t>7</a:t>
            </a:r>
            <a:r>
              <a:rPr lang="ru-RU" sz="2000" dirty="0">
                <a:solidFill>
                  <a:prstClr val="black"/>
                </a:solidFill>
              </a:rPr>
              <a:t>) предупреждение безнадзорности, беспризорности, правонарушений и антиобщественных действий несовершеннолетних;</a:t>
            </a:r>
          </a:p>
          <a:p>
            <a:pPr algn="just" defTabSz="913108"/>
            <a:r>
              <a:rPr lang="ru-RU" sz="2000" dirty="0">
                <a:solidFill>
                  <a:prstClr val="black"/>
                </a:solidFill>
              </a:rPr>
              <a:t>8) </a:t>
            </a:r>
            <a:r>
              <a:rPr lang="ru-RU" sz="2000" dirty="0">
                <a:solidFill>
                  <a:srgbClr val="FF0000"/>
                </a:solidFill>
              </a:rPr>
              <a:t>противодействие терроризму и экстремистской деятельности, защита потенциальных объектов террористических посягательств</a:t>
            </a:r>
            <a:r>
              <a:rPr lang="ru-RU" sz="2000" dirty="0" smtClean="0">
                <a:solidFill>
                  <a:srgbClr val="FF0000"/>
                </a:solidFill>
              </a:rPr>
              <a:t>, </a:t>
            </a:r>
            <a:r>
              <a:rPr lang="ru-RU" sz="2000" dirty="0">
                <a:solidFill>
                  <a:srgbClr val="FF0000"/>
                </a:solidFill>
              </a:rPr>
              <a:t>а также мест массового пребывания людей;</a:t>
            </a:r>
          </a:p>
          <a:p>
            <a:pPr algn="just" defTabSz="913108"/>
            <a:r>
              <a:rPr lang="ru-RU" sz="2000" dirty="0" smtClean="0">
                <a:solidFill>
                  <a:prstClr val="black"/>
                </a:solidFill>
              </a:rPr>
              <a:t>10</a:t>
            </a:r>
            <a:r>
              <a:rPr lang="ru-RU" sz="2000" dirty="0">
                <a:solidFill>
                  <a:prstClr val="black"/>
                </a:solidFill>
              </a:rPr>
              <a:t>) обеспечение защиты и охраны </a:t>
            </a:r>
            <a:r>
              <a:rPr lang="ru-RU" sz="2000" dirty="0" smtClean="0">
                <a:solidFill>
                  <a:prstClr val="black"/>
                </a:solidFill>
              </a:rPr>
              <a:t>государственной</a:t>
            </a:r>
            <a:r>
              <a:rPr lang="ru-RU" sz="2000" dirty="0">
                <a:solidFill>
                  <a:prstClr val="black"/>
                </a:solidFill>
              </a:rPr>
              <a:t>, муниципальной </a:t>
            </a:r>
            <a:r>
              <a:rPr lang="ru-RU" sz="2000" dirty="0" smtClean="0">
                <a:solidFill>
                  <a:prstClr val="black"/>
                </a:solidFill>
              </a:rPr>
              <a:t>собственности</a:t>
            </a:r>
            <a:r>
              <a:rPr lang="ru-RU" sz="2000" dirty="0">
                <a:solidFill>
                  <a:prstClr val="black"/>
                </a:solidFill>
              </a:rPr>
              <a:t>;</a:t>
            </a:r>
          </a:p>
          <a:p>
            <a:pPr algn="just" defTabSz="913108"/>
            <a:r>
              <a:rPr lang="ru-RU" sz="2000" dirty="0" smtClean="0">
                <a:solidFill>
                  <a:prstClr val="black"/>
                </a:solidFill>
              </a:rPr>
              <a:t>14</a:t>
            </a:r>
            <a:r>
              <a:rPr lang="ru-RU" sz="2000" dirty="0">
                <a:solidFill>
                  <a:prstClr val="black"/>
                </a:solidFill>
              </a:rPr>
              <a:t>) обеспечение пожарной безопасности;</a:t>
            </a:r>
          </a:p>
          <a:p>
            <a:pPr algn="just" defTabSz="913108"/>
            <a:r>
              <a:rPr lang="ru-RU" sz="2000" dirty="0" smtClean="0">
                <a:solidFill>
                  <a:prstClr val="black"/>
                </a:solidFill>
              </a:rPr>
              <a:t>16</a:t>
            </a:r>
            <a:r>
              <a:rPr lang="ru-RU" sz="2000" dirty="0">
                <a:solidFill>
                  <a:prstClr val="black"/>
                </a:solidFill>
              </a:rPr>
              <a:t>) повышение уровня правовой грамотности и развитие правосознания граждан.</a:t>
            </a:r>
          </a:p>
        </p:txBody>
      </p:sp>
    </p:spTree>
    <p:extLst>
      <p:ext uri="{BB962C8B-B14F-4D97-AF65-F5344CB8AC3E}">
        <p14:creationId xmlns:p14="http://schemas.microsoft.com/office/powerpoint/2010/main" val="3265679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09"/>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dirty="0">
              <a:solidFill>
                <a:prstClr val="white">
                  <a:lumMod val="50000"/>
                </a:prstClr>
              </a:solidFill>
              <a:latin typeface="Impact" panose="020B0806030902050204" pitchFamily="34" charset="0"/>
            </a:endParaRPr>
          </a:p>
        </p:txBody>
      </p:sp>
      <p:sp>
        <p:nvSpPr>
          <p:cNvPr id="2" name="Прямоугольник 1"/>
          <p:cNvSpPr/>
          <p:nvPr/>
        </p:nvSpPr>
        <p:spPr>
          <a:xfrm>
            <a:off x="548641" y="1113920"/>
            <a:ext cx="11472458" cy="969496"/>
          </a:xfrm>
          <a:prstGeom prst="rect">
            <a:avLst/>
          </a:prstGeom>
        </p:spPr>
        <p:txBody>
          <a:bodyPr wrap="square">
            <a:spAutoFit/>
          </a:bodyPr>
          <a:lstStyle/>
          <a:p>
            <a:pPr algn="just" defTabSz="913108"/>
            <a:r>
              <a:rPr lang="ru-RU" sz="1900" dirty="0" smtClean="0">
                <a:solidFill>
                  <a:prstClr val="black"/>
                </a:solidFill>
              </a:rPr>
              <a:t>Ст. 6 п. 4 </a:t>
            </a:r>
            <a:r>
              <a:rPr lang="ru-RU" sz="1900" dirty="0">
                <a:solidFill>
                  <a:prstClr val="black"/>
                </a:solidFill>
              </a:rPr>
              <a:t>Лица, участвующие в профилактике правонарушений, применяют меры профилактики правонарушений, предусмотренные пунктами 5 - 8 части 2 настоящей статьи, в пределах прав, предоставленных им настоящим Федеральным законом и другими федеральными законами</a:t>
            </a:r>
            <a:r>
              <a:rPr lang="ru-RU" sz="1900" dirty="0" smtClean="0">
                <a:solidFill>
                  <a:prstClr val="black"/>
                </a:solidFill>
              </a:rPr>
              <a:t>.</a:t>
            </a:r>
            <a:r>
              <a:rPr lang="ru-RU" sz="1900" dirty="0">
                <a:solidFill>
                  <a:prstClr val="black"/>
                </a:solidFill>
              </a:rPr>
              <a:t> </a:t>
            </a:r>
          </a:p>
        </p:txBody>
      </p:sp>
      <p:sp>
        <p:nvSpPr>
          <p:cNvPr id="3" name="Прямоугольник 2"/>
          <p:cNvSpPr/>
          <p:nvPr/>
        </p:nvSpPr>
        <p:spPr>
          <a:xfrm>
            <a:off x="3371850" y="3546902"/>
            <a:ext cx="8432078" cy="677108"/>
          </a:xfrm>
          <a:prstGeom prst="rect">
            <a:avLst/>
          </a:prstGeom>
        </p:spPr>
        <p:txBody>
          <a:bodyPr wrap="square">
            <a:spAutoFit/>
          </a:bodyPr>
          <a:lstStyle/>
          <a:p>
            <a:pPr algn="just" defTabSz="913108"/>
            <a:r>
              <a:rPr lang="ru-RU" sz="1900" dirty="0" smtClean="0">
                <a:solidFill>
                  <a:prstClr val="black"/>
                </a:solidFill>
              </a:rPr>
              <a:t>7</a:t>
            </a:r>
            <a:r>
              <a:rPr lang="ru-RU" sz="1900" dirty="0">
                <a:solidFill>
                  <a:prstClr val="black"/>
                </a:solidFill>
              </a:rPr>
              <a:t>) </a:t>
            </a:r>
            <a:r>
              <a:rPr lang="ru-RU" sz="1900" dirty="0">
                <a:solidFill>
                  <a:srgbClr val="FF0000"/>
                </a:solidFill>
              </a:rPr>
              <a:t>выявления лиц</a:t>
            </a:r>
            <a:r>
              <a:rPr lang="ru-RU" sz="1900" dirty="0">
                <a:solidFill>
                  <a:prstClr val="black"/>
                </a:solidFill>
              </a:rPr>
              <a:t>, пострадавших от правонарушений или подверженных риску стать таковыми, и лиц, находящихся в трудной жизненной </a:t>
            </a:r>
            <a:r>
              <a:rPr lang="ru-RU" sz="1900" dirty="0" smtClean="0">
                <a:solidFill>
                  <a:prstClr val="black"/>
                </a:solidFill>
              </a:rPr>
              <a:t>ситуации;</a:t>
            </a:r>
            <a:endParaRPr lang="ru-RU" sz="1900" dirty="0">
              <a:solidFill>
                <a:prstClr val="black"/>
              </a:solidFill>
            </a:endParaRPr>
          </a:p>
        </p:txBody>
      </p:sp>
      <p:sp>
        <p:nvSpPr>
          <p:cNvPr id="4" name="Прямоугольник 3"/>
          <p:cNvSpPr/>
          <p:nvPr/>
        </p:nvSpPr>
        <p:spPr>
          <a:xfrm>
            <a:off x="971550" y="2083416"/>
            <a:ext cx="11049549" cy="969496"/>
          </a:xfrm>
          <a:prstGeom prst="rect">
            <a:avLst/>
          </a:prstGeom>
        </p:spPr>
        <p:txBody>
          <a:bodyPr wrap="square">
            <a:spAutoFit/>
          </a:bodyPr>
          <a:lstStyle/>
          <a:p>
            <a:pPr algn="just" defTabSz="913108"/>
            <a:r>
              <a:rPr lang="ru-RU" sz="1900" dirty="0" smtClean="0">
                <a:solidFill>
                  <a:prstClr val="black"/>
                </a:solidFill>
              </a:rPr>
              <a:t>5) </a:t>
            </a:r>
            <a:r>
              <a:rPr lang="ru-RU" sz="1900" dirty="0" smtClean="0">
                <a:solidFill>
                  <a:srgbClr val="FF0000"/>
                </a:solidFill>
              </a:rPr>
              <a:t>выявления и устранения причин и условий</a:t>
            </a:r>
            <a:r>
              <a:rPr lang="ru-RU" sz="1900" dirty="0" smtClean="0">
                <a:solidFill>
                  <a:prstClr val="black"/>
                </a:solidFill>
              </a:rPr>
              <a:t>, способствующих антиобщественному поведению и совершению правонарушений, в том числе на почве социальной, расовой, национальной или религиозной розни;</a:t>
            </a:r>
            <a:endParaRPr lang="ru-RU" sz="1900" dirty="0">
              <a:solidFill>
                <a:prstClr val="black"/>
              </a:solidFill>
            </a:endParaRPr>
          </a:p>
        </p:txBody>
      </p:sp>
      <p:sp>
        <p:nvSpPr>
          <p:cNvPr id="7" name="Прямоугольник 6"/>
          <p:cNvSpPr/>
          <p:nvPr/>
        </p:nvSpPr>
        <p:spPr>
          <a:xfrm>
            <a:off x="2034540" y="3090446"/>
            <a:ext cx="9658350" cy="384721"/>
          </a:xfrm>
          <a:prstGeom prst="rect">
            <a:avLst/>
          </a:prstGeom>
        </p:spPr>
        <p:txBody>
          <a:bodyPr wrap="square">
            <a:spAutoFit/>
          </a:bodyPr>
          <a:lstStyle/>
          <a:p>
            <a:pPr algn="just" defTabSz="913108"/>
            <a:r>
              <a:rPr lang="ru-RU" sz="1900" dirty="0">
                <a:solidFill>
                  <a:prstClr val="black"/>
                </a:solidFill>
              </a:rPr>
              <a:t>6) </a:t>
            </a:r>
            <a:r>
              <a:rPr lang="ru-RU" sz="1900" dirty="0">
                <a:solidFill>
                  <a:srgbClr val="FF0000"/>
                </a:solidFill>
              </a:rPr>
              <a:t>выявления лиц</a:t>
            </a:r>
            <a:r>
              <a:rPr lang="ru-RU" sz="1900" dirty="0">
                <a:solidFill>
                  <a:prstClr val="black"/>
                </a:solidFill>
              </a:rPr>
              <a:t>, склонных к совершению правонарушений;</a:t>
            </a:r>
          </a:p>
        </p:txBody>
      </p:sp>
      <p:sp>
        <p:nvSpPr>
          <p:cNvPr id="8" name="Прямоугольник 7"/>
          <p:cNvSpPr/>
          <p:nvPr/>
        </p:nvSpPr>
        <p:spPr>
          <a:xfrm>
            <a:off x="4674870" y="4224010"/>
            <a:ext cx="7129058" cy="969496"/>
          </a:xfrm>
          <a:prstGeom prst="rect">
            <a:avLst/>
          </a:prstGeom>
        </p:spPr>
        <p:txBody>
          <a:bodyPr wrap="square">
            <a:spAutoFit/>
          </a:bodyPr>
          <a:lstStyle/>
          <a:p>
            <a:pPr algn="just" defTabSz="913108"/>
            <a:r>
              <a:rPr lang="ru-RU" sz="1900" dirty="0">
                <a:solidFill>
                  <a:prstClr val="black"/>
                </a:solidFill>
              </a:rPr>
              <a:t>8) </a:t>
            </a:r>
            <a:r>
              <a:rPr lang="ru-RU" sz="1900" dirty="0">
                <a:solidFill>
                  <a:srgbClr val="FF0000"/>
                </a:solidFill>
              </a:rPr>
              <a:t>использования видов профилактики правонарушений и форм профилактического воздействия</a:t>
            </a:r>
            <a:r>
              <a:rPr lang="ru-RU" sz="1900" dirty="0">
                <a:solidFill>
                  <a:prstClr val="black"/>
                </a:solidFill>
              </a:rPr>
              <a:t>, установленных настоящим Федеральным законом;</a:t>
            </a:r>
          </a:p>
        </p:txBody>
      </p:sp>
    </p:spTree>
    <p:extLst>
      <p:ext uri="{BB962C8B-B14F-4D97-AF65-F5344CB8AC3E}">
        <p14:creationId xmlns:p14="http://schemas.microsoft.com/office/powerpoint/2010/main" val="747897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09"/>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dirty="0">
              <a:solidFill>
                <a:prstClr val="white">
                  <a:lumMod val="50000"/>
                </a:prstClr>
              </a:solidFill>
              <a:latin typeface="Impact" panose="020B0806030902050204" pitchFamily="34" charset="0"/>
            </a:endParaRPr>
          </a:p>
        </p:txBody>
      </p:sp>
      <p:sp>
        <p:nvSpPr>
          <p:cNvPr id="2" name="Прямоугольник 1"/>
          <p:cNvSpPr/>
          <p:nvPr/>
        </p:nvSpPr>
        <p:spPr>
          <a:xfrm>
            <a:off x="649375" y="2870470"/>
            <a:ext cx="11247120" cy="2677656"/>
          </a:xfrm>
          <a:prstGeom prst="rect">
            <a:avLst/>
          </a:prstGeom>
        </p:spPr>
        <p:txBody>
          <a:bodyPr wrap="square">
            <a:spAutoFit/>
          </a:bodyPr>
          <a:lstStyle/>
          <a:p>
            <a:pPr algn="just" defTabSz="913108"/>
            <a:r>
              <a:rPr lang="ru-RU" sz="2400" dirty="0">
                <a:solidFill>
                  <a:prstClr val="black"/>
                </a:solidFill>
              </a:rPr>
              <a:t>Статья 17. Формы профилактического </a:t>
            </a:r>
            <a:r>
              <a:rPr lang="ru-RU" sz="2400" dirty="0" smtClean="0">
                <a:solidFill>
                  <a:prstClr val="black"/>
                </a:solidFill>
              </a:rPr>
              <a:t>воздействия</a:t>
            </a:r>
            <a:r>
              <a:rPr lang="ru-RU" sz="2400" dirty="0">
                <a:solidFill>
                  <a:prstClr val="black"/>
                </a:solidFill>
              </a:rPr>
              <a:t> </a:t>
            </a:r>
          </a:p>
          <a:p>
            <a:pPr algn="just" defTabSz="913108"/>
            <a:r>
              <a:rPr lang="ru-RU" sz="2400" dirty="0" smtClean="0">
                <a:solidFill>
                  <a:srgbClr val="FF0000"/>
                </a:solidFill>
              </a:rPr>
              <a:t>1</a:t>
            </a:r>
            <a:r>
              <a:rPr lang="ru-RU" sz="2400" dirty="0">
                <a:solidFill>
                  <a:srgbClr val="FF0000"/>
                </a:solidFill>
              </a:rPr>
              <a:t>) правовое просвещение и правовое информирование;</a:t>
            </a:r>
          </a:p>
          <a:p>
            <a:pPr algn="just" defTabSz="913108"/>
            <a:r>
              <a:rPr lang="ru-RU" sz="2400" dirty="0" smtClean="0">
                <a:solidFill>
                  <a:prstClr val="black"/>
                </a:solidFill>
              </a:rPr>
              <a:t>7</a:t>
            </a:r>
            <a:r>
              <a:rPr lang="ru-RU" sz="2400" dirty="0">
                <a:solidFill>
                  <a:prstClr val="black"/>
                </a:solidFill>
              </a:rPr>
              <a:t>) социальная адаптация;</a:t>
            </a:r>
          </a:p>
          <a:p>
            <a:pPr algn="just" defTabSz="913108"/>
            <a:r>
              <a:rPr lang="ru-RU" sz="2400" dirty="0">
                <a:solidFill>
                  <a:prstClr val="black"/>
                </a:solidFill>
              </a:rPr>
              <a:t>8) </a:t>
            </a:r>
            <a:r>
              <a:rPr lang="ru-RU" sz="2400" dirty="0" err="1">
                <a:solidFill>
                  <a:prstClr val="black"/>
                </a:solidFill>
              </a:rPr>
              <a:t>ресоциализация</a:t>
            </a:r>
            <a:r>
              <a:rPr lang="ru-RU" sz="2400" dirty="0">
                <a:solidFill>
                  <a:prstClr val="black"/>
                </a:solidFill>
              </a:rPr>
              <a:t>;</a:t>
            </a:r>
          </a:p>
          <a:p>
            <a:pPr algn="just" defTabSz="913108"/>
            <a:r>
              <a:rPr lang="ru-RU" sz="2400" dirty="0">
                <a:solidFill>
                  <a:prstClr val="black"/>
                </a:solidFill>
              </a:rPr>
              <a:t>9) социальная реабилитация;</a:t>
            </a:r>
          </a:p>
          <a:p>
            <a:pPr algn="just" defTabSz="913108"/>
            <a:r>
              <a:rPr lang="ru-RU" sz="2400" dirty="0">
                <a:solidFill>
                  <a:srgbClr val="FF0000"/>
                </a:solidFill>
              </a:rPr>
              <a:t>10) помощь лицам, пострадавшим от правонарушений или подверженным риску стать таковыми</a:t>
            </a:r>
            <a:r>
              <a:rPr lang="ru-RU" sz="1900" dirty="0">
                <a:solidFill>
                  <a:prstClr val="black"/>
                </a:solidFill>
              </a:rPr>
              <a:t>.</a:t>
            </a:r>
          </a:p>
        </p:txBody>
      </p:sp>
      <p:sp>
        <p:nvSpPr>
          <p:cNvPr id="3" name="Прямоугольник 2"/>
          <p:cNvSpPr/>
          <p:nvPr/>
        </p:nvSpPr>
        <p:spPr>
          <a:xfrm>
            <a:off x="217170" y="1105674"/>
            <a:ext cx="11830050" cy="1446550"/>
          </a:xfrm>
          <a:prstGeom prst="rect">
            <a:avLst/>
          </a:prstGeom>
        </p:spPr>
        <p:txBody>
          <a:bodyPr wrap="square">
            <a:spAutoFit/>
          </a:bodyPr>
          <a:lstStyle/>
          <a:p>
            <a:pPr algn="just" defTabSz="913108"/>
            <a:r>
              <a:rPr lang="ru-RU" sz="2200" dirty="0">
                <a:solidFill>
                  <a:prstClr val="black"/>
                </a:solidFill>
              </a:rPr>
              <a:t>Статья 13. Права лиц, участвующих в профилактике </a:t>
            </a:r>
            <a:r>
              <a:rPr lang="ru-RU" sz="2200" dirty="0" smtClean="0">
                <a:solidFill>
                  <a:prstClr val="black"/>
                </a:solidFill>
              </a:rPr>
              <a:t>правонарушений</a:t>
            </a:r>
            <a:r>
              <a:rPr lang="ru-RU" sz="2200" dirty="0">
                <a:solidFill>
                  <a:prstClr val="black"/>
                </a:solidFill>
              </a:rPr>
              <a:t> </a:t>
            </a:r>
          </a:p>
          <a:p>
            <a:pPr algn="just" defTabSz="913108"/>
            <a:r>
              <a:rPr lang="ru-RU" sz="2200" dirty="0" smtClean="0">
                <a:solidFill>
                  <a:prstClr val="black"/>
                </a:solidFill>
              </a:rPr>
              <a:t>2</a:t>
            </a:r>
            <a:r>
              <a:rPr lang="ru-RU" sz="2200" dirty="0">
                <a:solidFill>
                  <a:prstClr val="black"/>
                </a:solidFill>
              </a:rPr>
              <a:t>. Лица, участвующие в профилактике правонарушений, реализуют свои права в сфере профилактики правонарушений в формах профилактического воздействия, предусмотренных пунктами </a:t>
            </a:r>
            <a:r>
              <a:rPr lang="ru-RU" sz="2200" dirty="0">
                <a:solidFill>
                  <a:srgbClr val="FF0000"/>
                </a:solidFill>
              </a:rPr>
              <a:t>1, 7 - 10 </a:t>
            </a:r>
            <a:r>
              <a:rPr lang="ru-RU" sz="2200" dirty="0">
                <a:solidFill>
                  <a:prstClr val="black"/>
                </a:solidFill>
              </a:rPr>
              <a:t>части 1 статьи 17 настоящего Федерального </a:t>
            </a:r>
            <a:r>
              <a:rPr lang="ru-RU" sz="2200" dirty="0" smtClean="0">
                <a:solidFill>
                  <a:prstClr val="black"/>
                </a:solidFill>
              </a:rPr>
              <a:t>закона.</a:t>
            </a:r>
            <a:endParaRPr lang="ru-RU" sz="2200" dirty="0">
              <a:solidFill>
                <a:prstClr val="black"/>
              </a:solidFill>
            </a:endParaRPr>
          </a:p>
        </p:txBody>
      </p:sp>
    </p:spTree>
    <p:extLst>
      <p:ext uri="{BB962C8B-B14F-4D97-AF65-F5344CB8AC3E}">
        <p14:creationId xmlns:p14="http://schemas.microsoft.com/office/powerpoint/2010/main" val="1372460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880109"/>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872" y="343235"/>
            <a:ext cx="10360057" cy="369332"/>
          </a:xfrm>
          <a:prstGeom prst="rect">
            <a:avLst/>
          </a:prstGeom>
          <a:noFill/>
        </p:spPr>
        <p:txBody>
          <a:bodyPr wrap="square" rtlCol="0">
            <a:spAutoFit/>
          </a:bodyPr>
          <a:lstStyle/>
          <a:p>
            <a:pPr algn="ctr"/>
            <a:r>
              <a:rPr lang="ru-RU"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dirty="0">
              <a:solidFill>
                <a:prstClr val="white">
                  <a:lumMod val="50000"/>
                </a:prstClr>
              </a:solidFill>
              <a:latin typeface="Impact" panose="020B0806030902050204" pitchFamily="34" charset="0"/>
            </a:endParaRPr>
          </a:p>
        </p:txBody>
      </p:sp>
      <p:sp>
        <p:nvSpPr>
          <p:cNvPr id="4" name="Прямоугольник 3"/>
          <p:cNvSpPr/>
          <p:nvPr/>
        </p:nvSpPr>
        <p:spPr>
          <a:xfrm>
            <a:off x="231112" y="1640689"/>
            <a:ext cx="11455121" cy="4939814"/>
          </a:xfrm>
          <a:prstGeom prst="rect">
            <a:avLst/>
          </a:prstGeom>
        </p:spPr>
        <p:txBody>
          <a:bodyPr wrap="square">
            <a:spAutoFit/>
          </a:bodyPr>
          <a:lstStyle/>
          <a:p>
            <a:pPr>
              <a:buFont typeface="+mj-lt"/>
              <a:buAutoNum type="arabicPeriod"/>
            </a:pPr>
            <a:r>
              <a:rPr lang="ru-RU" sz="2100" dirty="0">
                <a:latin typeface="Times New Roman" panose="02020603050405020304" pitchFamily="18" charset="0"/>
                <a:cs typeface="Times New Roman" panose="02020603050405020304" pitchFamily="18" charset="0"/>
              </a:rPr>
              <a:t>Преданность делу коммунизма, любовь к социалистической Родине, к странам социализма.</a:t>
            </a:r>
          </a:p>
          <a:p>
            <a:pPr>
              <a:buFont typeface="+mj-lt"/>
              <a:buAutoNum type="arabicPeriod"/>
            </a:pPr>
            <a:r>
              <a:rPr lang="ru-RU" sz="2100" dirty="0">
                <a:latin typeface="Times New Roman" panose="02020603050405020304" pitchFamily="18" charset="0"/>
                <a:cs typeface="Times New Roman" panose="02020603050405020304" pitchFamily="18" charset="0"/>
              </a:rPr>
              <a:t>Добросовестный труд на благо общества: </a:t>
            </a:r>
            <a:r>
              <a:rPr lang="ru-RU" sz="2100" dirty="0">
                <a:latin typeface="Times New Roman" panose="02020603050405020304" pitchFamily="18" charset="0"/>
                <a:cs typeface="Times New Roman" panose="02020603050405020304" pitchFamily="18" charset="0"/>
                <a:hlinkClick r:id="rId2" tooltip="Кто не работает, тот не ест"/>
              </a:rPr>
              <a:t>кто не работает, тот не ест</a:t>
            </a:r>
            <a:r>
              <a:rPr lang="ru-RU" sz="2100" dirty="0">
                <a:latin typeface="Times New Roman" panose="02020603050405020304" pitchFamily="18" charset="0"/>
                <a:cs typeface="Times New Roman" panose="02020603050405020304" pitchFamily="18" charset="0"/>
              </a:rPr>
              <a:t>.</a:t>
            </a:r>
          </a:p>
          <a:p>
            <a:pPr>
              <a:buFont typeface="+mj-lt"/>
              <a:buAutoNum type="arabicPeriod"/>
            </a:pPr>
            <a:r>
              <a:rPr lang="ru-RU" sz="2100" dirty="0">
                <a:latin typeface="Times New Roman" panose="02020603050405020304" pitchFamily="18" charset="0"/>
                <a:cs typeface="Times New Roman" panose="02020603050405020304" pitchFamily="18" charset="0"/>
              </a:rPr>
              <a:t>Забота каждого о сохранении и умножении общественного достояния.</a:t>
            </a:r>
          </a:p>
          <a:p>
            <a:pPr>
              <a:buFont typeface="+mj-lt"/>
              <a:buAutoNum type="arabicPeriod"/>
            </a:pPr>
            <a:r>
              <a:rPr lang="ru-RU" sz="2100" dirty="0">
                <a:latin typeface="Times New Roman" panose="02020603050405020304" pitchFamily="18" charset="0"/>
                <a:cs typeface="Times New Roman" panose="02020603050405020304" pitchFamily="18" charset="0"/>
              </a:rPr>
              <a:t>Высокое сознание общественного долга, нетерпимость к нарушениям общественных интересов.</a:t>
            </a:r>
          </a:p>
          <a:p>
            <a:pPr>
              <a:buFont typeface="+mj-lt"/>
              <a:buAutoNum type="arabicPeriod"/>
            </a:pPr>
            <a:r>
              <a:rPr lang="ru-RU" sz="2100" dirty="0">
                <a:latin typeface="Times New Roman" panose="02020603050405020304" pitchFamily="18" charset="0"/>
                <a:cs typeface="Times New Roman" panose="02020603050405020304" pitchFamily="18" charset="0"/>
                <a:hlinkClick r:id="rId3" tooltip="Коллективизм"/>
              </a:rPr>
              <a:t>Коллективизм</a:t>
            </a:r>
            <a:r>
              <a:rPr lang="ru-RU" sz="2100" dirty="0">
                <a:latin typeface="Times New Roman" panose="02020603050405020304" pitchFamily="18" charset="0"/>
                <a:cs typeface="Times New Roman" panose="02020603050405020304" pitchFamily="18" charset="0"/>
              </a:rPr>
              <a:t> и товарищеская взаимопомощь: каждый за всех, все за одного.</a:t>
            </a:r>
          </a:p>
          <a:p>
            <a:pPr>
              <a:buFont typeface="+mj-lt"/>
              <a:buAutoNum type="arabicPeriod"/>
            </a:pPr>
            <a:r>
              <a:rPr lang="ru-RU" sz="2100" dirty="0">
                <a:latin typeface="Times New Roman" panose="02020603050405020304" pitchFamily="18" charset="0"/>
                <a:cs typeface="Times New Roman" panose="02020603050405020304" pitchFamily="18" charset="0"/>
              </a:rPr>
              <a:t>Гуманные отношения и взаимное уважение между людьми: </a:t>
            </a:r>
            <a:r>
              <a:rPr lang="ru-RU" sz="2100" dirty="0">
                <a:solidFill>
                  <a:srgbClr val="FF0000"/>
                </a:solidFill>
                <a:latin typeface="Times New Roman" panose="02020603050405020304" pitchFamily="18" charset="0"/>
                <a:cs typeface="Times New Roman" panose="02020603050405020304" pitchFamily="18" charset="0"/>
              </a:rPr>
              <a:t>человек человеку друг, товарищ и брат</a:t>
            </a:r>
            <a:r>
              <a:rPr lang="ru-RU" sz="2100" dirty="0">
                <a:latin typeface="Times New Roman" panose="02020603050405020304" pitchFamily="18" charset="0"/>
                <a:cs typeface="Times New Roman" panose="02020603050405020304" pitchFamily="18" charset="0"/>
              </a:rPr>
              <a:t>.</a:t>
            </a:r>
          </a:p>
          <a:p>
            <a:pPr>
              <a:buFont typeface="+mj-lt"/>
              <a:buAutoNum type="arabicPeriod"/>
            </a:pPr>
            <a:r>
              <a:rPr lang="ru-RU" sz="2100" dirty="0">
                <a:latin typeface="Times New Roman" panose="02020603050405020304" pitchFamily="18" charset="0"/>
                <a:cs typeface="Times New Roman" panose="02020603050405020304" pitchFamily="18" charset="0"/>
              </a:rPr>
              <a:t>Честность и правдивость, нравственная чистота, простота и скромность в общественной и личной жизни.</a:t>
            </a:r>
          </a:p>
          <a:p>
            <a:pPr>
              <a:buFont typeface="+mj-lt"/>
              <a:buAutoNum type="arabicPeriod"/>
            </a:pPr>
            <a:r>
              <a:rPr lang="ru-RU" sz="2100" dirty="0">
                <a:latin typeface="Times New Roman" panose="02020603050405020304" pitchFamily="18" charset="0"/>
                <a:cs typeface="Times New Roman" panose="02020603050405020304" pitchFamily="18" charset="0"/>
              </a:rPr>
              <a:t>Взаимное уважение в семье, забота о воспитании детей.</a:t>
            </a:r>
          </a:p>
          <a:p>
            <a:pPr>
              <a:buFont typeface="+mj-lt"/>
              <a:buAutoNum type="arabicPeriod"/>
            </a:pPr>
            <a:r>
              <a:rPr lang="ru-RU" sz="2100" dirty="0">
                <a:latin typeface="Times New Roman" panose="02020603050405020304" pitchFamily="18" charset="0"/>
                <a:cs typeface="Times New Roman" panose="02020603050405020304" pitchFamily="18" charset="0"/>
              </a:rPr>
              <a:t>Непримиримость к несправедливости, </a:t>
            </a:r>
            <a:r>
              <a:rPr lang="ru-RU" sz="2100" dirty="0">
                <a:latin typeface="Times New Roman" panose="02020603050405020304" pitchFamily="18" charset="0"/>
                <a:cs typeface="Times New Roman" panose="02020603050405020304" pitchFamily="18" charset="0"/>
                <a:hlinkClick r:id="rId4" tooltip="Тунеядство"/>
              </a:rPr>
              <a:t>тунеядству</a:t>
            </a:r>
            <a:r>
              <a:rPr lang="ru-RU" sz="2100" dirty="0">
                <a:latin typeface="Times New Roman" panose="02020603050405020304" pitchFamily="18" charset="0"/>
                <a:cs typeface="Times New Roman" panose="02020603050405020304" pitchFamily="18" charset="0"/>
              </a:rPr>
              <a:t>, дурости, нечестности, </a:t>
            </a:r>
            <a:r>
              <a:rPr lang="ru-RU" sz="2100" dirty="0">
                <a:latin typeface="Times New Roman" panose="02020603050405020304" pitchFamily="18" charset="0"/>
                <a:cs typeface="Times New Roman" panose="02020603050405020304" pitchFamily="18" charset="0"/>
                <a:hlinkClick r:id="rId5" tooltip="Карьеризм"/>
              </a:rPr>
              <a:t>карьеризму</a:t>
            </a:r>
            <a:r>
              <a:rPr lang="ru-RU" sz="2100" dirty="0">
                <a:latin typeface="Times New Roman" panose="02020603050405020304" pitchFamily="18" charset="0"/>
                <a:cs typeface="Times New Roman" panose="02020603050405020304" pitchFamily="18" charset="0"/>
              </a:rPr>
              <a:t>, стяжательству.</a:t>
            </a:r>
          </a:p>
          <a:p>
            <a:pPr>
              <a:buFont typeface="+mj-lt"/>
              <a:buAutoNum type="arabicPeriod"/>
            </a:pPr>
            <a:r>
              <a:rPr lang="ru-RU" sz="2100" dirty="0">
                <a:solidFill>
                  <a:srgbClr val="FF0000"/>
                </a:solidFill>
                <a:latin typeface="Times New Roman" panose="02020603050405020304" pitchFamily="18" charset="0"/>
                <a:cs typeface="Times New Roman" panose="02020603050405020304" pitchFamily="18" charset="0"/>
                <a:hlinkClick r:id="rId6" tooltip="Дружба народов"/>
              </a:rPr>
              <a:t>Дружба и братство всех народов</a:t>
            </a:r>
            <a:r>
              <a:rPr lang="ru-RU" sz="2100" dirty="0">
                <a:solidFill>
                  <a:srgbClr val="FF0000"/>
                </a:solidFill>
                <a:latin typeface="Times New Roman" panose="02020603050405020304" pitchFamily="18" charset="0"/>
                <a:cs typeface="Times New Roman" panose="02020603050405020304" pitchFamily="18" charset="0"/>
              </a:rPr>
              <a:t> СССР</a:t>
            </a:r>
            <a:r>
              <a:rPr lang="ru-RU" sz="2100" dirty="0">
                <a:latin typeface="Times New Roman" panose="02020603050405020304" pitchFamily="18" charset="0"/>
                <a:cs typeface="Times New Roman" panose="02020603050405020304" pitchFamily="18" charset="0"/>
              </a:rPr>
              <a:t>, нетерпимость к национальной и расовой неприязни.</a:t>
            </a:r>
          </a:p>
          <a:p>
            <a:pPr>
              <a:buFont typeface="+mj-lt"/>
              <a:buAutoNum type="arabicPeriod"/>
            </a:pPr>
            <a:r>
              <a:rPr lang="ru-RU" sz="2100" dirty="0">
                <a:latin typeface="Times New Roman" panose="02020603050405020304" pitchFamily="18" charset="0"/>
                <a:cs typeface="Times New Roman" panose="02020603050405020304" pitchFamily="18" charset="0"/>
              </a:rPr>
              <a:t>Нетерпимость к врагам коммунизма, дела мира и свободы народов.</a:t>
            </a:r>
          </a:p>
          <a:p>
            <a:pPr>
              <a:buFont typeface="+mj-lt"/>
              <a:buAutoNum type="arabicPeriod"/>
            </a:pPr>
            <a:r>
              <a:rPr lang="ru-RU" sz="2100" dirty="0">
                <a:latin typeface="Times New Roman" panose="02020603050405020304" pitchFamily="18" charset="0"/>
                <a:cs typeface="Times New Roman" panose="02020603050405020304" pitchFamily="18" charset="0"/>
                <a:hlinkClick r:id="rId7" tooltip="Пролетарский интернационализм"/>
              </a:rPr>
              <a:t>Братская солидарность с трудящимися всех стран</a:t>
            </a:r>
            <a:r>
              <a:rPr lang="ru-RU" sz="2100" dirty="0">
                <a:latin typeface="Times New Roman" panose="02020603050405020304" pitchFamily="18" charset="0"/>
                <a:cs typeface="Times New Roman" panose="02020603050405020304" pitchFamily="18" charset="0"/>
              </a:rPr>
              <a:t>, со всеми народами.</a:t>
            </a:r>
          </a:p>
        </p:txBody>
      </p:sp>
      <p:sp>
        <p:nvSpPr>
          <p:cNvPr id="5" name="Прямоугольник 4"/>
          <p:cNvSpPr/>
          <p:nvPr/>
        </p:nvSpPr>
        <p:spPr>
          <a:xfrm>
            <a:off x="311499" y="1154276"/>
            <a:ext cx="11374734" cy="400110"/>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a:t>
            </a:r>
            <a:r>
              <a:rPr lang="ru-RU" sz="2000" b="1" dirty="0" smtClean="0">
                <a:latin typeface="Times New Roman" panose="02020603050405020304" pitchFamily="18" charset="0"/>
                <a:cs typeface="Times New Roman" panose="02020603050405020304" pitchFamily="18" charset="0"/>
              </a:rPr>
              <a:t>Моральный кодекс </a:t>
            </a:r>
            <a:r>
              <a:rPr lang="ru-RU" sz="2000" b="1" dirty="0">
                <a:latin typeface="Times New Roman" panose="02020603050405020304" pitchFamily="18" charset="0"/>
                <a:cs typeface="Times New Roman" panose="02020603050405020304" pitchFamily="18" charset="0"/>
              </a:rPr>
              <a:t>строителя коммунизма»</a:t>
            </a:r>
          </a:p>
        </p:txBody>
      </p:sp>
    </p:spTree>
    <p:extLst>
      <p:ext uri="{BB962C8B-B14F-4D97-AF65-F5344CB8AC3E}">
        <p14:creationId xmlns:p14="http://schemas.microsoft.com/office/powerpoint/2010/main" val="3219792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2486" y="804461"/>
            <a:ext cx="11142483" cy="1200329"/>
          </a:xfrm>
          <a:prstGeom prst="rect">
            <a:avLst/>
          </a:prstGeom>
        </p:spPr>
        <p:txBody>
          <a:bodyPr wrap="square">
            <a:spAutoFit/>
          </a:bodyPr>
          <a:lstStyle/>
          <a:p>
            <a:pPr algn="ctr" defTabSz="913108"/>
            <a:r>
              <a:rPr lang="ru-RU" sz="2400" dirty="0" smtClean="0">
                <a:solidFill>
                  <a:prstClr val="black"/>
                </a:solidFill>
                <a:latin typeface="Times New Roman"/>
                <a:ea typeface="Calibri"/>
              </a:rPr>
              <a:t>«Не </a:t>
            </a:r>
            <a:r>
              <a:rPr lang="ru-RU" sz="2400" dirty="0">
                <a:solidFill>
                  <a:prstClr val="black"/>
                </a:solidFill>
                <a:latin typeface="Times New Roman"/>
                <a:ea typeface="Calibri"/>
              </a:rPr>
              <a:t>столько зла произвели сами безбожники, сколько произвели зла неподготовленные </a:t>
            </a:r>
            <a:r>
              <a:rPr lang="ru-RU" sz="2400" dirty="0" err="1" smtClean="0">
                <a:solidFill>
                  <a:prstClr val="black"/>
                </a:solidFill>
                <a:latin typeface="Times New Roman"/>
                <a:ea typeface="Calibri"/>
              </a:rPr>
              <a:t>проповедователи</a:t>
            </a:r>
            <a:r>
              <a:rPr lang="ru-RU" sz="2400" dirty="0" smtClean="0">
                <a:solidFill>
                  <a:prstClr val="black"/>
                </a:solidFill>
                <a:latin typeface="Times New Roman"/>
                <a:ea typeface="Calibri"/>
              </a:rPr>
              <a:t> </a:t>
            </a:r>
            <a:r>
              <a:rPr lang="ru-RU" sz="2400" dirty="0">
                <a:solidFill>
                  <a:prstClr val="black"/>
                </a:solidFill>
                <a:latin typeface="Times New Roman"/>
                <a:ea typeface="Calibri"/>
              </a:rPr>
              <a:t>Бога</a:t>
            </a:r>
            <a:r>
              <a:rPr lang="ru-RU" sz="2400" dirty="0" smtClean="0">
                <a:solidFill>
                  <a:prstClr val="black"/>
                </a:solidFill>
                <a:latin typeface="Times New Roman"/>
                <a:ea typeface="Calibri"/>
              </a:rPr>
              <a:t>» </a:t>
            </a:r>
          </a:p>
          <a:p>
            <a:pPr algn="r" defTabSz="913108"/>
            <a:r>
              <a:rPr lang="ru-RU" sz="2400" i="1" dirty="0" smtClean="0">
                <a:solidFill>
                  <a:prstClr val="black"/>
                </a:solidFill>
                <a:latin typeface="Times New Roman" panose="02020603050405020304" pitchFamily="18" charset="0"/>
                <a:cs typeface="Times New Roman" panose="02020603050405020304" pitchFamily="18" charset="0"/>
              </a:rPr>
              <a:t>Николай Васильевич Гоголь</a:t>
            </a:r>
            <a:endParaRPr lang="ru-RU" sz="2400" dirty="0">
              <a:solidFill>
                <a:prstClr val="black"/>
              </a:solidFill>
            </a:endParaRPr>
          </a:p>
        </p:txBody>
      </p:sp>
      <p:sp>
        <p:nvSpPr>
          <p:cNvPr id="7" name="Прямоугольник 6"/>
          <p:cNvSpPr/>
          <p:nvPr/>
        </p:nvSpPr>
        <p:spPr>
          <a:xfrm>
            <a:off x="735290" y="3079020"/>
            <a:ext cx="10859679" cy="2677656"/>
          </a:xfrm>
          <a:prstGeom prst="rect">
            <a:avLst/>
          </a:prstGeom>
        </p:spPr>
        <p:txBody>
          <a:bodyPr wrap="square">
            <a:spAutoFit/>
          </a:bodyPr>
          <a:lstStyle/>
          <a:p>
            <a:pPr algn="just" defTabSz="913108"/>
            <a:r>
              <a:rPr lang="ru-RU" sz="2400" u="sng" dirty="0">
                <a:solidFill>
                  <a:prstClr val="black"/>
                </a:solidFill>
                <a:latin typeface="Times New Roman" panose="02020603050405020304" pitchFamily="18" charset="0"/>
                <a:cs typeface="Times New Roman" panose="02020603050405020304" pitchFamily="18" charset="0"/>
              </a:rPr>
              <a:t>Мы исходим из того</a:t>
            </a:r>
            <a:r>
              <a:rPr lang="ru-RU" sz="2400" dirty="0">
                <a:solidFill>
                  <a:prstClr val="black"/>
                </a:solidFill>
                <a:latin typeface="Times New Roman" panose="02020603050405020304" pitchFamily="18" charset="0"/>
                <a:cs typeface="Times New Roman" panose="02020603050405020304" pitchFamily="18" charset="0"/>
              </a:rPr>
              <a:t>, что логическая цепочка возникновения и развития экстремизма и терроризма такова, что идеология экстремизма может привести к организации террористической деятельности. Экстремизм и терроризм – это звенья одной цепи, где: экстремизм – это подготовительная «теория», а терроризм – это исполнительная «практика». Идеология терроризма и экстремизма – это подмена принятых в нормальном обществе ценностей, понятий о справедливости и чести.</a:t>
            </a:r>
          </a:p>
        </p:txBody>
      </p:sp>
    </p:spTree>
    <p:extLst>
      <p:ext uri="{BB962C8B-B14F-4D97-AF65-F5344CB8AC3E}">
        <p14:creationId xmlns:p14="http://schemas.microsoft.com/office/powerpoint/2010/main" val="3792833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689001"/>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362" y="343235"/>
            <a:ext cx="11468569" cy="369332"/>
          </a:xfrm>
          <a:prstGeom prst="rect">
            <a:avLst/>
          </a:prstGeom>
          <a:noFill/>
        </p:spPr>
        <p:txBody>
          <a:bodyPr wrap="square" rtlCol="0">
            <a:spAutoFit/>
          </a:bodyPr>
          <a:lstStyle/>
          <a:p>
            <a:pPr algn="ctr" defTabSz="913108"/>
            <a:r>
              <a:rPr lang="ru-RU" sz="19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900" dirty="0">
              <a:solidFill>
                <a:prstClr val="white">
                  <a:lumMod val="50000"/>
                </a:prstClr>
              </a:solidFill>
              <a:latin typeface="Impact" panose="020B0806030902050204" pitchFamily="34" charset="0"/>
            </a:endParaRPr>
          </a:p>
        </p:txBody>
      </p:sp>
      <p:sp>
        <p:nvSpPr>
          <p:cNvPr id="8" name="Rectangle 1"/>
          <p:cNvSpPr>
            <a:spLocks noChangeArrowheads="1"/>
          </p:cNvSpPr>
          <p:nvPr/>
        </p:nvSpPr>
        <p:spPr bwMode="auto">
          <a:xfrm>
            <a:off x="998030" y="836712"/>
            <a:ext cx="101959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3108" fontAlgn="base">
              <a:spcBef>
                <a:spcPct val="0"/>
              </a:spcBef>
              <a:spcAft>
                <a:spcPct val="0"/>
              </a:spcAft>
            </a:pPr>
            <a:r>
              <a:rPr lang="ru-RU" altLang="ru-RU" sz="2000" b="1" dirty="0" smtClean="0">
                <a:solidFill>
                  <a:prstClr val="black"/>
                </a:solidFill>
                <a:latin typeface="Times New Roman" pitchFamily="18" charset="0"/>
                <a:cs typeface="Times New Roman" pitchFamily="18" charset="0"/>
              </a:rPr>
              <a:t>Официальная статистика </a:t>
            </a:r>
            <a:r>
              <a:rPr lang="ru-RU" altLang="ru-RU" sz="2000" b="1" dirty="0" err="1" smtClean="0">
                <a:solidFill>
                  <a:prstClr val="black"/>
                </a:solidFill>
                <a:latin typeface="Times New Roman" pitchFamily="18" charset="0"/>
                <a:cs typeface="Times New Roman" pitchFamily="18" charset="0"/>
              </a:rPr>
              <a:t>правопримения</a:t>
            </a:r>
            <a:r>
              <a:rPr lang="ru-RU" altLang="ru-RU" sz="2000" b="1" dirty="0" smtClean="0">
                <a:solidFill>
                  <a:prstClr val="black"/>
                </a:solidFill>
                <a:latin typeface="Times New Roman" pitchFamily="18" charset="0"/>
                <a:cs typeface="Times New Roman" pitchFamily="18" charset="0"/>
              </a:rPr>
              <a:t> в сфере борьбы с экстремизмом за 2017 год </a:t>
            </a:r>
            <a:endParaRPr lang="ru-RU" altLang="ru-RU" sz="2000" dirty="0" smtClean="0">
              <a:solidFill>
                <a:prstClr val="black"/>
              </a:solidFill>
              <a:latin typeface="Arial" pitchFamily="34" charset="0"/>
              <a:cs typeface="Arial" pitchFamily="34" charset="0"/>
            </a:endParaRPr>
          </a:p>
        </p:txBody>
      </p:sp>
      <p:sp>
        <p:nvSpPr>
          <p:cNvPr id="3" name="Прямоугольник 2"/>
          <p:cNvSpPr/>
          <p:nvPr/>
        </p:nvSpPr>
        <p:spPr>
          <a:xfrm>
            <a:off x="275165" y="1236822"/>
            <a:ext cx="5145247" cy="707886"/>
          </a:xfrm>
          <a:prstGeom prst="rect">
            <a:avLst/>
          </a:prstGeom>
        </p:spPr>
        <p:txBody>
          <a:bodyPr wrap="square">
            <a:spAutoFit/>
          </a:bodyPr>
          <a:lstStyle/>
          <a:p>
            <a:pPr indent="457200" defTabSz="913108"/>
            <a:r>
              <a:rPr lang="en-US" sz="2000" dirty="0">
                <a:solidFill>
                  <a:srgbClr val="FF0000"/>
                </a:solidFill>
                <a:latin typeface="Times New Roman" panose="02020603050405020304" pitchFamily="18" charset="0"/>
                <a:cs typeface="Times New Roman" panose="02020603050405020304" pitchFamily="18" charset="0"/>
              </a:rPr>
              <a:t>2016</a:t>
            </a:r>
            <a:r>
              <a:rPr lang="en-US" sz="2000" dirty="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год</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 </a:t>
            </a:r>
            <a:r>
              <a:rPr lang="ru-RU" sz="2000" dirty="0" smtClean="0">
                <a:solidFill>
                  <a:prstClr val="black"/>
                </a:solidFill>
                <a:latin typeface="Times New Roman" panose="02020603050405020304" pitchFamily="18" charset="0"/>
                <a:cs typeface="Times New Roman" panose="02020603050405020304" pitchFamily="18" charset="0"/>
              </a:rPr>
              <a:t>осуждено </a:t>
            </a:r>
            <a:r>
              <a:rPr lang="ru-RU" sz="2000" b="1" dirty="0" smtClean="0">
                <a:solidFill>
                  <a:prstClr val="black"/>
                </a:solidFill>
                <a:latin typeface="Times New Roman" panose="02020603050405020304" pitchFamily="18" charset="0"/>
                <a:cs typeface="Times New Roman" panose="02020603050405020304" pitchFamily="18" charset="0"/>
              </a:rPr>
              <a:t>662</a:t>
            </a:r>
            <a:r>
              <a:rPr lang="ru-RU" sz="2000" dirty="0" smtClean="0">
                <a:solidFill>
                  <a:prstClr val="black"/>
                </a:solidFill>
                <a:latin typeface="Times New Roman" panose="02020603050405020304" pitchFamily="18" charset="0"/>
                <a:cs typeface="Times New Roman" panose="02020603050405020304" pitchFamily="18" charset="0"/>
              </a:rPr>
              <a:t> человека, </a:t>
            </a:r>
            <a:endParaRPr lang="en-US" sz="2000" dirty="0" smtClean="0">
              <a:solidFill>
                <a:prstClr val="black"/>
              </a:solidFill>
              <a:latin typeface="Times New Roman" panose="02020603050405020304" pitchFamily="18" charset="0"/>
              <a:cs typeface="Times New Roman" panose="02020603050405020304" pitchFamily="18" charset="0"/>
            </a:endParaRPr>
          </a:p>
          <a:p>
            <a:pPr indent="457200" defTabSz="913108"/>
            <a:r>
              <a:rPr lang="ru-RU" sz="2000" dirty="0" smtClean="0">
                <a:solidFill>
                  <a:srgbClr val="FF0000"/>
                </a:solidFill>
                <a:latin typeface="Times New Roman" panose="02020603050405020304" pitchFamily="18" charset="0"/>
                <a:cs typeface="Times New Roman" panose="02020603050405020304" pitchFamily="18" charset="0"/>
              </a:rPr>
              <a:t>2017</a:t>
            </a:r>
            <a:r>
              <a:rPr lang="ru-RU" sz="2000" dirty="0" smtClean="0">
                <a:solidFill>
                  <a:prstClr val="black"/>
                </a:solidFill>
                <a:latin typeface="Times New Roman" panose="02020603050405020304" pitchFamily="18" charset="0"/>
                <a:cs typeface="Times New Roman" panose="02020603050405020304" pitchFamily="18" charset="0"/>
              </a:rPr>
              <a:t> год </a:t>
            </a:r>
            <a:r>
              <a:rPr lang="en-US" sz="2000" dirty="0" smtClean="0">
                <a:solidFill>
                  <a:prstClr val="black"/>
                </a:solidFill>
                <a:latin typeface="Times New Roman" panose="02020603050405020304" pitchFamily="18" charset="0"/>
                <a:cs typeface="Times New Roman" panose="02020603050405020304" pitchFamily="18" charset="0"/>
              </a:rPr>
              <a:t>-</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осуждено </a:t>
            </a:r>
            <a:r>
              <a:rPr lang="ru-RU" sz="2000" b="1" dirty="0">
                <a:solidFill>
                  <a:prstClr val="black"/>
                </a:solidFill>
                <a:latin typeface="Times New Roman" panose="02020603050405020304" pitchFamily="18" charset="0"/>
                <a:cs typeface="Times New Roman" panose="02020603050405020304" pitchFamily="18" charset="0"/>
              </a:rPr>
              <a:t>785</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smtClean="0">
                <a:solidFill>
                  <a:prstClr val="black"/>
                </a:solidFill>
                <a:latin typeface="Times New Roman" panose="02020603050405020304" pitchFamily="18" charset="0"/>
                <a:cs typeface="Times New Roman" panose="02020603050405020304" pitchFamily="18" charset="0"/>
              </a:rPr>
              <a:t>человек</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30979" y="2367170"/>
            <a:ext cx="6938128" cy="400110"/>
          </a:xfrm>
          <a:prstGeom prst="rect">
            <a:avLst/>
          </a:prstGeom>
        </p:spPr>
        <p:txBody>
          <a:bodyPr wrap="square">
            <a:spAutoFit/>
          </a:bodyPr>
          <a:lstStyle/>
          <a:p>
            <a:pPr defTabSz="913108"/>
            <a:r>
              <a:rPr lang="ru-RU" sz="2000" i="1" dirty="0" smtClean="0">
                <a:solidFill>
                  <a:prstClr val="black"/>
                </a:solidFill>
                <a:latin typeface="Times New Roman" panose="02020603050405020304" pitchFamily="18" charset="0"/>
                <a:cs typeface="Times New Roman" panose="02020603050405020304" pitchFamily="18" charset="0"/>
              </a:rPr>
              <a:t>- за </a:t>
            </a:r>
            <a:r>
              <a:rPr lang="ru-RU" sz="2000" i="1" dirty="0">
                <a:solidFill>
                  <a:prstClr val="black"/>
                </a:solidFill>
                <a:latin typeface="Times New Roman" panose="02020603050405020304" pitchFamily="18" charset="0"/>
                <a:cs typeface="Times New Roman" panose="02020603050405020304" pitchFamily="18" charset="0"/>
              </a:rPr>
              <a:t>пропаганду </a:t>
            </a:r>
            <a:r>
              <a:rPr lang="ru-RU" sz="2000" i="1" dirty="0" smtClean="0">
                <a:solidFill>
                  <a:prstClr val="black"/>
                </a:solidFill>
                <a:latin typeface="Times New Roman" panose="02020603050405020304" pitchFamily="18" charset="0"/>
                <a:cs typeface="Times New Roman" panose="02020603050405020304" pitchFamily="18" charset="0"/>
              </a:rPr>
              <a:t>по </a:t>
            </a:r>
            <a:r>
              <a:rPr lang="ru-RU" sz="2000" i="1" dirty="0">
                <a:solidFill>
                  <a:prstClr val="black"/>
                </a:solidFill>
                <a:latin typeface="Times New Roman" panose="02020603050405020304" pitchFamily="18" charset="0"/>
                <a:cs typeface="Times New Roman" panose="02020603050405020304" pitchFamily="18" charset="0"/>
              </a:rPr>
              <a:t>ст. 282 УК (возбуждение ненависти</a:t>
            </a:r>
            <a:r>
              <a:rPr lang="ru-RU" sz="2000" i="1" dirty="0" smtClean="0">
                <a:solidFill>
                  <a:prstClr val="black"/>
                </a:solidFill>
                <a:latin typeface="Times New Roman" panose="02020603050405020304" pitchFamily="18" charset="0"/>
                <a:cs typeface="Times New Roman" panose="02020603050405020304" pitchFamily="18" charset="0"/>
              </a:rPr>
              <a:t>).</a:t>
            </a:r>
            <a:endParaRPr lang="ru-RU" sz="2000" i="1"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5361" y="3340169"/>
            <a:ext cx="5207599" cy="707886"/>
          </a:xfrm>
          <a:prstGeom prst="rect">
            <a:avLst/>
          </a:prstGeom>
        </p:spPr>
        <p:txBody>
          <a:bodyPr wrap="square">
            <a:spAutoFit/>
          </a:bodyPr>
          <a:lstStyle/>
          <a:p>
            <a:pPr indent="457200" defTabSz="913108"/>
            <a:r>
              <a:rPr lang="ru-RU" sz="2000" dirty="0" smtClean="0">
                <a:solidFill>
                  <a:srgbClr val="FF0000"/>
                </a:solidFill>
                <a:latin typeface="Times New Roman" panose="02020603050405020304" pitchFamily="18" charset="0"/>
                <a:cs typeface="Times New Roman" panose="02020603050405020304" pitchFamily="18" charset="0"/>
              </a:rPr>
              <a:t>2016 </a:t>
            </a:r>
            <a:r>
              <a:rPr lang="ru-RU" sz="2000" dirty="0">
                <a:solidFill>
                  <a:srgbClr val="FF0000"/>
                </a:solidFill>
                <a:latin typeface="Times New Roman" panose="02020603050405020304" pitchFamily="18" charset="0"/>
                <a:cs typeface="Times New Roman" panose="02020603050405020304" pitchFamily="18" charset="0"/>
              </a:rPr>
              <a:t>год </a:t>
            </a:r>
            <a:r>
              <a:rPr lang="ru-RU" sz="2000" dirty="0" smtClean="0">
                <a:solidFill>
                  <a:srgbClr val="FF0000"/>
                </a:solidFill>
                <a:latin typeface="Times New Roman" panose="02020603050405020304" pitchFamily="18" charset="0"/>
                <a:cs typeface="Times New Roman" panose="02020603050405020304" pitchFamily="18" charset="0"/>
              </a:rPr>
              <a:t>- </a:t>
            </a:r>
            <a:r>
              <a:rPr lang="ru-RU" sz="2000" b="1" dirty="0" smtClean="0">
                <a:solidFill>
                  <a:prstClr val="black"/>
                </a:solidFill>
                <a:latin typeface="Times New Roman" panose="02020603050405020304" pitchFamily="18" charset="0"/>
                <a:cs typeface="Times New Roman" panose="02020603050405020304" pitchFamily="18" charset="0"/>
              </a:rPr>
              <a:t>143</a:t>
            </a:r>
            <a:r>
              <a:rPr lang="ru-RU" sz="2000" dirty="0" smtClean="0">
                <a:solidFill>
                  <a:prstClr val="black"/>
                </a:solidFill>
                <a:latin typeface="Times New Roman" panose="02020603050405020304" pitchFamily="18" charset="0"/>
                <a:cs typeface="Times New Roman" panose="02020603050405020304" pitchFamily="18" charset="0"/>
              </a:rPr>
              <a:t> осужденных</a:t>
            </a:r>
          </a:p>
          <a:p>
            <a:pPr indent="457200" defTabSz="913108"/>
            <a:r>
              <a:rPr lang="ru-RU" sz="2000" dirty="0" smtClean="0">
                <a:solidFill>
                  <a:srgbClr val="FF0000"/>
                </a:solidFill>
                <a:latin typeface="Times New Roman" panose="02020603050405020304" pitchFamily="18" charset="0"/>
                <a:cs typeface="Times New Roman" panose="02020603050405020304" pitchFamily="18" charset="0"/>
              </a:rPr>
              <a:t>2017 год – </a:t>
            </a:r>
            <a:r>
              <a:rPr lang="ru-RU" sz="2000" b="1" dirty="0" smtClean="0">
                <a:solidFill>
                  <a:prstClr val="black"/>
                </a:solidFill>
                <a:latin typeface="Times New Roman" panose="02020603050405020304" pitchFamily="18" charset="0"/>
                <a:cs typeface="Times New Roman" panose="02020603050405020304" pitchFamily="18" charset="0"/>
              </a:rPr>
              <a:t>170 </a:t>
            </a:r>
            <a:r>
              <a:rPr lang="ru-RU" sz="2000" dirty="0" smtClean="0">
                <a:solidFill>
                  <a:prstClr val="black"/>
                </a:solidFill>
                <a:latin typeface="Times New Roman" panose="02020603050405020304" pitchFamily="18" charset="0"/>
                <a:cs typeface="Times New Roman" panose="02020603050405020304" pitchFamily="18" charset="0"/>
              </a:rPr>
              <a:t>осужденных</a:t>
            </a:r>
            <a:r>
              <a:rPr lang="ru-RU" sz="2000" dirty="0">
                <a:solidFill>
                  <a:prstClr val="black"/>
                </a:solidFill>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1064017" y="5195321"/>
            <a:ext cx="10405325" cy="1323439"/>
          </a:xfrm>
          <a:prstGeom prst="rect">
            <a:avLst/>
          </a:prstGeom>
        </p:spPr>
        <p:txBody>
          <a:bodyPr wrap="square">
            <a:spAutoFit/>
          </a:bodyPr>
          <a:lstStyle/>
          <a:p>
            <a:pPr defTabSz="913108"/>
            <a:r>
              <a:rPr lang="ru-RU" sz="2000" b="1" dirty="0" smtClean="0">
                <a:solidFill>
                  <a:prstClr val="black"/>
                </a:solidFill>
              </a:rPr>
              <a:t>Ярославская область: </a:t>
            </a:r>
            <a:r>
              <a:rPr lang="ru-RU" sz="2000" b="1" dirty="0" smtClean="0">
                <a:solidFill>
                  <a:srgbClr val="FF0000"/>
                </a:solidFill>
              </a:rPr>
              <a:t>2016 год </a:t>
            </a:r>
            <a:r>
              <a:rPr lang="ru-RU" sz="2000" b="1" dirty="0" smtClean="0">
                <a:solidFill>
                  <a:prstClr val="black"/>
                </a:solidFill>
              </a:rPr>
              <a:t>– 22, </a:t>
            </a:r>
            <a:r>
              <a:rPr lang="ru-RU" sz="2000" b="1" dirty="0" smtClean="0">
                <a:solidFill>
                  <a:srgbClr val="FF0000"/>
                </a:solidFill>
              </a:rPr>
              <a:t>2017 </a:t>
            </a:r>
            <a:r>
              <a:rPr lang="ru-RU" sz="2000" b="1" dirty="0">
                <a:solidFill>
                  <a:srgbClr val="FF0000"/>
                </a:solidFill>
              </a:rPr>
              <a:t>год</a:t>
            </a:r>
            <a:r>
              <a:rPr lang="ru-RU" sz="2000" b="1" dirty="0" smtClean="0">
                <a:solidFill>
                  <a:prstClr val="black"/>
                </a:solidFill>
              </a:rPr>
              <a:t> – 29 преступлений </a:t>
            </a:r>
            <a:r>
              <a:rPr lang="ru-RU" sz="2000" b="1" dirty="0">
                <a:solidFill>
                  <a:prstClr val="black"/>
                </a:solidFill>
              </a:rPr>
              <a:t>экстремистской направленности, ответственность за которые предусмотрена ч. 1 ст. 280 УК </a:t>
            </a:r>
            <a:r>
              <a:rPr lang="ru-RU" sz="2000" b="1" dirty="0" smtClean="0">
                <a:solidFill>
                  <a:prstClr val="black"/>
                </a:solidFill>
              </a:rPr>
              <a:t>РФ</a:t>
            </a:r>
            <a:r>
              <a:rPr lang="en-US" sz="2000" b="1" dirty="0" smtClean="0">
                <a:solidFill>
                  <a:prstClr val="black"/>
                </a:solidFill>
              </a:rPr>
              <a:t> </a:t>
            </a:r>
            <a:r>
              <a:rPr lang="en-US" sz="2000" i="1" dirty="0" smtClean="0">
                <a:solidFill>
                  <a:prstClr val="black"/>
                </a:solidFill>
              </a:rPr>
              <a:t>(</a:t>
            </a:r>
            <a:r>
              <a:rPr lang="ru-RU" sz="2000" i="1" dirty="0" smtClean="0">
                <a:solidFill>
                  <a:prstClr val="black"/>
                </a:solidFill>
              </a:rPr>
              <a:t>публичные призывы к экстремистской деятельности</a:t>
            </a:r>
            <a:r>
              <a:rPr lang="ru-RU" sz="2000" b="1" dirty="0" smtClean="0">
                <a:solidFill>
                  <a:prstClr val="black"/>
                </a:solidFill>
              </a:rPr>
              <a:t>) </a:t>
            </a:r>
            <a:r>
              <a:rPr lang="ru-RU" sz="2000" b="1" dirty="0">
                <a:solidFill>
                  <a:prstClr val="black"/>
                </a:solidFill>
              </a:rPr>
              <a:t>– 2, ч. 2 ст. 280 УК </a:t>
            </a:r>
            <a:r>
              <a:rPr lang="ru-RU" sz="2000" b="1" dirty="0" smtClean="0">
                <a:solidFill>
                  <a:prstClr val="black"/>
                </a:solidFill>
              </a:rPr>
              <a:t>РФ (</a:t>
            </a:r>
            <a:r>
              <a:rPr lang="ru-RU" sz="2000" i="1" dirty="0" smtClean="0">
                <a:solidFill>
                  <a:prstClr val="black"/>
                </a:solidFill>
              </a:rPr>
              <a:t>с использованием СМИ</a:t>
            </a:r>
            <a:r>
              <a:rPr lang="ru-RU" sz="2000" b="1" dirty="0" smtClean="0">
                <a:solidFill>
                  <a:prstClr val="black"/>
                </a:solidFill>
              </a:rPr>
              <a:t>) </a:t>
            </a:r>
            <a:r>
              <a:rPr lang="ru-RU" sz="2000" b="1" dirty="0">
                <a:solidFill>
                  <a:prstClr val="black"/>
                </a:solidFill>
              </a:rPr>
              <a:t>– 6, ч. 1 ст. 282 УК РФ </a:t>
            </a:r>
            <a:r>
              <a:rPr lang="ru-RU" sz="2000" b="1" dirty="0" smtClean="0">
                <a:solidFill>
                  <a:prstClr val="black"/>
                </a:solidFill>
              </a:rPr>
              <a:t>(</a:t>
            </a:r>
            <a:r>
              <a:rPr lang="ru-RU" sz="2000" i="1" dirty="0" smtClean="0">
                <a:solidFill>
                  <a:prstClr val="black"/>
                </a:solidFill>
              </a:rPr>
              <a:t>возбуждение ненависти</a:t>
            </a:r>
            <a:r>
              <a:rPr lang="ru-RU" sz="2000" b="1" dirty="0" smtClean="0">
                <a:solidFill>
                  <a:prstClr val="black"/>
                </a:solidFill>
              </a:rPr>
              <a:t>)– </a:t>
            </a:r>
            <a:r>
              <a:rPr lang="ru-RU" sz="2000" b="1" dirty="0">
                <a:solidFill>
                  <a:prstClr val="black"/>
                </a:solidFill>
              </a:rPr>
              <a:t>21.</a:t>
            </a:r>
          </a:p>
        </p:txBody>
      </p:sp>
      <p:sp>
        <p:nvSpPr>
          <p:cNvPr id="10" name="Прямоугольник 9"/>
          <p:cNvSpPr/>
          <p:nvPr/>
        </p:nvSpPr>
        <p:spPr>
          <a:xfrm>
            <a:off x="577016" y="4048055"/>
            <a:ext cx="11199042" cy="1015663"/>
          </a:xfrm>
          <a:prstGeom prst="rect">
            <a:avLst/>
          </a:prstGeom>
        </p:spPr>
        <p:txBody>
          <a:bodyPr wrap="square">
            <a:spAutoFit/>
          </a:bodyPr>
          <a:lstStyle/>
          <a:p>
            <a:pPr defTabSz="913108"/>
            <a:r>
              <a:rPr lang="ru-RU" sz="2000" dirty="0">
                <a:solidFill>
                  <a:prstClr val="black"/>
                </a:solidFill>
                <a:latin typeface="Times New Roman" panose="02020603050405020304" pitchFamily="18" charset="0"/>
                <a:cs typeface="Times New Roman" panose="02020603050405020304" pitchFamily="18" charset="0"/>
              </a:rPr>
              <a:t>В </a:t>
            </a:r>
            <a:r>
              <a:rPr lang="ru-RU" sz="2000" dirty="0">
                <a:solidFill>
                  <a:srgbClr val="FF0000"/>
                </a:solidFill>
                <a:latin typeface="Times New Roman" panose="02020603050405020304" pitchFamily="18" charset="0"/>
                <a:cs typeface="Times New Roman" panose="02020603050405020304" pitchFamily="18" charset="0"/>
              </a:rPr>
              <a:t>2017</a:t>
            </a:r>
            <a:r>
              <a:rPr lang="ru-RU" sz="2000" dirty="0">
                <a:solidFill>
                  <a:prstClr val="black"/>
                </a:solidFill>
                <a:latin typeface="Times New Roman" panose="02020603050405020304" pitchFamily="18" charset="0"/>
                <a:cs typeface="Times New Roman" panose="02020603050405020304" pitchFamily="18" charset="0"/>
              </a:rPr>
              <a:t> году за </a:t>
            </a:r>
            <a:r>
              <a:rPr lang="ru-RU" sz="2000" dirty="0" err="1">
                <a:solidFill>
                  <a:prstClr val="black"/>
                </a:solidFill>
                <a:latin typeface="Times New Roman" panose="02020603050405020304" pitchFamily="18" charset="0"/>
                <a:cs typeface="Times New Roman" panose="02020603050405020304" pitchFamily="18" charset="0"/>
              </a:rPr>
              <a:t>репосты</a:t>
            </a:r>
            <a:r>
              <a:rPr lang="ru-RU" sz="2000" dirty="0">
                <a:solidFill>
                  <a:prstClr val="black"/>
                </a:solidFill>
                <a:latin typeface="Times New Roman" panose="02020603050405020304" pitchFamily="18" charset="0"/>
                <a:cs typeface="Times New Roman" panose="02020603050405020304" pitchFamily="18" charset="0"/>
              </a:rPr>
              <a:t>, лайки и </a:t>
            </a:r>
            <a:r>
              <a:rPr lang="ru-RU" sz="2000" dirty="0" err="1">
                <a:solidFill>
                  <a:prstClr val="black"/>
                </a:solidFill>
                <a:latin typeface="Times New Roman" panose="02020603050405020304" pitchFamily="18" charset="0"/>
                <a:cs typeface="Times New Roman" panose="02020603050405020304" pitchFamily="18" charset="0"/>
              </a:rPr>
              <a:t>мемы</a:t>
            </a:r>
            <a:r>
              <a:rPr lang="ru-RU" sz="2000" dirty="0">
                <a:solidFill>
                  <a:prstClr val="black"/>
                </a:solidFill>
                <a:latin typeface="Times New Roman" panose="02020603050405020304" pitchFamily="18" charset="0"/>
                <a:cs typeface="Times New Roman" panose="02020603050405020304" pitchFamily="18" charset="0"/>
              </a:rPr>
              <a:t> были осуждены </a:t>
            </a:r>
            <a:r>
              <a:rPr lang="ru-RU" sz="2000" b="1" dirty="0">
                <a:solidFill>
                  <a:prstClr val="black"/>
                </a:solidFill>
                <a:latin typeface="Times New Roman" panose="02020603050405020304" pitchFamily="18" charset="0"/>
                <a:cs typeface="Times New Roman" panose="02020603050405020304" pitchFamily="18" charset="0"/>
              </a:rPr>
              <a:t>604</a:t>
            </a:r>
            <a:r>
              <a:rPr lang="ru-RU" sz="2000" dirty="0">
                <a:solidFill>
                  <a:prstClr val="black"/>
                </a:solidFill>
                <a:latin typeface="Times New Roman" panose="02020603050405020304" pitchFamily="18" charset="0"/>
                <a:cs typeface="Times New Roman" panose="02020603050405020304" pitchFamily="18" charset="0"/>
              </a:rPr>
              <a:t> человека, большая часть из которых получили реальные </a:t>
            </a:r>
            <a:r>
              <a:rPr lang="ru-RU" sz="2000" dirty="0" smtClean="0">
                <a:solidFill>
                  <a:prstClr val="black"/>
                </a:solidFill>
                <a:latin typeface="Times New Roman" panose="02020603050405020304" pitchFamily="18" charset="0"/>
                <a:cs typeface="Times New Roman" panose="02020603050405020304" pitchFamily="18" charset="0"/>
              </a:rPr>
              <a:t>сроки </a:t>
            </a:r>
          </a:p>
          <a:p>
            <a:pPr algn="r" defTabSz="913108"/>
            <a:r>
              <a:rPr lang="ru-RU" sz="2000" i="1" dirty="0" smtClean="0">
                <a:solidFill>
                  <a:prstClr val="black">
                    <a:lumMod val="50000"/>
                    <a:lumOff val="50000"/>
                  </a:prstClr>
                </a:solidFill>
                <a:latin typeface="Times New Roman" panose="02020603050405020304" pitchFamily="18" charset="0"/>
                <a:cs typeface="Times New Roman" panose="02020603050405020304" pitchFamily="18" charset="0"/>
              </a:rPr>
              <a:t>https</a:t>
            </a:r>
            <a:r>
              <a:rPr lang="ru-RU" sz="2000" i="1" dirty="0">
                <a:solidFill>
                  <a:prstClr val="black">
                    <a:lumMod val="50000"/>
                    <a:lumOff val="50000"/>
                  </a:prstClr>
                </a:solidFill>
                <a:latin typeface="Times New Roman" panose="02020603050405020304" pitchFamily="18" charset="0"/>
                <a:cs typeface="Times New Roman" panose="02020603050405020304" pitchFamily="18" charset="0"/>
              </a:rPr>
              <a:t>://www.kommersant.ru/doc/3607022 газета Коммерсантъ от 21 августа 2018 года</a:t>
            </a:r>
            <a:r>
              <a:rPr lang="ru-RU" sz="1900" dirty="0">
                <a:solidFill>
                  <a:prstClr val="black"/>
                </a:solidFill>
              </a:rPr>
              <a:t>.</a:t>
            </a:r>
          </a:p>
        </p:txBody>
      </p:sp>
      <p:sp>
        <p:nvSpPr>
          <p:cNvPr id="11" name="Прямоугольник 10"/>
          <p:cNvSpPr/>
          <p:nvPr/>
        </p:nvSpPr>
        <p:spPr>
          <a:xfrm>
            <a:off x="214801" y="2924035"/>
            <a:ext cx="11672401" cy="369332"/>
          </a:xfrm>
          <a:prstGeom prst="rect">
            <a:avLst/>
          </a:prstGeom>
        </p:spPr>
        <p:txBody>
          <a:bodyPr wrap="square">
            <a:spAutoFit/>
          </a:bodyPr>
          <a:lstStyle/>
          <a:p>
            <a:pPr defTabSz="913108"/>
            <a:r>
              <a:rPr lang="ru-RU" sz="1900" i="1" dirty="0" smtClean="0">
                <a:solidFill>
                  <a:prstClr val="black">
                    <a:lumMod val="65000"/>
                    <a:lumOff val="35000"/>
                  </a:prstClr>
                </a:solidFill>
                <a:latin typeface="Times New Roman" panose="02020603050405020304" pitchFamily="18" charset="0"/>
                <a:cs typeface="Times New Roman" panose="02020603050405020304" pitchFamily="18" charset="0"/>
              </a:rPr>
              <a:t>(сайт </a:t>
            </a:r>
            <a:r>
              <a:rPr lang="ru-RU" sz="1900" i="1" dirty="0">
                <a:solidFill>
                  <a:prstClr val="black">
                    <a:lumMod val="65000"/>
                    <a:lumOff val="35000"/>
                  </a:prstClr>
                </a:solidFill>
                <a:latin typeface="Times New Roman" panose="02020603050405020304" pitchFamily="18" charset="0"/>
                <a:cs typeface="Times New Roman" panose="02020603050405020304" pitchFamily="18" charset="0"/>
              </a:rPr>
              <a:t>Судебного департамента </a:t>
            </a:r>
            <a:r>
              <a:rPr lang="ru-RU" sz="1900" i="1" dirty="0" smtClean="0">
                <a:solidFill>
                  <a:prstClr val="black">
                    <a:lumMod val="65000"/>
                    <a:lumOff val="35000"/>
                  </a:prstClr>
                </a:solidFill>
                <a:latin typeface="Times New Roman" panose="02020603050405020304" pitchFamily="18" charset="0"/>
                <a:cs typeface="Times New Roman" panose="02020603050405020304" pitchFamily="18" charset="0"/>
              </a:rPr>
              <a:t>ВС </a:t>
            </a:r>
            <a:r>
              <a:rPr lang="ru-RU" sz="1900" i="1" dirty="0">
                <a:solidFill>
                  <a:prstClr val="black">
                    <a:lumMod val="65000"/>
                    <a:lumOff val="35000"/>
                  </a:prstClr>
                </a:solidFill>
                <a:latin typeface="Times New Roman" panose="02020603050405020304" pitchFamily="18" charset="0"/>
                <a:cs typeface="Times New Roman" panose="02020603050405020304" pitchFamily="18" charset="0"/>
              </a:rPr>
              <a:t>РФ </a:t>
            </a:r>
            <a:r>
              <a:rPr lang="ru-RU" sz="1900" i="1" dirty="0" smtClean="0">
                <a:solidFill>
                  <a:prstClr val="black">
                    <a:lumMod val="65000"/>
                    <a:lumOff val="35000"/>
                  </a:prstClr>
                </a:solidFill>
                <a:latin typeface="Times New Roman" panose="02020603050405020304" pitchFamily="18" charset="0"/>
                <a:cs typeface="Times New Roman" panose="02020603050405020304" pitchFamily="18" charset="0"/>
              </a:rPr>
              <a:t>от </a:t>
            </a:r>
            <a:r>
              <a:rPr lang="ru-RU" sz="1900" i="1" dirty="0">
                <a:solidFill>
                  <a:prstClr val="black">
                    <a:lumMod val="65000"/>
                    <a:lumOff val="35000"/>
                  </a:prstClr>
                </a:solidFill>
                <a:latin typeface="Times New Roman" panose="02020603050405020304" pitchFamily="18" charset="0"/>
                <a:cs typeface="Times New Roman" panose="02020603050405020304" pitchFamily="18" charset="0"/>
              </a:rPr>
              <a:t>16 апреля 2018 </a:t>
            </a:r>
            <a:r>
              <a:rPr lang="ru-RU" sz="1900" i="1" dirty="0" smtClean="0">
                <a:solidFill>
                  <a:prstClr val="black">
                    <a:lumMod val="65000"/>
                    <a:lumOff val="35000"/>
                  </a:prstClr>
                </a:solidFill>
                <a:latin typeface="Times New Roman" panose="02020603050405020304" pitchFamily="18" charset="0"/>
                <a:cs typeface="Times New Roman" panose="02020603050405020304" pitchFamily="18" charset="0"/>
              </a:rPr>
              <a:t>года. Стат. данные </a:t>
            </a:r>
            <a:r>
              <a:rPr lang="ru-RU" sz="1900" i="1" dirty="0">
                <a:solidFill>
                  <a:prstClr val="black">
                    <a:lumMod val="65000"/>
                    <a:lumOff val="35000"/>
                  </a:prstClr>
                </a:solidFill>
                <a:latin typeface="Times New Roman" panose="02020603050405020304" pitchFamily="18" charset="0"/>
                <a:cs typeface="Times New Roman" panose="02020603050405020304" pitchFamily="18" charset="0"/>
              </a:rPr>
              <a:t>о состоянии судимости за 2017 </a:t>
            </a:r>
            <a:r>
              <a:rPr lang="ru-RU" sz="1900" i="1" dirty="0" smtClean="0">
                <a:solidFill>
                  <a:prstClr val="black">
                    <a:lumMod val="65000"/>
                    <a:lumOff val="35000"/>
                  </a:prstClr>
                </a:solidFill>
                <a:latin typeface="Times New Roman" panose="02020603050405020304" pitchFamily="18" charset="0"/>
                <a:cs typeface="Times New Roman" panose="02020603050405020304" pitchFamily="18" charset="0"/>
              </a:rPr>
              <a:t>год)</a:t>
            </a:r>
            <a:endParaRPr lang="ru-RU" sz="1900" i="1"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996207" y="1318603"/>
            <a:ext cx="6938128" cy="984885"/>
          </a:xfrm>
          <a:prstGeom prst="rect">
            <a:avLst/>
          </a:prstGeom>
        </p:spPr>
        <p:txBody>
          <a:bodyPr wrap="square">
            <a:spAutoFit/>
          </a:bodyPr>
          <a:lstStyle/>
          <a:p>
            <a:pPr defTabSz="913108"/>
            <a:r>
              <a:rPr lang="ru-RU" sz="2000" i="1" dirty="0" smtClean="0">
                <a:solidFill>
                  <a:prstClr val="black"/>
                </a:solidFill>
                <a:latin typeface="Times New Roman" panose="02020603050405020304" pitchFamily="18" charset="0"/>
                <a:cs typeface="Times New Roman" panose="02020603050405020304" pitchFamily="18" charset="0"/>
              </a:rPr>
              <a:t> </a:t>
            </a:r>
            <a:r>
              <a:rPr lang="ru-RU" sz="1900" i="1" dirty="0" smtClean="0">
                <a:solidFill>
                  <a:prstClr val="black"/>
                </a:solidFill>
                <a:latin typeface="Times New Roman" panose="02020603050405020304" pitchFamily="18" charset="0"/>
                <a:cs typeface="Times New Roman" panose="02020603050405020304" pitchFamily="18" charset="0"/>
              </a:rPr>
              <a:t>из них: </a:t>
            </a:r>
            <a:r>
              <a:rPr lang="ru-RU" sz="1900" b="1" i="1" dirty="0" smtClean="0">
                <a:solidFill>
                  <a:prstClr val="black"/>
                </a:solidFill>
                <a:latin typeface="Times New Roman" panose="02020603050405020304" pitchFamily="18" charset="0"/>
                <a:cs typeface="Times New Roman" panose="02020603050405020304" pitchFamily="18" charset="0"/>
              </a:rPr>
              <a:t>658</a:t>
            </a:r>
            <a:r>
              <a:rPr lang="ru-RU" sz="1900" i="1" dirty="0" smtClean="0">
                <a:solidFill>
                  <a:prstClr val="black"/>
                </a:solidFill>
                <a:latin typeface="Times New Roman" panose="02020603050405020304" pitchFamily="18" charset="0"/>
                <a:cs typeface="Times New Roman" panose="02020603050405020304" pitchFamily="18" charset="0"/>
              </a:rPr>
              <a:t> </a:t>
            </a:r>
            <a:r>
              <a:rPr lang="ru-RU" sz="1900" i="1" dirty="0">
                <a:solidFill>
                  <a:prstClr val="black"/>
                </a:solidFill>
                <a:latin typeface="Times New Roman" panose="02020603050405020304" pitchFamily="18" charset="0"/>
                <a:cs typeface="Times New Roman" panose="02020603050405020304" pitchFamily="18" charset="0"/>
              </a:rPr>
              <a:t>из них - за разного сорта публичные </a:t>
            </a:r>
            <a:r>
              <a:rPr lang="ru-RU" sz="1900" i="1" dirty="0" smtClean="0">
                <a:solidFill>
                  <a:prstClr val="black"/>
                </a:solidFill>
                <a:latin typeface="Times New Roman" panose="02020603050405020304" pitchFamily="18" charset="0"/>
                <a:cs typeface="Times New Roman" panose="02020603050405020304" pitchFamily="18" charset="0"/>
              </a:rPr>
              <a:t>высказывания</a:t>
            </a:r>
          </a:p>
          <a:p>
            <a:pPr defTabSz="913108"/>
            <a:r>
              <a:rPr lang="ru-RU" sz="1900" b="1" i="1" dirty="0" smtClean="0">
                <a:solidFill>
                  <a:prstClr val="black"/>
                </a:solidFill>
                <a:latin typeface="Times New Roman" panose="02020603050405020304" pitchFamily="18" charset="0"/>
                <a:cs typeface="Times New Roman" panose="02020603050405020304" pitchFamily="18" charset="0"/>
              </a:rPr>
              <a:t>127</a:t>
            </a:r>
            <a:r>
              <a:rPr lang="ru-RU" sz="1900" i="1" dirty="0" smtClean="0">
                <a:solidFill>
                  <a:prstClr val="black"/>
                </a:solidFill>
                <a:latin typeface="Times New Roman" panose="02020603050405020304" pitchFamily="18" charset="0"/>
                <a:cs typeface="Times New Roman" panose="02020603050405020304" pitchFamily="18" charset="0"/>
              </a:rPr>
              <a:t> </a:t>
            </a:r>
            <a:r>
              <a:rPr lang="ru-RU" sz="1900" i="1" dirty="0">
                <a:solidFill>
                  <a:prstClr val="black"/>
                </a:solidFill>
                <a:latin typeface="Times New Roman" panose="02020603050405020304" pitchFamily="18" charset="0"/>
                <a:cs typeface="Times New Roman" panose="02020603050405020304" pitchFamily="18" charset="0"/>
              </a:rPr>
              <a:t>– за создание или продолжение деятельности экстремистских или террористических сообществ</a:t>
            </a:r>
            <a:r>
              <a:rPr lang="ru-RU" sz="2000" i="1" dirty="0">
                <a:solidFill>
                  <a:prstClr val="black"/>
                </a:solidFill>
                <a:latin typeface="Times New Roman" panose="02020603050405020304" pitchFamily="18" charset="0"/>
                <a:cs typeface="Times New Roman" panose="02020603050405020304" pitchFamily="18" charset="0"/>
              </a:rPr>
              <a:t>.</a:t>
            </a:r>
            <a:endParaRPr lang="ru-RU" sz="1900" i="1" dirty="0">
              <a:solidFill>
                <a:prstClr val="black"/>
              </a:solidFill>
            </a:endParaRPr>
          </a:p>
        </p:txBody>
      </p:sp>
      <p:sp>
        <p:nvSpPr>
          <p:cNvPr id="9" name="Прямоугольник 8"/>
          <p:cNvSpPr/>
          <p:nvPr/>
        </p:nvSpPr>
        <p:spPr>
          <a:xfrm>
            <a:off x="0" y="2213282"/>
            <a:ext cx="3478491" cy="707886"/>
          </a:xfrm>
          <a:prstGeom prst="rect">
            <a:avLst/>
          </a:prstGeom>
        </p:spPr>
        <p:txBody>
          <a:bodyPr wrap="square">
            <a:spAutoFit/>
          </a:bodyPr>
          <a:lstStyle/>
          <a:p>
            <a:pPr indent="457200" defTabSz="913108"/>
            <a:r>
              <a:rPr lang="ru-RU" sz="2000" dirty="0" smtClean="0">
                <a:solidFill>
                  <a:srgbClr val="FF0000"/>
                </a:solidFill>
                <a:latin typeface="Times New Roman" panose="02020603050405020304" pitchFamily="18" charset="0"/>
                <a:cs typeface="Times New Roman" panose="02020603050405020304" pitchFamily="18" charset="0"/>
              </a:rPr>
              <a:t>2016</a:t>
            </a:r>
            <a:r>
              <a:rPr lang="ru-RU" sz="2000" dirty="0" smtClean="0">
                <a:solidFill>
                  <a:prstClr val="black"/>
                </a:solidFill>
                <a:latin typeface="Times New Roman" panose="02020603050405020304" pitchFamily="18" charset="0"/>
                <a:cs typeface="Times New Roman" panose="02020603050405020304" pitchFamily="18" charset="0"/>
              </a:rPr>
              <a:t> год – </a:t>
            </a:r>
            <a:r>
              <a:rPr lang="ru-RU" sz="2000" b="1" dirty="0" smtClean="0">
                <a:solidFill>
                  <a:prstClr val="black"/>
                </a:solidFill>
                <a:latin typeface="Times New Roman" panose="02020603050405020304" pitchFamily="18" charset="0"/>
                <a:cs typeface="Times New Roman" panose="02020603050405020304" pitchFamily="18" charset="0"/>
              </a:rPr>
              <a:t>502 </a:t>
            </a:r>
            <a:r>
              <a:rPr lang="ru-RU" sz="2000" dirty="0">
                <a:solidFill>
                  <a:prstClr val="black"/>
                </a:solidFill>
                <a:latin typeface="Times New Roman" panose="02020603050405020304" pitchFamily="18" charset="0"/>
                <a:cs typeface="Times New Roman" panose="02020603050405020304" pitchFamily="18" charset="0"/>
              </a:rPr>
              <a:t>человека</a:t>
            </a:r>
            <a:endParaRPr lang="ru-RU" sz="2000" b="1" dirty="0" smtClean="0">
              <a:solidFill>
                <a:prstClr val="black"/>
              </a:solidFill>
              <a:latin typeface="Times New Roman" panose="02020603050405020304" pitchFamily="18" charset="0"/>
              <a:cs typeface="Times New Roman" panose="02020603050405020304" pitchFamily="18" charset="0"/>
            </a:endParaRPr>
          </a:p>
          <a:p>
            <a:pPr indent="457200" defTabSz="913108"/>
            <a:r>
              <a:rPr lang="ru-RU" sz="2000" dirty="0" smtClean="0">
                <a:solidFill>
                  <a:srgbClr val="FF0000"/>
                </a:solidFill>
                <a:latin typeface="Times New Roman" panose="02020603050405020304" pitchFamily="18" charset="0"/>
                <a:cs typeface="Times New Roman" panose="02020603050405020304" pitchFamily="18" charset="0"/>
              </a:rPr>
              <a:t>2017</a:t>
            </a:r>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год - </a:t>
            </a:r>
            <a:r>
              <a:rPr lang="ru-RU" sz="2000" b="1" dirty="0" smtClean="0">
                <a:solidFill>
                  <a:prstClr val="black"/>
                </a:solidFill>
                <a:latin typeface="Times New Roman" panose="02020603050405020304" pitchFamily="18" charset="0"/>
                <a:cs typeface="Times New Roman" panose="02020603050405020304" pitchFamily="18" charset="0"/>
              </a:rPr>
              <a:t>571</a:t>
            </a:r>
            <a:r>
              <a:rPr lang="ru-RU" sz="2000" dirty="0">
                <a:solidFill>
                  <a:prstClr val="black"/>
                </a:solidFill>
                <a:latin typeface="Times New Roman" panose="02020603050405020304" pitchFamily="18" charset="0"/>
                <a:cs typeface="Times New Roman" panose="02020603050405020304" pitchFamily="18" charset="0"/>
              </a:rPr>
              <a:t> человека</a:t>
            </a:r>
          </a:p>
        </p:txBody>
      </p:sp>
      <p:sp>
        <p:nvSpPr>
          <p:cNvPr id="14" name="Прямоугольник 13"/>
          <p:cNvSpPr/>
          <p:nvPr/>
        </p:nvSpPr>
        <p:spPr>
          <a:xfrm>
            <a:off x="4575142" y="3494057"/>
            <a:ext cx="7312060" cy="400110"/>
          </a:xfrm>
          <a:prstGeom prst="rect">
            <a:avLst/>
          </a:prstGeom>
        </p:spPr>
        <p:txBody>
          <a:bodyPr wrap="square">
            <a:spAutoFit/>
          </a:bodyPr>
          <a:lstStyle/>
          <a:p>
            <a:pPr defTabSz="913108"/>
            <a:r>
              <a:rPr lang="ru-RU" sz="2000" dirty="0" smtClean="0">
                <a:solidFill>
                  <a:prstClr val="black"/>
                </a:solidFill>
                <a:latin typeface="Times New Roman" panose="02020603050405020304" pitchFamily="18" charset="0"/>
                <a:cs typeface="Times New Roman" panose="02020603050405020304" pitchFamily="18" charset="0"/>
              </a:rPr>
              <a:t>- ст</a:t>
            </a:r>
            <a:r>
              <a:rPr lang="ru-RU" sz="2000" dirty="0">
                <a:solidFill>
                  <a:prstClr val="black"/>
                </a:solidFill>
                <a:latin typeface="Times New Roman" panose="02020603050405020304" pitchFamily="18" charset="0"/>
                <a:cs typeface="Times New Roman" panose="02020603050405020304" pitchFamily="18" charset="0"/>
              </a:rPr>
              <a:t>. 280 УК (призывы к экстремистской деятельности</a:t>
            </a:r>
            <a:r>
              <a:rPr lang="ru-RU" sz="2000" dirty="0" smtClean="0">
                <a:solidFill>
                  <a:prstClr val="black"/>
                </a:solidFill>
                <a:latin typeface="Times New Roman" panose="02020603050405020304" pitchFamily="18" charset="0"/>
                <a:cs typeface="Times New Roman" panose="02020603050405020304" pitchFamily="18" charset="0"/>
              </a:rPr>
              <a:t>) </a:t>
            </a:r>
            <a:endParaRPr lang="ru-RU" sz="1900" dirty="0">
              <a:solidFill>
                <a:prstClr val="black"/>
              </a:solidFill>
            </a:endParaRPr>
          </a:p>
        </p:txBody>
      </p:sp>
      <p:sp>
        <p:nvSpPr>
          <p:cNvPr id="12" name="Стрелка вправо 11"/>
          <p:cNvSpPr/>
          <p:nvPr/>
        </p:nvSpPr>
        <p:spPr>
          <a:xfrm rot="20204958" flipV="1">
            <a:off x="4542230" y="1651068"/>
            <a:ext cx="421065" cy="99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08"/>
            <a:endParaRPr lang="ru-RU" sz="190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066" y="2556508"/>
            <a:ext cx="450850"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908" y="3629818"/>
            <a:ext cx="450850" cy="12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635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8868" y="269130"/>
            <a:ext cx="11247064" cy="461665"/>
          </a:xfrm>
          <a:prstGeom prst="rect">
            <a:avLst/>
          </a:prstGeom>
        </p:spPr>
        <p:txBody>
          <a:bodyPr wrap="square">
            <a:spAutoFit/>
          </a:bodyPr>
          <a:lstStyle/>
          <a:p>
            <a:pPr defTabSz="913108"/>
            <a:r>
              <a:rPr lang="ru-RU" sz="2400" b="1" dirty="0" smtClean="0">
                <a:solidFill>
                  <a:prstClr val="black"/>
                </a:solidFill>
                <a:latin typeface="Times New Roman" panose="02020603050405020304" pitchFamily="18" charset="0"/>
                <a:cs typeface="Times New Roman" panose="02020603050405020304" pitchFamily="18" charset="0"/>
              </a:rPr>
              <a:t>Признаки </a:t>
            </a:r>
            <a:r>
              <a:rPr lang="ru-RU" sz="2400" b="1" dirty="0">
                <a:solidFill>
                  <a:prstClr val="black"/>
                </a:solidFill>
                <a:latin typeface="Times New Roman" panose="02020603050405020304" pitchFamily="18" charset="0"/>
                <a:cs typeface="Times New Roman" panose="02020603050405020304" pitchFamily="18" charset="0"/>
              </a:rPr>
              <a:t>экстремизма, которые могут быть отслежены в сети Интернет </a:t>
            </a:r>
          </a:p>
        </p:txBody>
      </p:sp>
      <p:sp>
        <p:nvSpPr>
          <p:cNvPr id="3" name="Прямоугольник 2"/>
          <p:cNvSpPr/>
          <p:nvPr/>
        </p:nvSpPr>
        <p:spPr>
          <a:xfrm>
            <a:off x="556806" y="1119320"/>
            <a:ext cx="11329126" cy="369332"/>
          </a:xfrm>
          <a:prstGeom prst="rect">
            <a:avLst/>
          </a:prstGeom>
        </p:spPr>
        <p:txBody>
          <a:bodyPr wrap="square">
            <a:spAutoFit/>
          </a:bodyPr>
          <a:lstStyle/>
          <a:p>
            <a:pPr defTabSz="913108"/>
            <a:r>
              <a:rPr lang="ru-RU" sz="1900" b="1" dirty="0" smtClean="0">
                <a:solidFill>
                  <a:prstClr val="black"/>
                </a:solidFill>
                <a:latin typeface="Times New Roman" panose="02020603050405020304" pitchFamily="18" charset="0"/>
                <a:cs typeface="Times New Roman" panose="02020603050405020304" pitchFamily="18" charset="0"/>
              </a:rPr>
              <a:t>1</a:t>
            </a:r>
            <a:r>
              <a:rPr lang="ru-RU" sz="1900" b="1" dirty="0">
                <a:solidFill>
                  <a:prstClr val="black"/>
                </a:solidFill>
                <a:latin typeface="Times New Roman" panose="02020603050405020304" pitchFamily="18" charset="0"/>
                <a:cs typeface="Times New Roman" panose="02020603050405020304" pitchFamily="18" charset="0"/>
              </a:rPr>
              <a:t>. Насильственное изменение основ </a:t>
            </a:r>
            <a:r>
              <a:rPr lang="ru-RU" sz="1900" b="1" dirty="0" smtClean="0">
                <a:solidFill>
                  <a:prstClr val="black"/>
                </a:solidFill>
                <a:latin typeface="Times New Roman" panose="02020603050405020304" pitchFamily="18" charset="0"/>
                <a:cs typeface="Times New Roman" panose="02020603050405020304" pitchFamily="18" charset="0"/>
              </a:rPr>
              <a:t>конституционного </a:t>
            </a:r>
            <a:r>
              <a:rPr lang="ru-RU" sz="1900" b="1" dirty="0">
                <a:solidFill>
                  <a:prstClr val="black"/>
                </a:solidFill>
                <a:latin typeface="Times New Roman" panose="02020603050405020304" pitchFamily="18" charset="0"/>
                <a:cs typeface="Times New Roman" panose="02020603050405020304" pitchFamily="18" charset="0"/>
              </a:rPr>
              <a:t>строя и нарушение </a:t>
            </a:r>
            <a:r>
              <a:rPr lang="ru-RU" sz="1900" b="1" dirty="0" smtClean="0">
                <a:solidFill>
                  <a:prstClr val="black"/>
                </a:solidFill>
                <a:latin typeface="Times New Roman" panose="02020603050405020304" pitchFamily="18" charset="0"/>
                <a:cs typeface="Times New Roman" panose="02020603050405020304" pitchFamily="18" charset="0"/>
              </a:rPr>
              <a:t>целостности</a:t>
            </a:r>
            <a:r>
              <a:rPr lang="en-US" sz="1900" b="1" dirty="0" smtClean="0">
                <a:solidFill>
                  <a:prstClr val="black"/>
                </a:solidFill>
                <a:latin typeface="Times New Roman" panose="02020603050405020304" pitchFamily="18" charset="0"/>
                <a:cs typeface="Times New Roman" panose="02020603050405020304" pitchFamily="18" charset="0"/>
              </a:rPr>
              <a:t> </a:t>
            </a:r>
            <a:r>
              <a:rPr lang="ru-RU" sz="1900" b="1" dirty="0" smtClean="0">
                <a:solidFill>
                  <a:prstClr val="black"/>
                </a:solidFill>
                <a:latin typeface="Times New Roman" panose="02020603050405020304" pitchFamily="18" charset="0"/>
                <a:cs typeface="Times New Roman" panose="02020603050405020304" pitchFamily="18" charset="0"/>
              </a:rPr>
              <a:t>РФ</a:t>
            </a:r>
            <a:endParaRPr lang="ru-RU" sz="1900" b="1"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60807" y="751520"/>
            <a:ext cx="10285731" cy="307777"/>
          </a:xfrm>
          <a:prstGeom prst="rect">
            <a:avLst/>
          </a:prstGeom>
        </p:spPr>
        <p:txBody>
          <a:bodyPr wrap="square">
            <a:spAutoFit/>
          </a:bodyPr>
          <a:lstStyle/>
          <a:p>
            <a:pPr defTabSz="913108"/>
            <a:r>
              <a:rPr lang="ru-RU" sz="1400" i="1" dirty="0" smtClean="0">
                <a:solidFill>
                  <a:prstClr val="black"/>
                </a:solidFill>
                <a:latin typeface="Times New Roman" panose="02020603050405020304" pitchFamily="18" charset="0"/>
                <a:cs typeface="Times New Roman" panose="02020603050405020304" pitchFamily="18" charset="0"/>
              </a:rPr>
              <a:t>Федеральный Закон </a:t>
            </a:r>
            <a:r>
              <a:rPr lang="ru-RU" sz="1400" i="1" dirty="0">
                <a:solidFill>
                  <a:prstClr val="black"/>
                </a:solidFill>
                <a:latin typeface="Times New Roman" panose="02020603050405020304" pitchFamily="18" charset="0"/>
                <a:cs typeface="Times New Roman" panose="02020603050405020304" pitchFamily="18" charset="0"/>
              </a:rPr>
              <a:t>№114-ФЗ "О противодействии экстремистской деятельности"</a:t>
            </a:r>
            <a:r>
              <a:rPr lang="ru-RU" sz="1400" dirty="0">
                <a:solidFill>
                  <a:prstClr val="black"/>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619003" y="1488652"/>
            <a:ext cx="11286793" cy="369332"/>
          </a:xfrm>
          <a:prstGeom prst="rect">
            <a:avLst/>
          </a:prstGeom>
        </p:spPr>
        <p:txBody>
          <a:bodyPr wrap="square">
            <a:spAutoFit/>
          </a:bodyPr>
          <a:lstStyle/>
          <a:p>
            <a:pPr defTabSz="913108"/>
            <a:r>
              <a:rPr lang="ru-RU" sz="1900" b="1" dirty="0">
                <a:solidFill>
                  <a:prstClr val="black"/>
                </a:solidFill>
                <a:latin typeface="Times New Roman" panose="02020603050405020304" pitchFamily="18" charset="0"/>
                <a:cs typeface="Times New Roman" panose="02020603050405020304" pitchFamily="18" charset="0"/>
              </a:rPr>
              <a:t>2. Публичное оправдание терроризма и иная террористическая деятельность </a:t>
            </a:r>
            <a:endParaRPr lang="ru-RU" sz="1900"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56806" y="1857984"/>
            <a:ext cx="11092247" cy="400110"/>
          </a:xfrm>
          <a:prstGeom prst="rect">
            <a:avLst/>
          </a:prstGeom>
        </p:spPr>
        <p:txBody>
          <a:bodyPr wrap="square">
            <a:spAutoFit/>
          </a:bodyPr>
          <a:lstStyle/>
          <a:p>
            <a:pPr defTabSz="913108"/>
            <a:r>
              <a:rPr lang="ru-RU" sz="2000" b="1" dirty="0">
                <a:solidFill>
                  <a:prstClr val="black"/>
                </a:solidFill>
                <a:latin typeface="Times New Roman" panose="02020603050405020304" pitchFamily="18" charset="0"/>
                <a:cs typeface="Times New Roman" panose="02020603050405020304" pitchFamily="18" charset="0"/>
              </a:rPr>
              <a:t>3. Возбуждение </a:t>
            </a:r>
            <a:r>
              <a:rPr lang="ru-RU" sz="2000" b="1" dirty="0">
                <a:solidFill>
                  <a:srgbClr val="FF0000"/>
                </a:solidFill>
                <a:latin typeface="Times New Roman" panose="02020603050405020304" pitchFamily="18" charset="0"/>
                <a:cs typeface="Times New Roman" panose="02020603050405020304" pitchFamily="18" charset="0"/>
              </a:rPr>
              <a:t>социальной, расовой, </a:t>
            </a:r>
            <a:r>
              <a:rPr lang="ru-RU" sz="2000" b="1" dirty="0" smtClean="0">
                <a:solidFill>
                  <a:srgbClr val="FF0000"/>
                </a:solidFill>
                <a:latin typeface="Times New Roman" panose="02020603050405020304" pitchFamily="18" charset="0"/>
                <a:cs typeface="Times New Roman" panose="02020603050405020304" pitchFamily="18" charset="0"/>
              </a:rPr>
              <a:t>национальной </a:t>
            </a:r>
            <a:r>
              <a:rPr lang="ru-RU" sz="2000" b="1" dirty="0">
                <a:solidFill>
                  <a:srgbClr val="FF0000"/>
                </a:solidFill>
                <a:latin typeface="Times New Roman" panose="02020603050405020304" pitchFamily="18" charset="0"/>
                <a:cs typeface="Times New Roman" panose="02020603050405020304" pitchFamily="18" charset="0"/>
              </a:rPr>
              <a:t>или религиозной розни</a:t>
            </a: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38868" y="2256084"/>
            <a:ext cx="10505321" cy="584775"/>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4. 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 </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46404" y="2840859"/>
            <a:ext cx="11002649" cy="584775"/>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5. Нарушение прав, свобод и законных инте­ресов человека и гражданина в зависимости от его социальной, расовой, национальной, рели­гиозной или языковой принадлежности или от­ношения к религии </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88537" y="3424250"/>
            <a:ext cx="12003466" cy="707886"/>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6. </a:t>
            </a:r>
            <a:r>
              <a:rPr lang="ru-RU" sz="2000" b="1" dirty="0">
                <a:solidFill>
                  <a:prstClr val="black"/>
                </a:solidFill>
                <a:latin typeface="Times New Roman" panose="02020603050405020304" pitchFamily="18" charset="0"/>
                <a:cs typeface="Times New Roman" panose="02020603050405020304" pitchFamily="18" charset="0"/>
              </a:rPr>
              <a:t>Пропаганда и публичное демонстриро­вание нацистской атрибутики или символики либо атрибутики или символики, </a:t>
            </a:r>
            <a:r>
              <a:rPr lang="ru-RU" sz="2000" b="1" dirty="0">
                <a:solidFill>
                  <a:srgbClr val="FF0000"/>
                </a:solidFill>
                <a:latin typeface="Times New Roman" panose="02020603050405020304" pitchFamily="18" charset="0"/>
                <a:cs typeface="Times New Roman" panose="02020603050405020304" pitchFamily="18" charset="0"/>
              </a:rPr>
              <a:t>сходных с на­цистской атрибутикой или символикой до степе­ни смешения </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638868" y="4211814"/>
            <a:ext cx="11003280" cy="584775"/>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7. Публичные призывы к осуществлению ука­занных деяний либо массовое распространение заведомо экстремистских материалов, а равно их изготовление или </a:t>
            </a:r>
            <a:r>
              <a:rPr lang="ru-RU" sz="1600" b="1" dirty="0">
                <a:solidFill>
                  <a:srgbClr val="FF0000"/>
                </a:solidFill>
                <a:latin typeface="Times New Roman" panose="02020603050405020304" pitchFamily="18" charset="0"/>
                <a:cs typeface="Times New Roman" panose="02020603050405020304" pitchFamily="18" charset="0"/>
              </a:rPr>
              <a:t>хранение в целях </a:t>
            </a:r>
            <a:r>
              <a:rPr lang="ru-RU" sz="1600" b="1" dirty="0" smtClean="0">
                <a:solidFill>
                  <a:srgbClr val="FF0000"/>
                </a:solidFill>
                <a:latin typeface="Times New Roman" panose="02020603050405020304" pitchFamily="18" charset="0"/>
                <a:cs typeface="Times New Roman" panose="02020603050405020304" pitchFamily="18" charset="0"/>
              </a:rPr>
              <a:t>массового </a:t>
            </a:r>
            <a:r>
              <a:rPr lang="ru-RU" sz="1600" b="1" dirty="0">
                <a:solidFill>
                  <a:srgbClr val="FF0000"/>
                </a:solidFill>
                <a:latin typeface="Times New Roman" panose="02020603050405020304" pitchFamily="18" charset="0"/>
                <a:cs typeface="Times New Roman" panose="02020603050405020304" pitchFamily="18" charset="0"/>
              </a:rPr>
              <a:t>распространения </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754144" y="4796589"/>
            <a:ext cx="11437859" cy="830997"/>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8. </a:t>
            </a:r>
            <a:r>
              <a:rPr lang="ru-RU" sz="1600" b="1" dirty="0">
                <a:solidFill>
                  <a:srgbClr val="FF0000"/>
                </a:solidFill>
                <a:latin typeface="Times New Roman" panose="02020603050405020304" pitchFamily="18" charset="0"/>
                <a:cs typeface="Times New Roman" panose="02020603050405020304" pitchFamily="18" charset="0"/>
              </a:rPr>
              <a:t>Публичное, заведомо ложное обвинение лица, замещающего государственную </a:t>
            </a:r>
            <a:r>
              <a:rPr lang="ru-RU" sz="1600" b="1" dirty="0" smtClean="0">
                <a:solidFill>
                  <a:srgbClr val="FF0000"/>
                </a:solidFill>
                <a:latin typeface="Times New Roman" panose="02020603050405020304" pitchFamily="18" charset="0"/>
                <a:cs typeface="Times New Roman" panose="02020603050405020304" pitchFamily="18" charset="0"/>
              </a:rPr>
              <a:t>должность РФ </a:t>
            </a:r>
            <a:r>
              <a:rPr lang="ru-RU" sz="1600" b="1" dirty="0">
                <a:solidFill>
                  <a:prstClr val="black"/>
                </a:solidFill>
                <a:latin typeface="Times New Roman" panose="02020603050405020304" pitchFamily="18" charset="0"/>
                <a:cs typeface="Times New Roman" panose="02020603050405020304" pitchFamily="18" charset="0"/>
              </a:rPr>
              <a:t>или государствен­ную должность субъекта </a:t>
            </a:r>
            <a:r>
              <a:rPr lang="ru-RU" sz="1600" b="1" dirty="0" smtClean="0">
                <a:solidFill>
                  <a:prstClr val="black"/>
                </a:solidFill>
                <a:latin typeface="Times New Roman" panose="02020603050405020304" pitchFamily="18" charset="0"/>
                <a:cs typeface="Times New Roman" panose="02020603050405020304" pitchFamily="18" charset="0"/>
              </a:rPr>
              <a:t>РФ, </a:t>
            </a:r>
            <a:r>
              <a:rPr lang="ru-RU" sz="1600" b="1" dirty="0">
                <a:solidFill>
                  <a:prstClr val="black"/>
                </a:solidFill>
                <a:latin typeface="Times New Roman" panose="02020603050405020304" pitchFamily="18" charset="0"/>
                <a:cs typeface="Times New Roman" panose="02020603050405020304" pitchFamily="18" charset="0"/>
              </a:rPr>
              <a:t>в совершении им в период исполнения своих должностных обязанностей деяний, указанных в настоящей статье и являющихся преступлением </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60807" y="5570462"/>
            <a:ext cx="9647953" cy="338554"/>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9. Организация и подготовка указанных де­яний, а также подстрекательство к их осущест­влению </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56806" y="5909016"/>
            <a:ext cx="11537713" cy="892552"/>
          </a:xfrm>
          <a:prstGeom prst="rect">
            <a:avLst/>
          </a:prstGeom>
        </p:spPr>
        <p:txBody>
          <a:bodyPr wrap="square">
            <a:spAutoFit/>
          </a:bodyPr>
          <a:lstStyle/>
          <a:p>
            <a:pPr defTabSz="913108"/>
            <a:r>
              <a:rPr lang="ru-RU" sz="1600" b="1" dirty="0">
                <a:solidFill>
                  <a:prstClr val="black"/>
                </a:solidFill>
                <a:latin typeface="Times New Roman" panose="02020603050405020304" pitchFamily="18" charset="0"/>
                <a:cs typeface="Times New Roman" panose="02020603050405020304" pitchFamily="18" charset="0"/>
              </a:rPr>
              <a:t>10. Финансирование указанных деяний либо иное содействие в их организации, подготовке и осуществлении, в том числе путем предостав­ления учебной, полиграфической и материаль­но-технической базы, телефонной и иных видов связи или </a:t>
            </a:r>
            <a:r>
              <a:rPr lang="ru-RU" sz="2000" b="1" dirty="0">
                <a:solidFill>
                  <a:srgbClr val="FF0000"/>
                </a:solidFill>
                <a:latin typeface="Times New Roman" panose="02020603050405020304" pitchFamily="18" charset="0"/>
                <a:cs typeface="Times New Roman" panose="02020603050405020304" pitchFamily="18" charset="0"/>
              </a:rPr>
              <a:t>оказания информационных услуг </a:t>
            </a:r>
            <a:endParaRPr lang="ru-RU"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81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V="1">
            <a:off x="0" y="914427"/>
            <a:ext cx="12192000" cy="47137"/>
          </a:xfrm>
          <a:prstGeom prst="line">
            <a:avLst/>
          </a:prstGeom>
          <a:ln w="114300" cmpd="tri">
            <a:solidFill>
              <a:srgbClr val="A32D35"/>
            </a:solidFill>
            <a:tailEnd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43915" y="343310"/>
            <a:ext cx="10360057" cy="384719"/>
          </a:xfrm>
          <a:prstGeom prst="rect">
            <a:avLst/>
          </a:prstGeom>
          <a:noFill/>
        </p:spPr>
        <p:txBody>
          <a:bodyPr wrap="square" lIns="91326" tIns="45718" rIns="91326" bIns="45718" rtlCol="0">
            <a:spAutoFit/>
          </a:bodyPr>
          <a:lstStyle/>
          <a:p>
            <a:pPr algn="ctr" defTabSz="913108"/>
            <a:r>
              <a:rPr lang="ru-RU" sz="1900" dirty="0" smtClean="0">
                <a:solidFill>
                  <a:prstClr val="white">
                    <a:lumMod val="50000"/>
                  </a:prstClr>
                </a:solidFill>
                <a:latin typeface="Impact" panose="020B0806030902050204" pitchFamily="34" charset="0"/>
              </a:rPr>
              <a:t>Институт развития образования: Ваш профессиональный рост – наша работа</a:t>
            </a:r>
            <a:endParaRPr lang="ru-RU" sz="1900" dirty="0">
              <a:solidFill>
                <a:prstClr val="white">
                  <a:lumMod val="50000"/>
                </a:prstClr>
              </a:solidFill>
              <a:latin typeface="Impact" panose="020B0806030902050204" pitchFamily="34" charset="0"/>
            </a:endParaRPr>
          </a:p>
        </p:txBody>
      </p:sp>
      <p:sp>
        <p:nvSpPr>
          <p:cNvPr id="7" name="Прямоугольник 6"/>
          <p:cNvSpPr/>
          <p:nvPr/>
        </p:nvSpPr>
        <p:spPr>
          <a:xfrm>
            <a:off x="578602" y="1161412"/>
            <a:ext cx="11034795" cy="5047535"/>
          </a:xfrm>
          <a:prstGeom prst="rect">
            <a:avLst/>
          </a:prstGeom>
        </p:spPr>
        <p:txBody>
          <a:bodyPr wrap="square" lIns="91326" tIns="45718" rIns="91326" bIns="45718">
            <a:spAutoFit/>
          </a:bodyPr>
          <a:lstStyle/>
          <a:p>
            <a:pPr algn="ctr" defTabSz="913108" fontAlgn="base">
              <a:spcBef>
                <a:spcPct val="0"/>
              </a:spcBef>
              <a:spcAft>
                <a:spcPct val="0"/>
              </a:spcAft>
            </a:pPr>
            <a:r>
              <a:rPr lang="ru-RU"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Федеральный закон «О противодействии экстремистской деятельности» </a:t>
            </a:r>
          </a:p>
          <a:p>
            <a:pPr algn="ctr" defTabSz="913108" fontAlgn="base">
              <a:spcBef>
                <a:spcPct val="0"/>
              </a:spcBef>
              <a:spcAft>
                <a:spcPct val="0"/>
              </a:spcAft>
            </a:pPr>
            <a:r>
              <a:rPr lang="ru-RU"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25.07.2002 № 114-ФЗ</a:t>
            </a:r>
          </a:p>
          <a:p>
            <a:pPr algn="ctr" defTabSz="913108" fontAlgn="base">
              <a:spcBef>
                <a:spcPct val="0"/>
              </a:spcBef>
              <a:spcAft>
                <a:spcPct val="0"/>
              </a:spcAft>
            </a:pPr>
            <a:endParaRPr lang="ru-RU"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370" indent="-285370" algn="just" defTabSz="913108" fontAlgn="base">
              <a:spcBef>
                <a:spcPct val="0"/>
              </a:spcBef>
              <a:spcAft>
                <a:spcPct val="0"/>
              </a:spcAft>
              <a:buFont typeface="Wingdings" panose="05000000000000000000" pitchFamily="2" charset="2"/>
              <a:buChar char="Ø"/>
            </a:pPr>
            <a:r>
              <a:rPr lang="ru-RU" sz="2300" dirty="0">
                <a:solidFill>
                  <a:prstClr val="black"/>
                </a:solidFill>
                <a:latin typeface="Times New Roman" panose="02020603050405020304" pitchFamily="18" charset="0"/>
                <a:cs typeface="Times New Roman" panose="02020603050405020304" pitchFamily="18" charset="0"/>
              </a:rPr>
              <a:t>Указ Президента РФ от 26.07.2011 № 988 «О Межведомственной комиссии </a:t>
            </a:r>
            <a:br>
              <a:rPr lang="ru-RU" sz="2300" dirty="0">
                <a:solidFill>
                  <a:prstClr val="black"/>
                </a:solidFill>
                <a:latin typeface="Times New Roman" panose="02020603050405020304" pitchFamily="18" charset="0"/>
                <a:cs typeface="Times New Roman" panose="02020603050405020304" pitchFamily="18" charset="0"/>
              </a:rPr>
            </a:br>
            <a:r>
              <a:rPr lang="ru-RU" sz="2300" dirty="0">
                <a:solidFill>
                  <a:prstClr val="black"/>
                </a:solidFill>
                <a:latin typeface="Times New Roman" panose="02020603050405020304" pitchFamily="18" charset="0"/>
                <a:cs typeface="Times New Roman" panose="02020603050405020304" pitchFamily="18" charset="0"/>
              </a:rPr>
              <a:t>по противодействию экстремизму в Российской Федерации» вместе с «Положением </a:t>
            </a:r>
            <a:br>
              <a:rPr lang="ru-RU" sz="2300" dirty="0">
                <a:solidFill>
                  <a:prstClr val="black"/>
                </a:solidFill>
                <a:latin typeface="Times New Roman" panose="02020603050405020304" pitchFamily="18" charset="0"/>
                <a:cs typeface="Times New Roman" panose="02020603050405020304" pitchFamily="18" charset="0"/>
              </a:rPr>
            </a:br>
            <a:r>
              <a:rPr lang="ru-RU" sz="2300" dirty="0">
                <a:solidFill>
                  <a:prstClr val="black"/>
                </a:solidFill>
                <a:latin typeface="Times New Roman" panose="02020603050405020304" pitchFamily="18" charset="0"/>
                <a:cs typeface="Times New Roman" panose="02020603050405020304" pitchFamily="18" charset="0"/>
              </a:rPr>
              <a:t>о Межведомственной комиссии по противодействию экстремизму в Российской Федерации»</a:t>
            </a:r>
          </a:p>
          <a:p>
            <a:pPr marL="285370" indent="-285370" algn="just" defTabSz="913108" fontAlgn="base">
              <a:spcBef>
                <a:spcPct val="0"/>
              </a:spcBef>
              <a:spcAft>
                <a:spcPct val="0"/>
              </a:spcAft>
              <a:buFont typeface="Wingdings" panose="05000000000000000000" pitchFamily="2" charset="2"/>
              <a:buChar char="Ø"/>
            </a:pPr>
            <a:endParaRPr lang="ru-RU" sz="2300" dirty="0">
              <a:solidFill>
                <a:prstClr val="black"/>
              </a:solidFill>
              <a:latin typeface="Times New Roman" panose="02020603050405020304" pitchFamily="18" charset="0"/>
              <a:cs typeface="Times New Roman" panose="02020603050405020304" pitchFamily="18" charset="0"/>
            </a:endParaRPr>
          </a:p>
          <a:p>
            <a:pPr marL="285370" indent="-285370" algn="just" defTabSz="913108" fontAlgn="base">
              <a:spcBef>
                <a:spcPct val="0"/>
              </a:spcBef>
              <a:spcAft>
                <a:spcPct val="0"/>
              </a:spcAft>
              <a:buFont typeface="Wingdings" panose="05000000000000000000" pitchFamily="2" charset="2"/>
              <a:buChar char="Ø"/>
            </a:pPr>
            <a:r>
              <a:rPr lang="ru-RU" sz="2300" dirty="0">
                <a:solidFill>
                  <a:prstClr val="black"/>
                </a:solidFill>
                <a:latin typeface="Times New Roman" panose="02020603050405020304" pitchFamily="18" charset="0"/>
                <a:cs typeface="Times New Roman" panose="02020603050405020304" pitchFamily="18" charset="0"/>
              </a:rPr>
              <a:t>План мероприятий по реализации стратегии противодействия экстремизму в Российской Федерации до 2025 года</a:t>
            </a:r>
          </a:p>
          <a:p>
            <a:pPr marL="285370" indent="-285370" algn="just" defTabSz="913108" fontAlgn="base">
              <a:spcBef>
                <a:spcPct val="0"/>
              </a:spcBef>
              <a:spcAft>
                <a:spcPct val="0"/>
              </a:spcAft>
              <a:buFont typeface="Wingdings" panose="05000000000000000000" pitchFamily="2" charset="2"/>
              <a:buChar char="Ø"/>
            </a:pPr>
            <a:endParaRPr lang="ru-RU" sz="2300" dirty="0">
              <a:solidFill>
                <a:prstClr val="black"/>
              </a:solidFill>
              <a:latin typeface="Times New Roman" panose="02020603050405020304" pitchFamily="18" charset="0"/>
              <a:cs typeface="Times New Roman" panose="02020603050405020304" pitchFamily="18" charset="0"/>
            </a:endParaRPr>
          </a:p>
          <a:p>
            <a:pPr marL="285370" indent="-285370" algn="just" defTabSz="913108" fontAlgn="base">
              <a:spcBef>
                <a:spcPct val="0"/>
              </a:spcBef>
              <a:spcAft>
                <a:spcPct val="0"/>
              </a:spcAft>
              <a:buFont typeface="Wingdings" panose="05000000000000000000" pitchFamily="2" charset="2"/>
              <a:buChar char="Ø"/>
            </a:pPr>
            <a:r>
              <a:rPr lang="ru-RU" sz="2300" dirty="0">
                <a:solidFill>
                  <a:prstClr val="black"/>
                </a:solidFill>
                <a:latin typeface="Times New Roman" panose="02020603050405020304" pitchFamily="18" charset="0"/>
                <a:cs typeface="Times New Roman" panose="02020603050405020304" pitchFamily="18" charset="0"/>
              </a:rPr>
              <a:t>План межведомственных мероприятий по исполнению в Ярославской области плана мероприятий по реализации Стратегии противодействия экстремизму в Российской Федерации до 2025 года</a:t>
            </a:r>
          </a:p>
        </p:txBody>
      </p:sp>
    </p:spTree>
    <p:extLst>
      <p:ext uri="{BB962C8B-B14F-4D97-AF65-F5344CB8AC3E}">
        <p14:creationId xmlns:p14="http://schemas.microsoft.com/office/powerpoint/2010/main" val="1140001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35361" y="164637"/>
            <a:ext cx="11520603" cy="672075"/>
          </a:xfrm>
          <a:prstGeom prst="rect">
            <a:avLst/>
          </a:prstGeom>
        </p:spPr>
        <p:txBody>
          <a:bodyPr vert="horz" lIns="121776" tIns="60888" rIns="121776" bIns="6088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Рекомендованная </a:t>
            </a:r>
            <a:r>
              <a:rPr lang="ru-RU" sz="24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Минобрнауки</a:t>
            </a:r>
            <a:r>
              <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России нормативная правовая база</a:t>
            </a:r>
          </a:p>
        </p:txBody>
      </p:sp>
      <p:sp>
        <p:nvSpPr>
          <p:cNvPr id="3" name="Прямоугольник 2"/>
          <p:cNvSpPr/>
          <p:nvPr/>
        </p:nvSpPr>
        <p:spPr>
          <a:xfrm>
            <a:off x="335361" y="825725"/>
            <a:ext cx="11520603" cy="5293611"/>
          </a:xfrm>
          <a:prstGeom prst="rect">
            <a:avLst/>
          </a:prstGeom>
        </p:spPr>
        <p:txBody>
          <a:bodyPr wrap="square" lIns="121776" tIns="60888" rIns="121776" bIns="60888">
            <a:spAutoFit/>
          </a:bodyPr>
          <a:lstStyle/>
          <a:p>
            <a:pPr marL="380496" indent="-380496" algn="just" defTabSz="1217610" fontAlgn="base">
              <a:spcBef>
                <a:spcPct val="0"/>
              </a:spcBef>
              <a:spcAft>
                <a:spcPct val="0"/>
              </a:spcAft>
              <a:buFont typeface="Wingdings" panose="05000000000000000000" pitchFamily="2" charset="2"/>
              <a:buChar char="Ø"/>
            </a:pPr>
            <a:r>
              <a:rPr lang="ru-RU" sz="2400" b="1" dirty="0">
                <a:solidFill>
                  <a:prstClr val="black"/>
                </a:solidFill>
                <a:latin typeface="Times New Roman" panose="02020603050405020304" pitchFamily="18" charset="0"/>
                <a:cs typeface="Times New Roman" panose="02020603050405020304" pitchFamily="18" charset="0"/>
              </a:rPr>
              <a:t>Федеральный закон от 24.06.1999 № 120-ФЗ «Об основах системы профилактики безнадзорности и правонарушений несовершеннолетних»</a:t>
            </a:r>
          </a:p>
          <a:p>
            <a:pPr marL="380496" indent="-380496" algn="just" defTabSz="1217610" fontAlgn="base">
              <a:spcBef>
                <a:spcPct val="0"/>
              </a:spcBef>
              <a:spcAft>
                <a:spcPct val="0"/>
              </a:spcAft>
              <a:buFont typeface="Wingdings" panose="05000000000000000000" pitchFamily="2" charset="2"/>
              <a:buChar char="Ø"/>
            </a:pPr>
            <a:r>
              <a:rPr lang="ru-RU" sz="2400" b="1" dirty="0">
                <a:solidFill>
                  <a:prstClr val="black"/>
                </a:solidFill>
                <a:latin typeface="Times New Roman" panose="02020603050405020304" pitchFamily="18" charset="0"/>
                <a:cs typeface="Times New Roman" panose="02020603050405020304" pitchFamily="18" charset="0"/>
              </a:rPr>
              <a:t>Федеральный закон от 29.12.2012 № 273-ФЗ «Об образовании в Российской Федерации»</a:t>
            </a:r>
          </a:p>
          <a:p>
            <a:pPr marL="380496" indent="-380496" algn="just" defTabSz="1217610" fontAlgn="base">
              <a:spcBef>
                <a:spcPct val="0"/>
              </a:spcBef>
              <a:spcAft>
                <a:spcPct val="0"/>
              </a:spcAft>
              <a:buFont typeface="Wingdings" panose="05000000000000000000" pitchFamily="2" charset="2"/>
              <a:buChar char="Ø"/>
            </a:pPr>
            <a:r>
              <a:rPr lang="ru-RU" sz="2400" b="1" dirty="0">
                <a:solidFill>
                  <a:prstClr val="black"/>
                </a:solidFill>
                <a:latin typeface="Times New Roman" panose="02020603050405020304" pitchFamily="18" charset="0"/>
                <a:cs typeface="Times New Roman" panose="02020603050405020304" pitchFamily="18" charset="0"/>
              </a:rPr>
              <a:t>Стратегия национальной безопасности Российской Федерации до 2020 года, </a:t>
            </a:r>
            <a:br>
              <a:rPr lang="ru-RU" sz="2400" b="1" dirty="0">
                <a:solidFill>
                  <a:prstClr val="black"/>
                </a:solidFill>
                <a:latin typeface="Times New Roman" panose="02020603050405020304" pitchFamily="18" charset="0"/>
                <a:cs typeface="Times New Roman" panose="02020603050405020304" pitchFamily="18" charset="0"/>
              </a:rPr>
            </a:br>
            <a:r>
              <a:rPr lang="ru-RU" sz="2400" i="1" dirty="0">
                <a:solidFill>
                  <a:prstClr val="black"/>
                </a:solidFill>
                <a:latin typeface="Times New Roman" panose="02020603050405020304" pitchFamily="18" charset="0"/>
                <a:cs typeface="Times New Roman" panose="02020603050405020304" pitchFamily="18" charset="0"/>
              </a:rPr>
              <a:t>утверждена Указом Президента Российской Федерации от 31.12.2015 № 683</a:t>
            </a:r>
          </a:p>
          <a:p>
            <a:pPr marL="380496" indent="-380496" algn="just" defTabSz="1217610" fontAlgn="base">
              <a:spcBef>
                <a:spcPct val="0"/>
              </a:spcBef>
              <a:spcAft>
                <a:spcPct val="0"/>
              </a:spcAft>
              <a:buFont typeface="Wingdings" panose="05000000000000000000" pitchFamily="2" charset="2"/>
              <a:buChar char="Ø"/>
            </a:pPr>
            <a:r>
              <a:rPr lang="ru-RU" sz="2400" b="1" dirty="0">
                <a:solidFill>
                  <a:prstClr val="black"/>
                </a:solidFill>
                <a:latin typeface="Times New Roman" panose="02020603050405020304" pitchFamily="18" charset="0"/>
                <a:cs typeface="Times New Roman" panose="02020603050405020304" pitchFamily="18" charset="0"/>
              </a:rPr>
              <a:t>Стратегия государственной национальной политики Российской Федерации </a:t>
            </a:r>
            <a:br>
              <a:rPr lang="ru-RU" sz="2400" b="1" dirty="0">
                <a:solidFill>
                  <a:prstClr val="black"/>
                </a:solidFill>
                <a:latin typeface="Times New Roman" panose="02020603050405020304" pitchFamily="18" charset="0"/>
                <a:cs typeface="Times New Roman" panose="02020603050405020304" pitchFamily="18" charset="0"/>
              </a:rPr>
            </a:br>
            <a:r>
              <a:rPr lang="ru-RU" sz="2400" b="1" dirty="0">
                <a:solidFill>
                  <a:prstClr val="black"/>
                </a:solidFill>
                <a:latin typeface="Times New Roman" panose="02020603050405020304" pitchFamily="18" charset="0"/>
                <a:cs typeface="Times New Roman" panose="02020603050405020304" pitchFamily="18" charset="0"/>
              </a:rPr>
              <a:t>на период до 2025 года, </a:t>
            </a:r>
            <a:r>
              <a:rPr lang="ru-RU" sz="2400" i="1" dirty="0">
                <a:solidFill>
                  <a:prstClr val="black"/>
                </a:solidFill>
                <a:latin typeface="Times New Roman" panose="02020603050405020304" pitchFamily="18" charset="0"/>
                <a:cs typeface="Times New Roman" panose="02020603050405020304" pitchFamily="18" charset="0"/>
              </a:rPr>
              <a:t>утверждена Указом Президента Российской Федерации </a:t>
            </a:r>
            <a:br>
              <a:rPr lang="ru-RU" sz="2400" i="1" dirty="0">
                <a:solidFill>
                  <a:prstClr val="black"/>
                </a:solidFill>
                <a:latin typeface="Times New Roman" panose="02020603050405020304" pitchFamily="18" charset="0"/>
                <a:cs typeface="Times New Roman" panose="02020603050405020304" pitchFamily="18" charset="0"/>
              </a:rPr>
            </a:br>
            <a:r>
              <a:rPr lang="ru-RU" sz="2400" i="1" dirty="0">
                <a:solidFill>
                  <a:prstClr val="black"/>
                </a:solidFill>
                <a:latin typeface="Times New Roman" panose="02020603050405020304" pitchFamily="18" charset="0"/>
                <a:cs typeface="Times New Roman" panose="02020603050405020304" pitchFamily="18" charset="0"/>
              </a:rPr>
              <a:t>от 19.12.2012 № 1666</a:t>
            </a:r>
          </a:p>
          <a:p>
            <a:pPr marL="380496" indent="-380496" algn="just" defTabSz="1217610" fontAlgn="base">
              <a:spcBef>
                <a:spcPct val="0"/>
              </a:spcBef>
              <a:spcAft>
                <a:spcPct val="0"/>
              </a:spcAft>
              <a:buFont typeface="Wingdings" panose="05000000000000000000" pitchFamily="2" charset="2"/>
              <a:buChar char="Ø"/>
            </a:pPr>
            <a:r>
              <a:rPr lang="ru-RU" sz="2400" b="1" dirty="0">
                <a:solidFill>
                  <a:prstClr val="black"/>
                </a:solidFill>
                <a:latin typeface="Times New Roman" panose="02020603050405020304" pitchFamily="18" charset="0"/>
                <a:cs typeface="Times New Roman" panose="02020603050405020304" pitchFamily="18" charset="0"/>
              </a:rPr>
              <a:t>Концепция государственной миграционной политики Российской Федерации </a:t>
            </a:r>
            <a:br>
              <a:rPr lang="ru-RU" sz="2400" b="1" dirty="0">
                <a:solidFill>
                  <a:prstClr val="black"/>
                </a:solidFill>
                <a:latin typeface="Times New Roman" panose="02020603050405020304" pitchFamily="18" charset="0"/>
                <a:cs typeface="Times New Roman" panose="02020603050405020304" pitchFamily="18" charset="0"/>
              </a:rPr>
            </a:br>
            <a:r>
              <a:rPr lang="ru-RU" sz="2400" b="1" dirty="0">
                <a:solidFill>
                  <a:prstClr val="black"/>
                </a:solidFill>
                <a:latin typeface="Times New Roman" panose="02020603050405020304" pitchFamily="18" charset="0"/>
                <a:cs typeface="Times New Roman" panose="02020603050405020304" pitchFamily="18" charset="0"/>
              </a:rPr>
              <a:t>до 2025 года, </a:t>
            </a:r>
            <a:r>
              <a:rPr lang="ru-RU" sz="2400" i="1" dirty="0">
                <a:solidFill>
                  <a:prstClr val="black"/>
                </a:solidFill>
                <a:latin typeface="Times New Roman" panose="02020603050405020304" pitchFamily="18" charset="0"/>
                <a:cs typeface="Times New Roman" panose="02020603050405020304" pitchFamily="18" charset="0"/>
              </a:rPr>
              <a:t>утверждена Президентом Российской Федерации 13.06.2012</a:t>
            </a:r>
          </a:p>
          <a:p>
            <a:pPr marL="380496" indent="-380496" algn="just" defTabSz="1217610" fontAlgn="base">
              <a:spcBef>
                <a:spcPct val="0"/>
              </a:spcBef>
              <a:spcAft>
                <a:spcPct val="0"/>
              </a:spcAft>
              <a:buFont typeface="Wingdings" panose="05000000000000000000" pitchFamily="2" charset="2"/>
              <a:buChar char="Ø"/>
            </a:pPr>
            <a:r>
              <a:rPr lang="ru-RU" sz="2400" b="1" dirty="0" smtClean="0">
                <a:solidFill>
                  <a:prstClr val="black"/>
                </a:solidFill>
                <a:latin typeface="Times New Roman" panose="02020603050405020304" pitchFamily="18" charset="0"/>
                <a:cs typeface="Times New Roman" panose="02020603050405020304" pitchFamily="18" charset="0"/>
              </a:rPr>
              <a:t>Стратегия </a:t>
            </a:r>
            <a:r>
              <a:rPr lang="ru-RU" sz="2400" b="1" dirty="0">
                <a:solidFill>
                  <a:prstClr val="black"/>
                </a:solidFill>
                <a:latin typeface="Times New Roman" panose="02020603050405020304" pitchFamily="18" charset="0"/>
                <a:cs typeface="Times New Roman" panose="02020603050405020304" pitchFamily="18" charset="0"/>
              </a:rPr>
              <a:t>развития воспитания в Российской Федерации на период до 2025 года, </a:t>
            </a:r>
            <a:r>
              <a:rPr lang="ru-RU" sz="2400" i="1" dirty="0">
                <a:solidFill>
                  <a:prstClr val="black"/>
                </a:solidFill>
                <a:latin typeface="Times New Roman" panose="02020603050405020304" pitchFamily="18" charset="0"/>
                <a:cs typeface="Times New Roman" panose="02020603050405020304" pitchFamily="18" charset="0"/>
              </a:rPr>
              <a:t>утверждена распоряжением Правительства Российской Федерации от </a:t>
            </a:r>
            <a:r>
              <a:rPr lang="ru-RU" sz="2400" i="1" dirty="0" smtClean="0">
                <a:solidFill>
                  <a:prstClr val="black"/>
                </a:solidFill>
                <a:latin typeface="Times New Roman" panose="02020603050405020304" pitchFamily="18" charset="0"/>
                <a:cs typeface="Times New Roman" panose="02020603050405020304" pitchFamily="18" charset="0"/>
              </a:rPr>
              <a:t>29.05.2015 № </a:t>
            </a:r>
            <a:r>
              <a:rPr lang="ru-RU" sz="2400" i="1" dirty="0">
                <a:solidFill>
                  <a:prstClr val="black"/>
                </a:solidFill>
                <a:latin typeface="Times New Roman" panose="02020603050405020304" pitchFamily="18" charset="0"/>
                <a:cs typeface="Times New Roman" panose="02020603050405020304" pitchFamily="18" charset="0"/>
              </a:rPr>
              <a:t>996-р</a:t>
            </a:r>
          </a:p>
        </p:txBody>
      </p:sp>
    </p:spTree>
    <p:extLst>
      <p:ext uri="{BB962C8B-B14F-4D97-AF65-F5344CB8AC3E}">
        <p14:creationId xmlns:p14="http://schemas.microsoft.com/office/powerpoint/2010/main" val="8103951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35361" y="78153"/>
            <a:ext cx="11520603" cy="566539"/>
          </a:xfrm>
          <a:prstGeom prst="rect">
            <a:avLst/>
          </a:prstGeom>
        </p:spPr>
        <p:txBody>
          <a:bodyPr vert="horz" lIns="121789" tIns="60894" rIns="121789" bIns="60894"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Рекомендованная </a:t>
            </a:r>
            <a:r>
              <a:rPr lang="ru-RU"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Минобрнауки</a:t>
            </a:r>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России нормативная правовая база</a:t>
            </a:r>
            <a:endParaRPr lang="ru-RU" sz="2100" b="1" i="1"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35361" y="708881"/>
            <a:ext cx="11746712" cy="4862736"/>
          </a:xfrm>
          <a:prstGeom prst="rect">
            <a:avLst/>
          </a:prstGeom>
        </p:spPr>
        <p:txBody>
          <a:bodyPr wrap="square" lIns="121789" tIns="60894" rIns="121789" bIns="60894">
            <a:spAutoFit/>
          </a:bodyPr>
          <a:lstStyle/>
          <a:p>
            <a:pPr marL="380542" indent="-380542" algn="just" defTabSz="121776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Стратегия развития воспитания в Российской Федерации на период до 2025 года, </a:t>
            </a:r>
            <a:r>
              <a:rPr lang="ru-RU" sz="2200" i="1" dirty="0">
                <a:solidFill>
                  <a:prstClr val="black"/>
                </a:solidFill>
                <a:latin typeface="Times New Roman" panose="02020603050405020304" pitchFamily="18" charset="0"/>
                <a:cs typeface="Times New Roman" panose="02020603050405020304" pitchFamily="18" charset="0"/>
              </a:rPr>
              <a:t>утверждена распоряжением Правительства Российской Федерации от 29.05.2015 </a:t>
            </a:r>
            <a:r>
              <a:rPr lang="ru-RU" sz="2200" i="1" dirty="0" smtClean="0">
                <a:solidFill>
                  <a:prstClr val="black"/>
                </a:solidFill>
                <a:latin typeface="Times New Roman" panose="02020603050405020304" pitchFamily="18" charset="0"/>
                <a:cs typeface="Times New Roman" panose="02020603050405020304" pitchFamily="18" charset="0"/>
              </a:rPr>
              <a:t>№ </a:t>
            </a:r>
            <a:r>
              <a:rPr lang="ru-RU" sz="2200" i="1" dirty="0">
                <a:solidFill>
                  <a:prstClr val="black"/>
                </a:solidFill>
                <a:latin typeface="Times New Roman" panose="02020603050405020304" pitchFamily="18" charset="0"/>
                <a:cs typeface="Times New Roman" panose="02020603050405020304" pitchFamily="18" charset="0"/>
              </a:rPr>
              <a:t>996-р</a:t>
            </a:r>
          </a:p>
          <a:p>
            <a:pPr marL="380542" indent="-380542" algn="just" defTabSz="121776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Основы государственной молодежной политики </a:t>
            </a:r>
            <a:r>
              <a:rPr lang="ru-RU" sz="2200" b="1" dirty="0" smtClean="0">
                <a:solidFill>
                  <a:prstClr val="black"/>
                </a:solidFill>
                <a:latin typeface="Times New Roman" panose="02020603050405020304" pitchFamily="18" charset="0"/>
                <a:cs typeface="Times New Roman" panose="02020603050405020304" pitchFamily="18" charset="0"/>
              </a:rPr>
              <a:t>РФ на период до </a:t>
            </a:r>
            <a:r>
              <a:rPr lang="ru-RU" sz="2200" b="1" dirty="0">
                <a:solidFill>
                  <a:prstClr val="black"/>
                </a:solidFill>
                <a:latin typeface="Times New Roman" panose="02020603050405020304" pitchFamily="18" charset="0"/>
                <a:cs typeface="Times New Roman" panose="02020603050405020304" pitchFamily="18" charset="0"/>
              </a:rPr>
              <a:t>2025 года, </a:t>
            </a:r>
            <a:r>
              <a:rPr lang="ru-RU" sz="2200" i="1" dirty="0">
                <a:solidFill>
                  <a:prstClr val="black"/>
                </a:solidFill>
                <a:latin typeface="Times New Roman" panose="02020603050405020304" pitchFamily="18" charset="0"/>
                <a:cs typeface="Times New Roman" panose="02020603050405020304" pitchFamily="18" charset="0"/>
              </a:rPr>
              <a:t>утверждены распоряжением Правительства Российской </a:t>
            </a:r>
            <a:r>
              <a:rPr lang="ru-RU" sz="2200" i="1" dirty="0" smtClean="0">
                <a:solidFill>
                  <a:prstClr val="black"/>
                </a:solidFill>
                <a:latin typeface="Times New Roman" panose="02020603050405020304" pitchFamily="18" charset="0"/>
                <a:cs typeface="Times New Roman" panose="02020603050405020304" pitchFamily="18" charset="0"/>
              </a:rPr>
              <a:t>Федерации от </a:t>
            </a:r>
            <a:r>
              <a:rPr lang="ru-RU" sz="2200" i="1" dirty="0">
                <a:solidFill>
                  <a:prstClr val="black"/>
                </a:solidFill>
                <a:latin typeface="Times New Roman" panose="02020603050405020304" pitchFamily="18" charset="0"/>
                <a:cs typeface="Times New Roman" panose="02020603050405020304" pitchFamily="18" charset="0"/>
              </a:rPr>
              <a:t>29.11.2014 № 2403-р</a:t>
            </a:r>
          </a:p>
          <a:p>
            <a:pPr marL="380542" indent="-380542" algn="just" defTabSz="121776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Государственная программа «Патриотическое воспитание граждан </a:t>
            </a:r>
            <a:r>
              <a:rPr lang="ru-RU" sz="2200" b="1" dirty="0" smtClean="0">
                <a:solidFill>
                  <a:prstClr val="black"/>
                </a:solidFill>
                <a:latin typeface="Times New Roman" panose="02020603050405020304" pitchFamily="18" charset="0"/>
                <a:cs typeface="Times New Roman" panose="02020603050405020304" pitchFamily="18" charset="0"/>
              </a:rPr>
              <a:t>РФ на 2016-2020 </a:t>
            </a:r>
            <a:r>
              <a:rPr lang="ru-RU" sz="2200" b="1" dirty="0">
                <a:solidFill>
                  <a:prstClr val="black"/>
                </a:solidFill>
                <a:latin typeface="Times New Roman" panose="02020603050405020304" pitchFamily="18" charset="0"/>
                <a:cs typeface="Times New Roman" panose="02020603050405020304" pitchFamily="18" charset="0"/>
              </a:rPr>
              <a:t>годы», </a:t>
            </a:r>
            <a:r>
              <a:rPr lang="ru-RU" sz="2200" i="1" dirty="0">
                <a:solidFill>
                  <a:prstClr val="black"/>
                </a:solidFill>
                <a:latin typeface="Times New Roman" panose="02020603050405020304" pitchFamily="18" charset="0"/>
                <a:cs typeface="Times New Roman" panose="02020603050405020304" pitchFamily="18" charset="0"/>
              </a:rPr>
              <a:t>утверждена постановлением Правительства Российской Федерации от 30.12.2015 № 1493</a:t>
            </a:r>
          </a:p>
          <a:p>
            <a:pPr marL="380542" indent="-380542" algn="just" defTabSz="1217760" fontAlgn="base">
              <a:spcBef>
                <a:spcPct val="0"/>
              </a:spcBef>
              <a:spcAft>
                <a:spcPct val="0"/>
              </a:spcAft>
              <a:buFont typeface="Wingdings" panose="05000000000000000000" pitchFamily="2" charset="2"/>
              <a:buChar char="Ø"/>
            </a:pPr>
            <a:r>
              <a:rPr lang="ru-RU" sz="2200" b="1" dirty="0" smtClean="0">
                <a:solidFill>
                  <a:prstClr val="black"/>
                </a:solidFill>
                <a:latin typeface="Times New Roman" panose="02020603050405020304" pitchFamily="18" charset="0"/>
                <a:cs typeface="Times New Roman" panose="02020603050405020304" pitchFamily="18" charset="0"/>
              </a:rPr>
              <a:t>Комплекс </a:t>
            </a:r>
            <a:r>
              <a:rPr lang="ru-RU" sz="2200" b="1" dirty="0">
                <a:solidFill>
                  <a:prstClr val="black"/>
                </a:solidFill>
                <a:latin typeface="Times New Roman" panose="02020603050405020304" pitchFamily="18" charset="0"/>
                <a:cs typeface="Times New Roman" panose="02020603050405020304" pitchFamily="18" charset="0"/>
              </a:rPr>
              <a:t>мер по реализации в 2015-2018 годах мероприятий по реализации указанного Комплексного плана, </a:t>
            </a:r>
            <a:r>
              <a:rPr lang="ru-RU" sz="2200" i="1" dirty="0">
                <a:solidFill>
                  <a:prstClr val="black"/>
                </a:solidFill>
                <a:latin typeface="Times New Roman" panose="02020603050405020304" pitchFamily="18" charset="0"/>
                <a:cs typeface="Times New Roman" panose="02020603050405020304" pitchFamily="18" charset="0"/>
              </a:rPr>
              <a:t>утвержден приказом </a:t>
            </a:r>
            <a:r>
              <a:rPr lang="ru-RU" sz="2200" i="1" dirty="0" err="1">
                <a:solidFill>
                  <a:prstClr val="black"/>
                </a:solidFill>
                <a:latin typeface="Times New Roman" panose="02020603050405020304" pitchFamily="18" charset="0"/>
                <a:cs typeface="Times New Roman" panose="02020603050405020304" pitchFamily="18" charset="0"/>
              </a:rPr>
              <a:t>Минобрнауки</a:t>
            </a:r>
            <a:r>
              <a:rPr lang="ru-RU" sz="2200" i="1" dirty="0">
                <a:solidFill>
                  <a:prstClr val="black"/>
                </a:solidFill>
                <a:latin typeface="Times New Roman" panose="02020603050405020304" pitchFamily="18" charset="0"/>
                <a:cs typeface="Times New Roman" panose="02020603050405020304" pitchFamily="18" charset="0"/>
              </a:rPr>
              <a:t> России № 1293 </a:t>
            </a:r>
            <a:br>
              <a:rPr lang="ru-RU" sz="2200" i="1" dirty="0">
                <a:solidFill>
                  <a:prstClr val="black"/>
                </a:solidFill>
                <a:latin typeface="Times New Roman" panose="02020603050405020304" pitchFamily="18" charset="0"/>
                <a:cs typeface="Times New Roman" panose="02020603050405020304" pitchFamily="18" charset="0"/>
              </a:rPr>
            </a:br>
            <a:r>
              <a:rPr lang="ru-RU" sz="2200" i="1" dirty="0">
                <a:solidFill>
                  <a:prstClr val="black"/>
                </a:solidFill>
                <a:latin typeface="Times New Roman" panose="02020603050405020304" pitchFamily="18" charset="0"/>
                <a:cs typeface="Times New Roman" panose="02020603050405020304" pitchFamily="18" charset="0"/>
              </a:rPr>
              <a:t>от 12.11.2015</a:t>
            </a:r>
          </a:p>
          <a:p>
            <a:pPr marL="380542" indent="-380542" algn="just" defTabSz="121776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Концепция развития системы профилактики безнадзорности и правонарушений несовершеннолетних на период до 2020 года, </a:t>
            </a:r>
            <a:r>
              <a:rPr lang="ru-RU" sz="2200" i="1" dirty="0">
                <a:solidFill>
                  <a:prstClr val="black"/>
                </a:solidFill>
                <a:latin typeface="Times New Roman" panose="02020603050405020304" pitchFamily="18" charset="0"/>
                <a:cs typeface="Times New Roman" panose="02020603050405020304" pitchFamily="18" charset="0"/>
              </a:rPr>
              <a:t>утверждена Постановлением Правительства Российской Федерации от 22.03.2017 № 520-р</a:t>
            </a:r>
          </a:p>
        </p:txBody>
      </p:sp>
    </p:spTree>
    <p:extLst>
      <p:ext uri="{BB962C8B-B14F-4D97-AF65-F5344CB8AC3E}">
        <p14:creationId xmlns:p14="http://schemas.microsoft.com/office/powerpoint/2010/main" val="34198408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out)">
                                      <p:cBhvr>
                                        <p:cTn id="11" dur="2000"/>
                                        <p:tgtEl>
                                          <p:spTgt spid="2">
                                            <p:txEl>
                                              <p:pRg st="1" end="1"/>
                                            </p:tx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out)">
                                      <p:cBhvr>
                                        <p:cTn id="15" dur="2000"/>
                                        <p:tgtEl>
                                          <p:spTgt spid="2">
                                            <p:txEl>
                                              <p:pRg st="2" end="2"/>
                                            </p:tx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out)">
                                      <p:cBhvr>
                                        <p:cTn id="19" dur="2000"/>
                                        <p:tgtEl>
                                          <p:spTgt spid="2">
                                            <p:txEl>
                                              <p:pRg st="3" end="3"/>
                                            </p:tx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out)">
                                      <p:cBhvr>
                                        <p:cTn id="2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35361" y="78153"/>
            <a:ext cx="11520603" cy="566539"/>
          </a:xfrm>
          <a:prstGeom prst="rect">
            <a:avLst/>
          </a:prstGeom>
        </p:spPr>
        <p:txBody>
          <a:bodyPr vert="horz" lIns="121768" tIns="60884" rIns="121768" bIns="60884"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Рекомендованная </a:t>
            </a:r>
            <a:r>
              <a:rPr lang="ru-RU" sz="21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Минобрнауки</a:t>
            </a:r>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России нормативная правовая база</a:t>
            </a:r>
            <a:endParaRPr lang="ru-RU" sz="2100" b="1" i="1"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35361" y="468923"/>
            <a:ext cx="11520603" cy="6216933"/>
          </a:xfrm>
          <a:prstGeom prst="rect">
            <a:avLst/>
          </a:prstGeom>
        </p:spPr>
        <p:txBody>
          <a:bodyPr wrap="square" lIns="121768" tIns="60884" rIns="121768" bIns="60884">
            <a:spAutoFit/>
          </a:bodyPr>
          <a:lstStyle/>
          <a:p>
            <a:pPr marL="380468" indent="-380468" algn="just" defTabSz="121752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Стратегия развития воспитания в Российской Федерации на период до 2025 года, </a:t>
            </a:r>
            <a:r>
              <a:rPr lang="ru-RU" sz="2200" i="1" dirty="0">
                <a:solidFill>
                  <a:prstClr val="black"/>
                </a:solidFill>
                <a:latin typeface="Times New Roman" panose="02020603050405020304" pitchFamily="18" charset="0"/>
                <a:cs typeface="Times New Roman" panose="02020603050405020304" pitchFamily="18" charset="0"/>
              </a:rPr>
              <a:t>утверждена распоряжением Правительства Российской Федерации от 29.05.2015 </a:t>
            </a:r>
            <a:r>
              <a:rPr lang="ru-RU" sz="2200" i="1" dirty="0" smtClean="0">
                <a:solidFill>
                  <a:prstClr val="black"/>
                </a:solidFill>
                <a:latin typeface="Times New Roman" panose="02020603050405020304" pitchFamily="18" charset="0"/>
                <a:cs typeface="Times New Roman" panose="02020603050405020304" pitchFamily="18" charset="0"/>
              </a:rPr>
              <a:t>№ </a:t>
            </a:r>
            <a:r>
              <a:rPr lang="ru-RU" sz="2200" i="1" dirty="0">
                <a:solidFill>
                  <a:prstClr val="black"/>
                </a:solidFill>
                <a:latin typeface="Times New Roman" panose="02020603050405020304" pitchFamily="18" charset="0"/>
                <a:cs typeface="Times New Roman" panose="02020603050405020304" pitchFamily="18" charset="0"/>
              </a:rPr>
              <a:t>996-р</a:t>
            </a:r>
          </a:p>
          <a:p>
            <a:pPr marL="380468" indent="-380468" algn="just" defTabSz="121752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Основы государственной молодежной политики Российской Федерации на </a:t>
            </a:r>
            <a:r>
              <a:rPr lang="ru-RU" sz="2200" b="1" dirty="0" smtClean="0">
                <a:solidFill>
                  <a:prstClr val="black"/>
                </a:solidFill>
                <a:latin typeface="Times New Roman" panose="02020603050405020304" pitchFamily="18" charset="0"/>
                <a:cs typeface="Times New Roman" panose="02020603050405020304" pitchFamily="18" charset="0"/>
              </a:rPr>
              <a:t>период до </a:t>
            </a:r>
            <a:r>
              <a:rPr lang="ru-RU" sz="2200" b="1" dirty="0">
                <a:solidFill>
                  <a:prstClr val="black"/>
                </a:solidFill>
                <a:latin typeface="Times New Roman" panose="02020603050405020304" pitchFamily="18" charset="0"/>
                <a:cs typeface="Times New Roman" panose="02020603050405020304" pitchFamily="18" charset="0"/>
              </a:rPr>
              <a:t>2025 года, </a:t>
            </a:r>
            <a:r>
              <a:rPr lang="ru-RU" sz="2200" i="1" dirty="0">
                <a:solidFill>
                  <a:prstClr val="black"/>
                </a:solidFill>
                <a:latin typeface="Times New Roman" panose="02020603050405020304" pitchFamily="18" charset="0"/>
                <a:cs typeface="Times New Roman" panose="02020603050405020304" pitchFamily="18" charset="0"/>
              </a:rPr>
              <a:t>утверждены распоряжением Правительства Российской Федерации </a:t>
            </a:r>
            <a:r>
              <a:rPr lang="ru-RU" sz="2200" i="1" dirty="0" smtClean="0">
                <a:solidFill>
                  <a:prstClr val="black"/>
                </a:solidFill>
                <a:latin typeface="Times New Roman" panose="02020603050405020304" pitchFamily="18" charset="0"/>
                <a:cs typeface="Times New Roman" panose="02020603050405020304" pitchFamily="18" charset="0"/>
              </a:rPr>
              <a:t> от </a:t>
            </a:r>
            <a:r>
              <a:rPr lang="ru-RU" sz="2200" i="1" dirty="0">
                <a:solidFill>
                  <a:prstClr val="black"/>
                </a:solidFill>
                <a:latin typeface="Times New Roman" panose="02020603050405020304" pitchFamily="18" charset="0"/>
                <a:cs typeface="Times New Roman" panose="02020603050405020304" pitchFamily="18" charset="0"/>
              </a:rPr>
              <a:t>29.11.2014 № 2403-р</a:t>
            </a:r>
          </a:p>
          <a:p>
            <a:pPr marL="380468" indent="-380468" algn="just" defTabSz="121752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Государственная программа «Патриотическое воспитание граждан Российской Федерации на 2016 - 2020 годы», </a:t>
            </a:r>
            <a:r>
              <a:rPr lang="ru-RU" sz="2200" i="1" dirty="0">
                <a:solidFill>
                  <a:prstClr val="black"/>
                </a:solidFill>
                <a:latin typeface="Times New Roman" panose="02020603050405020304" pitchFamily="18" charset="0"/>
                <a:cs typeface="Times New Roman" panose="02020603050405020304" pitchFamily="18" charset="0"/>
              </a:rPr>
              <a:t>утверждена постановлением Правительства Российской Федерации от 30.12.2015 № 1493</a:t>
            </a:r>
          </a:p>
          <a:p>
            <a:pPr marL="380468" indent="-380468" algn="just" defTabSz="121752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Комплексный план противодействия идеологии терроризма в Российской Федерации на 2013-2018 годы, </a:t>
            </a:r>
            <a:r>
              <a:rPr lang="ru-RU" sz="2200" i="1" dirty="0">
                <a:solidFill>
                  <a:prstClr val="black"/>
                </a:solidFill>
                <a:latin typeface="Times New Roman" panose="02020603050405020304" pitchFamily="18" charset="0"/>
                <a:cs typeface="Times New Roman" panose="02020603050405020304" pitchFamily="18" charset="0"/>
              </a:rPr>
              <a:t>утвержден Президентом Российской Федерации В.В. Путиным 26.04.2013 № Пр-1069 (с дополнениями от 05.10.2016 № Пр-1960)</a:t>
            </a:r>
          </a:p>
          <a:p>
            <a:pPr marL="380468" indent="-380468" algn="just" defTabSz="121752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Комплекс мер по реализации в 2015-2018 годах мероприятий по реализации указанного Комплексного плана, </a:t>
            </a:r>
            <a:r>
              <a:rPr lang="ru-RU" sz="2200" i="1" dirty="0">
                <a:solidFill>
                  <a:prstClr val="black"/>
                </a:solidFill>
                <a:latin typeface="Times New Roman" panose="02020603050405020304" pitchFamily="18" charset="0"/>
                <a:cs typeface="Times New Roman" panose="02020603050405020304" pitchFamily="18" charset="0"/>
              </a:rPr>
              <a:t>утвержден приказом </a:t>
            </a:r>
            <a:r>
              <a:rPr lang="ru-RU" sz="2200" i="1" dirty="0" err="1">
                <a:solidFill>
                  <a:prstClr val="black"/>
                </a:solidFill>
                <a:latin typeface="Times New Roman" panose="02020603050405020304" pitchFamily="18" charset="0"/>
                <a:cs typeface="Times New Roman" panose="02020603050405020304" pitchFamily="18" charset="0"/>
              </a:rPr>
              <a:t>Минобрнауки</a:t>
            </a:r>
            <a:r>
              <a:rPr lang="ru-RU" sz="2200" i="1" dirty="0">
                <a:solidFill>
                  <a:prstClr val="black"/>
                </a:solidFill>
                <a:latin typeface="Times New Roman" panose="02020603050405020304" pitchFamily="18" charset="0"/>
                <a:cs typeface="Times New Roman" panose="02020603050405020304" pitchFamily="18" charset="0"/>
              </a:rPr>
              <a:t> России № </a:t>
            </a:r>
            <a:r>
              <a:rPr lang="ru-RU" sz="2200" i="1" dirty="0" smtClean="0">
                <a:solidFill>
                  <a:prstClr val="black"/>
                </a:solidFill>
                <a:latin typeface="Times New Roman" panose="02020603050405020304" pitchFamily="18" charset="0"/>
                <a:cs typeface="Times New Roman" panose="02020603050405020304" pitchFamily="18" charset="0"/>
              </a:rPr>
              <a:t>1293 от </a:t>
            </a:r>
            <a:r>
              <a:rPr lang="ru-RU" sz="2200" i="1" dirty="0">
                <a:solidFill>
                  <a:prstClr val="black"/>
                </a:solidFill>
                <a:latin typeface="Times New Roman" panose="02020603050405020304" pitchFamily="18" charset="0"/>
                <a:cs typeface="Times New Roman" panose="02020603050405020304" pitchFamily="18" charset="0"/>
              </a:rPr>
              <a:t>12.11.2015</a:t>
            </a:r>
          </a:p>
          <a:p>
            <a:pPr marL="380468" indent="-380468" algn="just" defTabSz="121752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Концепция развития системы профилактики безнадзорности и правонарушений несовершеннолетних на период до 2020 года, </a:t>
            </a:r>
            <a:r>
              <a:rPr lang="ru-RU" sz="2200" i="1" dirty="0">
                <a:solidFill>
                  <a:prstClr val="black"/>
                </a:solidFill>
                <a:latin typeface="Times New Roman" panose="02020603050405020304" pitchFamily="18" charset="0"/>
                <a:cs typeface="Times New Roman" panose="02020603050405020304" pitchFamily="18" charset="0"/>
              </a:rPr>
              <a:t>утверждена Постановлением Правительства Российской Федерации от 22.03.2017 № 520-р</a:t>
            </a:r>
          </a:p>
        </p:txBody>
      </p:sp>
    </p:spTree>
    <p:extLst>
      <p:ext uri="{BB962C8B-B14F-4D97-AF65-F5344CB8AC3E}">
        <p14:creationId xmlns:p14="http://schemas.microsoft.com/office/powerpoint/2010/main" val="17449994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out)">
                                      <p:cBhvr>
                                        <p:cTn id="7" dur="2000"/>
                                        <p:tgtEl>
                                          <p:spTgt spid="2">
                                            <p:txEl>
                                              <p:pRg st="0" end="0"/>
                                            </p:tx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out)">
                                      <p:cBhvr>
                                        <p:cTn id="11" dur="2000"/>
                                        <p:tgtEl>
                                          <p:spTgt spid="2">
                                            <p:txEl>
                                              <p:pRg st="1" end="1"/>
                                            </p:tx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out)">
                                      <p:cBhvr>
                                        <p:cTn id="15" dur="2000"/>
                                        <p:tgtEl>
                                          <p:spTgt spid="2">
                                            <p:txEl>
                                              <p:pRg st="2" end="2"/>
                                            </p:tx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circle(out)">
                                      <p:cBhvr>
                                        <p:cTn id="19" dur="2000"/>
                                        <p:tgtEl>
                                          <p:spTgt spid="2">
                                            <p:txEl>
                                              <p:pRg st="3" end="3"/>
                                            </p:tx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out)">
                                      <p:cBhvr>
                                        <p:cTn id="23" dur="2000"/>
                                        <p:tgtEl>
                                          <p:spTgt spid="2">
                                            <p:txEl>
                                              <p:pRg st="4" end="4"/>
                                            </p:txEl>
                                          </p:spTgt>
                                        </p:tgtEl>
                                      </p:cBhvr>
                                    </p:animEffect>
                                  </p:childTnLst>
                                </p:cTn>
                              </p:par>
                            </p:childTnLst>
                          </p:cTn>
                        </p:par>
                        <p:par>
                          <p:cTn id="24" fill="hold">
                            <p:stCondLst>
                              <p:cond delay="10000"/>
                            </p:stCondLst>
                            <p:childTnLst>
                              <p:par>
                                <p:cTn id="25" presetID="6" presetClass="entr" presetSubtype="32"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ircle(out)">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35361" y="78152"/>
            <a:ext cx="11520603" cy="1046592"/>
          </a:xfrm>
          <a:prstGeom prst="rect">
            <a:avLst/>
          </a:prstGeom>
        </p:spPr>
        <p:txBody>
          <a:bodyPr vert="horz" lIns="121805" tIns="60902" rIns="121805" bIns="609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МЕТОДИЧЕСКИЕ МАТЕРИАЛЫ </a:t>
            </a:r>
          </a:p>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направленные на изменение негативных форм поведения личности </a:t>
            </a:r>
          </a:p>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социально одобряемые</a:t>
            </a:r>
            <a:endParaRPr lang="ru-RU" sz="2100" b="1" i="1" dirty="0">
              <a:solidFill>
                <a:prstClr val="black"/>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35361" y="1220755"/>
            <a:ext cx="11520603" cy="5539861"/>
          </a:xfrm>
          <a:prstGeom prst="rect">
            <a:avLst/>
          </a:prstGeom>
        </p:spPr>
        <p:txBody>
          <a:bodyPr wrap="square" lIns="121805" tIns="60902" rIns="121805" bIns="60902">
            <a:spAutoFit/>
          </a:bodyPr>
          <a:lstStyle/>
          <a:p>
            <a:pPr marL="380598" indent="-380598" algn="just" defTabSz="121794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Методические рекомендации по вопросам совершенствования индивидуальной профилактической работы с обучающимися с </a:t>
            </a:r>
            <a:r>
              <a:rPr lang="ru-RU" sz="2200" b="1" dirty="0" err="1">
                <a:solidFill>
                  <a:prstClr val="black"/>
                </a:solidFill>
                <a:latin typeface="Times New Roman" panose="02020603050405020304" pitchFamily="18" charset="0"/>
                <a:cs typeface="Times New Roman" panose="02020603050405020304" pitchFamily="18" charset="0"/>
              </a:rPr>
              <a:t>девиантным</a:t>
            </a:r>
            <a:r>
              <a:rPr lang="ru-RU" sz="2200" b="1" dirty="0">
                <a:solidFill>
                  <a:prstClr val="black"/>
                </a:solidFill>
                <a:latin typeface="Times New Roman" panose="02020603050405020304" pitchFamily="18" charset="0"/>
                <a:cs typeface="Times New Roman" panose="02020603050405020304" pitchFamily="18" charset="0"/>
              </a:rPr>
              <a:t> поведением (Климов А.А., письмо от 28.04.2016 АК-923/07) – </a:t>
            </a:r>
            <a:r>
              <a:rPr lang="ru-RU" sz="2200" i="1" dirty="0">
                <a:solidFill>
                  <a:prstClr val="black"/>
                </a:solidFill>
                <a:latin typeface="Times New Roman" panose="02020603050405020304" pitchFamily="18" charset="0"/>
                <a:cs typeface="Times New Roman" panose="02020603050405020304" pitchFamily="18" charset="0"/>
              </a:rPr>
              <a:t>о своевременном выявлении несовершеннолетних и семей, находящихся в социально опасном положении, а также их социально-педагогической реабилитации и (или) предупреждению совершения ими правонарушений </a:t>
            </a:r>
            <a:br>
              <a:rPr lang="ru-RU" sz="2200" i="1" dirty="0">
                <a:solidFill>
                  <a:prstClr val="black"/>
                </a:solidFill>
                <a:latin typeface="Times New Roman" panose="02020603050405020304" pitchFamily="18" charset="0"/>
                <a:cs typeface="Times New Roman" panose="02020603050405020304" pitchFamily="18" charset="0"/>
              </a:rPr>
            </a:br>
            <a:r>
              <a:rPr lang="ru-RU" sz="2200" i="1" dirty="0">
                <a:solidFill>
                  <a:prstClr val="black"/>
                </a:solidFill>
                <a:latin typeface="Times New Roman" panose="02020603050405020304" pitchFamily="18" charset="0"/>
                <a:cs typeface="Times New Roman" panose="02020603050405020304" pitchFamily="18" charset="0"/>
              </a:rPr>
              <a:t>и антиобщественных действий</a:t>
            </a:r>
          </a:p>
          <a:p>
            <a:pPr marL="380598" indent="-380598" algn="just" defTabSz="121794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Модельная программа социального сопровождения семей с детьми, в том числе приемных и замещающих семей, с методическими рекомендациями по ее применению</a:t>
            </a:r>
          </a:p>
          <a:p>
            <a:pPr marL="380598" indent="-380598" algn="just" defTabSz="1217940" fontAlgn="base">
              <a:spcBef>
                <a:spcPct val="0"/>
              </a:spcBef>
              <a:spcAft>
                <a:spcPct val="0"/>
              </a:spcAft>
              <a:buFont typeface="Wingdings" panose="05000000000000000000" pitchFamily="2" charset="2"/>
              <a:buChar char="Ø"/>
            </a:pPr>
            <a:r>
              <a:rPr lang="ru-RU" sz="2200" b="1" dirty="0">
                <a:solidFill>
                  <a:prstClr val="black"/>
                </a:solidFill>
                <a:latin typeface="Times New Roman" panose="02020603050405020304" pitchFamily="18" charset="0"/>
                <a:cs typeface="Times New Roman" panose="02020603050405020304" pitchFamily="18" charset="0"/>
              </a:rPr>
              <a:t>Методические рекомендации по межведомственному взаимодействию органов </a:t>
            </a:r>
            <a:br>
              <a:rPr lang="ru-RU" sz="2200" b="1" dirty="0">
                <a:solidFill>
                  <a:prstClr val="black"/>
                </a:solidFill>
                <a:latin typeface="Times New Roman" panose="02020603050405020304" pitchFamily="18" charset="0"/>
                <a:cs typeface="Times New Roman" panose="02020603050405020304" pitchFamily="18" charset="0"/>
              </a:rPr>
            </a:br>
            <a:r>
              <a:rPr lang="ru-RU" sz="2200" b="1" dirty="0">
                <a:solidFill>
                  <a:prstClr val="black"/>
                </a:solidFill>
                <a:latin typeface="Times New Roman" panose="02020603050405020304" pitchFamily="18" charset="0"/>
                <a:cs typeface="Times New Roman" panose="02020603050405020304" pitchFamily="18" charset="0"/>
              </a:rPr>
              <a:t>и учреждений системы профилактики безнадзорности и правонарушений несовершеннолетних по вопросам оказания помощи осужденным несовершеннолетним, отбывающим наказания, не связанные с лишением свободы, и несовершеннолетним, освобождающимся из мест лишения свободы </a:t>
            </a:r>
            <a:r>
              <a:rPr lang="ru-RU" sz="2200" i="1" dirty="0">
                <a:solidFill>
                  <a:prstClr val="black"/>
                </a:solidFill>
                <a:latin typeface="Times New Roman" panose="02020603050405020304" pitchFamily="18" charset="0"/>
                <a:cs typeface="Times New Roman" panose="02020603050405020304" pitchFamily="18" charset="0"/>
              </a:rPr>
              <a:t>(</a:t>
            </a:r>
            <a:r>
              <a:rPr lang="ru-RU" sz="2200" i="1" dirty="0" err="1">
                <a:solidFill>
                  <a:prstClr val="black"/>
                </a:solidFill>
                <a:latin typeface="Times New Roman" panose="02020603050405020304" pitchFamily="18" charset="0"/>
                <a:cs typeface="Times New Roman" panose="02020603050405020304" pitchFamily="18" charset="0"/>
              </a:rPr>
              <a:t>Сильянов</a:t>
            </a:r>
            <a:r>
              <a:rPr lang="ru-RU" sz="2200" i="1" dirty="0">
                <a:solidFill>
                  <a:prstClr val="black"/>
                </a:solidFill>
                <a:latin typeface="Times New Roman" panose="02020603050405020304" pitchFamily="18" charset="0"/>
                <a:cs typeface="Times New Roman" panose="02020603050405020304" pitchFamily="18" charset="0"/>
              </a:rPr>
              <a:t> Е.А., письмо от 28.07.2016 </a:t>
            </a:r>
            <a:br>
              <a:rPr lang="ru-RU" sz="2200" i="1" dirty="0">
                <a:solidFill>
                  <a:prstClr val="black"/>
                </a:solidFill>
                <a:latin typeface="Times New Roman" panose="02020603050405020304" pitchFamily="18" charset="0"/>
                <a:cs typeface="Times New Roman" panose="02020603050405020304" pitchFamily="18" charset="0"/>
              </a:rPr>
            </a:br>
            <a:r>
              <a:rPr lang="ru-RU" sz="2200" i="1" dirty="0">
                <a:solidFill>
                  <a:prstClr val="black"/>
                </a:solidFill>
                <a:latin typeface="Times New Roman" panose="02020603050405020304" pitchFamily="18" charset="0"/>
                <a:cs typeface="Times New Roman" panose="02020603050405020304" pitchFamily="18" charset="0"/>
              </a:rPr>
              <a:t>№ 07-3188)</a:t>
            </a:r>
          </a:p>
        </p:txBody>
      </p:sp>
    </p:spTree>
    <p:extLst>
      <p:ext uri="{BB962C8B-B14F-4D97-AF65-F5344CB8AC3E}">
        <p14:creationId xmlns:p14="http://schemas.microsoft.com/office/powerpoint/2010/main" val="625039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35361" y="78152"/>
            <a:ext cx="11520603" cy="1046592"/>
          </a:xfrm>
          <a:prstGeom prst="rect">
            <a:avLst/>
          </a:prstGeom>
        </p:spPr>
        <p:txBody>
          <a:bodyPr vert="horz" lIns="121824" tIns="60912" rIns="121824" bIns="609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МЕТОДИЧЕСКИЕ МАТЕРИАЛЫ </a:t>
            </a:r>
          </a:p>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направленные на изменение негативных форм поведения личности </a:t>
            </a:r>
          </a:p>
          <a:p>
            <a:r>
              <a:rPr lang="ru-RU" sz="21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социально одобряемые</a:t>
            </a:r>
            <a:endParaRPr lang="ru-RU" sz="2100" b="1" i="1" dirty="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35361" y="1655123"/>
            <a:ext cx="11520603" cy="3662444"/>
          </a:xfrm>
          <a:prstGeom prst="rect">
            <a:avLst/>
          </a:prstGeom>
        </p:spPr>
        <p:txBody>
          <a:bodyPr wrap="square" lIns="121824" tIns="60912" rIns="121824" bIns="60912">
            <a:spAutoFit/>
          </a:bodyPr>
          <a:lstStyle/>
          <a:p>
            <a:pPr marL="380664" indent="-380664" algn="just" defTabSz="1218150" fontAlgn="base">
              <a:spcBef>
                <a:spcPct val="0"/>
              </a:spcBef>
              <a:spcAft>
                <a:spcPct val="0"/>
              </a:spcAft>
              <a:buFont typeface="Wingdings" panose="05000000000000000000" pitchFamily="2" charset="2"/>
              <a:buChar char="Ø"/>
            </a:pPr>
            <a:r>
              <a:rPr lang="ru-RU" sz="2300" b="1" dirty="0">
                <a:solidFill>
                  <a:prstClr val="black"/>
                </a:solidFill>
                <a:latin typeface="Times New Roman" panose="02020603050405020304" pitchFamily="18" charset="0"/>
                <a:cs typeface="Times New Roman" panose="02020603050405020304" pitchFamily="18" charset="0"/>
              </a:rPr>
              <a:t>Методические рекомендации по работе с детьми, самовольно ушедшими из семей </a:t>
            </a:r>
            <a:br>
              <a:rPr lang="ru-RU" sz="2300" b="1" dirty="0">
                <a:solidFill>
                  <a:prstClr val="black"/>
                </a:solidFill>
                <a:latin typeface="Times New Roman" panose="02020603050405020304" pitchFamily="18" charset="0"/>
                <a:cs typeface="Times New Roman" panose="02020603050405020304" pitchFamily="18" charset="0"/>
              </a:rPr>
            </a:br>
            <a:r>
              <a:rPr lang="ru-RU" sz="2300" b="1" dirty="0">
                <a:solidFill>
                  <a:prstClr val="black"/>
                </a:solidFill>
                <a:latin typeface="Times New Roman" panose="02020603050405020304" pitchFamily="18" charset="0"/>
                <a:cs typeface="Times New Roman" panose="02020603050405020304" pitchFamily="18" charset="0"/>
              </a:rPr>
              <a:t>и государственных организаций, и профилактике таких уходов </a:t>
            </a:r>
            <a:r>
              <a:rPr lang="ru-RU" sz="2300" i="1" dirty="0">
                <a:solidFill>
                  <a:prstClr val="black"/>
                </a:solidFill>
                <a:latin typeface="Times New Roman" panose="02020603050405020304" pitchFamily="18" charset="0"/>
                <a:cs typeface="Times New Roman" panose="02020603050405020304" pitchFamily="18" charset="0"/>
              </a:rPr>
              <a:t>(</a:t>
            </a:r>
            <a:r>
              <a:rPr lang="ru-RU" sz="2300" i="1" dirty="0" err="1">
                <a:solidFill>
                  <a:prstClr val="black"/>
                </a:solidFill>
                <a:latin typeface="Times New Roman" panose="02020603050405020304" pitchFamily="18" charset="0"/>
                <a:cs typeface="Times New Roman" panose="02020603050405020304" pitchFamily="18" charset="0"/>
              </a:rPr>
              <a:t>Сильянов</a:t>
            </a:r>
            <a:r>
              <a:rPr lang="ru-RU" sz="2300" i="1" dirty="0">
                <a:solidFill>
                  <a:prstClr val="black"/>
                </a:solidFill>
                <a:latin typeface="Times New Roman" panose="02020603050405020304" pitchFamily="18" charset="0"/>
                <a:cs typeface="Times New Roman" panose="02020603050405020304" pitchFamily="18" charset="0"/>
              </a:rPr>
              <a:t> Е.А., письмо </a:t>
            </a:r>
            <a:r>
              <a:rPr lang="ru-RU" sz="2300" i="1" dirty="0" smtClean="0">
                <a:solidFill>
                  <a:prstClr val="black"/>
                </a:solidFill>
                <a:latin typeface="Times New Roman" panose="02020603050405020304" pitchFamily="18" charset="0"/>
                <a:cs typeface="Times New Roman" panose="02020603050405020304" pitchFamily="18" charset="0"/>
              </a:rPr>
              <a:t>от </a:t>
            </a:r>
            <a:r>
              <a:rPr lang="ru-RU" sz="2300" i="1" dirty="0">
                <a:solidFill>
                  <a:prstClr val="black"/>
                </a:solidFill>
                <a:latin typeface="Times New Roman" panose="02020603050405020304" pitchFamily="18" charset="0"/>
                <a:cs typeface="Times New Roman" panose="02020603050405020304" pitchFamily="18" charset="0"/>
              </a:rPr>
              <a:t>26.2016 № 07-834)</a:t>
            </a:r>
          </a:p>
          <a:p>
            <a:pPr marL="380664" indent="-380664" algn="just" defTabSz="1218150" fontAlgn="base">
              <a:spcBef>
                <a:spcPct val="0"/>
              </a:spcBef>
              <a:spcAft>
                <a:spcPct val="0"/>
              </a:spcAft>
              <a:buFont typeface="Wingdings" panose="05000000000000000000" pitchFamily="2" charset="2"/>
              <a:buChar char="Ø"/>
            </a:pPr>
            <a:endParaRPr lang="ru-RU" sz="2300" b="1" dirty="0">
              <a:solidFill>
                <a:prstClr val="black"/>
              </a:solidFill>
              <a:latin typeface="Times New Roman" panose="02020603050405020304" pitchFamily="18" charset="0"/>
              <a:cs typeface="Times New Roman" panose="02020603050405020304" pitchFamily="18" charset="0"/>
            </a:endParaRPr>
          </a:p>
          <a:p>
            <a:pPr marL="380664" indent="-380664" algn="just" defTabSz="1218150" fontAlgn="base">
              <a:spcBef>
                <a:spcPct val="0"/>
              </a:spcBef>
              <a:spcAft>
                <a:spcPct val="0"/>
              </a:spcAft>
              <a:buFont typeface="Wingdings" panose="05000000000000000000" pitchFamily="2" charset="2"/>
              <a:buChar char="Ø"/>
            </a:pPr>
            <a:endParaRPr lang="ru-RU" sz="2300" b="1" dirty="0">
              <a:solidFill>
                <a:prstClr val="black"/>
              </a:solidFill>
              <a:latin typeface="Times New Roman" panose="02020603050405020304" pitchFamily="18" charset="0"/>
              <a:cs typeface="Times New Roman" panose="02020603050405020304" pitchFamily="18" charset="0"/>
            </a:endParaRPr>
          </a:p>
          <a:p>
            <a:pPr marL="380664" indent="-380664" algn="just" defTabSz="1218150" fontAlgn="base">
              <a:spcBef>
                <a:spcPct val="0"/>
              </a:spcBef>
              <a:spcAft>
                <a:spcPct val="0"/>
              </a:spcAft>
              <a:buFont typeface="Wingdings" panose="05000000000000000000" pitchFamily="2" charset="2"/>
              <a:buChar char="Ø"/>
            </a:pPr>
            <a:r>
              <a:rPr lang="ru-RU" sz="2300" b="1" dirty="0">
                <a:solidFill>
                  <a:prstClr val="black"/>
                </a:solidFill>
                <a:latin typeface="Times New Roman" panose="02020603050405020304" pitchFamily="18" charset="0"/>
                <a:cs typeface="Times New Roman" panose="02020603050405020304" pitchFamily="18" charset="0"/>
              </a:rPr>
              <a:t>Примерный порядок взаимодействия органов и учреждений системы профилактики </a:t>
            </a:r>
            <a:r>
              <a:rPr lang="ru-RU" sz="2300" b="1" dirty="0" smtClean="0">
                <a:solidFill>
                  <a:prstClr val="black"/>
                </a:solidFill>
                <a:latin typeface="Times New Roman" panose="02020603050405020304" pitchFamily="18" charset="0"/>
                <a:cs typeface="Times New Roman" panose="02020603050405020304" pitchFamily="18" charset="0"/>
              </a:rPr>
              <a:t>по </a:t>
            </a:r>
            <a:r>
              <a:rPr lang="ru-RU" sz="2300" b="1" dirty="0">
                <a:solidFill>
                  <a:prstClr val="black"/>
                </a:solidFill>
                <a:latin typeface="Times New Roman" panose="02020603050405020304" pitchFamily="18" charset="0"/>
                <a:cs typeface="Times New Roman" panose="02020603050405020304" pitchFamily="18" charset="0"/>
              </a:rPr>
              <a:t>вопросам осуществления профилактики самовольных уходов детей из </a:t>
            </a:r>
            <a:r>
              <a:rPr lang="ru-RU" sz="2300" b="1" dirty="0" smtClean="0">
                <a:solidFill>
                  <a:prstClr val="black"/>
                </a:solidFill>
                <a:latin typeface="Times New Roman" panose="02020603050405020304" pitchFamily="18" charset="0"/>
                <a:cs typeface="Times New Roman" panose="02020603050405020304" pitchFamily="18" charset="0"/>
              </a:rPr>
              <a:t>семей и </a:t>
            </a:r>
            <a:r>
              <a:rPr lang="ru-RU" sz="2300" b="1" dirty="0">
                <a:solidFill>
                  <a:prstClr val="black"/>
                </a:solidFill>
                <a:latin typeface="Times New Roman" panose="02020603050405020304" pitchFamily="18" charset="0"/>
                <a:cs typeface="Times New Roman" panose="02020603050405020304" pitchFamily="18" charset="0"/>
              </a:rPr>
              <a:t>государственных организаций, содействию их розыска, а также проведения социальной-реабилитационной работы с детьми </a:t>
            </a:r>
            <a:r>
              <a:rPr lang="ru-RU" sz="2300" i="1" dirty="0">
                <a:solidFill>
                  <a:prstClr val="black"/>
                </a:solidFill>
                <a:latin typeface="Times New Roman" panose="02020603050405020304" pitchFamily="18" charset="0"/>
                <a:cs typeface="Times New Roman" panose="02020603050405020304" pitchFamily="18" charset="0"/>
              </a:rPr>
              <a:t>(</a:t>
            </a:r>
            <a:r>
              <a:rPr lang="ru-RU" sz="2300" i="1" dirty="0" err="1">
                <a:solidFill>
                  <a:prstClr val="black"/>
                </a:solidFill>
                <a:latin typeface="Times New Roman" panose="02020603050405020304" pitchFamily="18" charset="0"/>
                <a:cs typeface="Times New Roman" panose="02020603050405020304" pitchFamily="18" charset="0"/>
              </a:rPr>
              <a:t>Сильянов</a:t>
            </a:r>
            <a:r>
              <a:rPr lang="ru-RU" sz="2300" i="1" dirty="0">
                <a:solidFill>
                  <a:prstClr val="black"/>
                </a:solidFill>
                <a:latin typeface="Times New Roman" panose="02020603050405020304" pitchFamily="18" charset="0"/>
                <a:cs typeface="Times New Roman" panose="02020603050405020304" pitchFamily="18" charset="0"/>
              </a:rPr>
              <a:t> Е.А., письмо от </a:t>
            </a:r>
            <a:r>
              <a:rPr lang="ru-RU" sz="2300" i="1" dirty="0" smtClean="0">
                <a:solidFill>
                  <a:prstClr val="black"/>
                </a:solidFill>
                <a:latin typeface="Times New Roman" panose="02020603050405020304" pitchFamily="18" charset="0"/>
                <a:cs typeface="Times New Roman" panose="02020603050405020304" pitchFamily="18" charset="0"/>
              </a:rPr>
              <a:t>14.04.2016 № </a:t>
            </a:r>
            <a:r>
              <a:rPr lang="ru-RU" sz="2300" i="1" dirty="0">
                <a:solidFill>
                  <a:prstClr val="black"/>
                </a:solidFill>
                <a:latin typeface="Times New Roman" panose="02020603050405020304" pitchFamily="18" charset="0"/>
                <a:cs typeface="Times New Roman" panose="02020603050405020304" pitchFamily="18" charset="0"/>
              </a:rPr>
              <a:t>07-1545)</a:t>
            </a:r>
          </a:p>
        </p:txBody>
      </p:sp>
    </p:spTree>
    <p:extLst>
      <p:ext uri="{BB962C8B-B14F-4D97-AF65-F5344CB8AC3E}">
        <p14:creationId xmlns:p14="http://schemas.microsoft.com/office/powerpoint/2010/main" val="39766002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4221</Words>
  <Application>Microsoft Office PowerPoint</Application>
  <PresentationFormat>Широкоэкранный</PresentationFormat>
  <Paragraphs>363</Paragraphs>
  <Slides>37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19</vt:i4>
      </vt:variant>
      <vt:variant>
        <vt:lpstr>Заголовки слайдов</vt:lpstr>
      </vt:variant>
      <vt:variant>
        <vt:i4>37</vt:i4>
      </vt:variant>
    </vt:vector>
  </HeadingPairs>
  <TitlesOfParts>
    <vt:vector size="63" baseType="lpstr">
      <vt:lpstr>Arial</vt:lpstr>
      <vt:lpstr>Calibri</vt:lpstr>
      <vt:lpstr>Calibri Light</vt:lpstr>
      <vt:lpstr>Courier New</vt:lpstr>
      <vt:lpstr>Impact</vt:lpstr>
      <vt:lpstr>Times New Roman</vt:lpstr>
      <vt:lpstr>Wingdings</vt:lpstr>
      <vt:lpstr>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10_Тема Office</vt:lpstr>
      <vt:lpstr>11_Тема Office</vt:lpstr>
      <vt:lpstr>12_Тема Office</vt:lpstr>
      <vt:lpstr>13_Тема Office</vt:lpstr>
      <vt:lpstr>14_Тема Office</vt:lpstr>
      <vt:lpstr>15_Тема Office</vt:lpstr>
      <vt:lpstr>1_Тема Office</vt:lpstr>
      <vt:lpstr>16_Тема Office</vt:lpstr>
      <vt:lpstr>17_Тема Office</vt:lpstr>
      <vt:lpstr>18_Тема Office</vt:lpstr>
      <vt:lpstr>Государственное автономное учреждение дополнительного профессионального образования Ярославской области  Институт развития образования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«Терроризм (Федеральный закон от 06.03.2006 N 35-ФЗ "О противодействии терроризму") - это любые противоправные насильственные действия, как правило, связанные с устрашением населения, в целях принятия тех или иных решений органами государственной власти, органами местного самоуправления или международными организациями.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Сравнительная оценка терминов</vt:lpstr>
      <vt:lpstr>Сравнительная оценка терминов</vt:lpstr>
      <vt:lpstr>Сравнительная оценка терминов</vt:lpstr>
      <vt:lpstr>Всероссийский   форум Москва 24 – 25 сентября 2018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автономное учреждение дополнительного профессионального образования Ярославской области  Институт развития образования</dc:title>
  <dc:creator>Юлия Владимировна Суханова</dc:creator>
  <cp:lastModifiedBy>Александр Павлович Щербак</cp:lastModifiedBy>
  <cp:revision>119</cp:revision>
  <dcterms:created xsi:type="dcterms:W3CDTF">2017-01-12T11:53:49Z</dcterms:created>
  <dcterms:modified xsi:type="dcterms:W3CDTF">2019-03-19T11:15:36Z</dcterms:modified>
</cp:coreProperties>
</file>