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80" r:id="rId3"/>
    <p:sldId id="281" r:id="rId4"/>
    <p:sldId id="299" r:id="rId5"/>
    <p:sldId id="300" r:id="rId6"/>
    <p:sldId id="290" r:id="rId7"/>
    <p:sldId id="292" r:id="rId8"/>
    <p:sldId id="294" r:id="rId9"/>
    <p:sldId id="297" r:id="rId10"/>
    <p:sldId id="256" r:id="rId11"/>
    <p:sldId id="258" r:id="rId12"/>
    <p:sldId id="263" r:id="rId13"/>
    <p:sldId id="264" r:id="rId14"/>
    <p:sldId id="265" r:id="rId15"/>
    <p:sldId id="298" r:id="rId16"/>
    <p:sldId id="2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910" y="-15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Контингент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1720062970910662"/>
          <c:y val="0.20382189214845625"/>
          <c:w val="0.68279937029089421"/>
          <c:h val="0.3977478192059769"/>
        </c:manualLayout>
      </c:layout>
      <c:barChart>
        <c:barDir val="col"/>
        <c:grouping val="clustered"/>
        <c:ser>
          <c:idx val="0"/>
          <c:order val="0"/>
          <c:tx>
            <c:strRef>
              <c:f>Лист1!$D$4</c:f>
              <c:strCache>
                <c:ptCount val="1"/>
                <c:pt idx="0">
                  <c:v>всего школа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Лист1!$E$4:$F$4</c:f>
              <c:numCache>
                <c:formatCode>General</c:formatCode>
                <c:ptCount val="2"/>
                <c:pt idx="0">
                  <c:v>290</c:v>
                </c:pt>
                <c:pt idx="1">
                  <c:v>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C6-45EA-A0B0-54F66E85704C}"/>
            </c:ext>
          </c:extLst>
        </c:ser>
        <c:ser>
          <c:idx val="1"/>
          <c:order val="1"/>
          <c:tx>
            <c:strRef>
              <c:f>Лист1!$D$5</c:f>
              <c:strCache>
                <c:ptCount val="1"/>
                <c:pt idx="0">
                  <c:v>Школа ОВЗ (VII) вид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Лист1!$E$5:$F$5</c:f>
              <c:numCache>
                <c:formatCode>General</c:formatCode>
                <c:ptCount val="2"/>
                <c:pt idx="0">
                  <c:v>80</c:v>
                </c:pt>
                <c:pt idx="1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C6-45EA-A0B0-54F66E85704C}"/>
            </c:ext>
          </c:extLst>
        </c:ser>
        <c:ser>
          <c:idx val="2"/>
          <c:order val="2"/>
          <c:tx>
            <c:strRef>
              <c:f>Лист1!$D$6</c:f>
              <c:strCache>
                <c:ptCount val="1"/>
                <c:pt idx="0">
                  <c:v>Школа ОВЗ (VIII) вид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Лист1!$E$6:$F$6</c:f>
              <c:numCache>
                <c:formatCode>General</c:formatCode>
                <c:ptCount val="2"/>
                <c:pt idx="0">
                  <c:v>7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C6-45EA-A0B0-54F66E85704C}"/>
            </c:ext>
          </c:extLst>
        </c:ser>
        <c:ser>
          <c:idx val="3"/>
          <c:order val="3"/>
          <c:tx>
            <c:strRef>
              <c:f>Лист1!$D$7</c:f>
              <c:strCache>
                <c:ptCount val="1"/>
                <c:pt idx="0">
                  <c:v>инвалиды школа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Лист1!$E$7:$F$7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C6-45EA-A0B0-54F66E85704C}"/>
            </c:ext>
          </c:extLst>
        </c:ser>
        <c:ser>
          <c:idx val="4"/>
          <c:order val="4"/>
          <c:tx>
            <c:strRef>
              <c:f>Лист1!$D$8</c:f>
              <c:strCache>
                <c:ptCount val="1"/>
                <c:pt idx="0">
                  <c:v>Всего сад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Лист1!$E$8:$F$8</c:f>
              <c:numCache>
                <c:formatCode>General</c:formatCode>
                <c:ptCount val="2"/>
                <c:pt idx="0">
                  <c:v>47</c:v>
                </c:pt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C6-45EA-A0B0-54F66E85704C}"/>
            </c:ext>
          </c:extLst>
        </c:ser>
        <c:ser>
          <c:idx val="5"/>
          <c:order val="5"/>
          <c:tx>
            <c:strRef>
              <c:f>Лист1!$D$9</c:f>
              <c:strCache>
                <c:ptCount val="1"/>
                <c:pt idx="0">
                  <c:v>Сад ОВЗ (VII вид)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Лист1!$E$9:$F$9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C6-45EA-A0B0-54F66E85704C}"/>
            </c:ext>
          </c:extLst>
        </c:ser>
        <c:ser>
          <c:idx val="6"/>
          <c:order val="6"/>
          <c:tx>
            <c:strRef>
              <c:f>Лист1!$D$10</c:f>
              <c:strCache>
                <c:ptCount val="1"/>
                <c:pt idx="0">
                  <c:v>Инвалиды сад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Лист1!$E$10:$F$10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9C6-45EA-A0B0-54F66E85704C}"/>
            </c:ext>
          </c:extLst>
        </c:ser>
        <c:axId val="72485120"/>
        <c:axId val="72503296"/>
      </c:barChart>
      <c:catAx>
        <c:axId val="72485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503296"/>
        <c:crosses val="autoZero"/>
        <c:auto val="1"/>
        <c:lblAlgn val="ctr"/>
        <c:lblOffset val="100"/>
      </c:catAx>
      <c:valAx>
        <c:axId val="72503296"/>
        <c:scaling>
          <c:orientation val="minMax"/>
          <c:max val="3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485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Контингент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1720062970910662"/>
          <c:y val="0.20382189214845625"/>
          <c:w val="0.68279937029089399"/>
          <c:h val="0.3977478192059769"/>
        </c:manualLayout>
      </c:layout>
      <c:barChart>
        <c:barDir val="col"/>
        <c:grouping val="clustered"/>
        <c:ser>
          <c:idx val="0"/>
          <c:order val="0"/>
          <c:tx>
            <c:strRef>
              <c:f>Лист1!$D$4</c:f>
              <c:strCache>
                <c:ptCount val="1"/>
                <c:pt idx="0">
                  <c:v>всего школа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Лист1!$E$4:$F$4</c:f>
              <c:numCache>
                <c:formatCode>General</c:formatCode>
                <c:ptCount val="2"/>
                <c:pt idx="0">
                  <c:v>290</c:v>
                </c:pt>
                <c:pt idx="1">
                  <c:v>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C6-45EA-A0B0-54F66E85704C}"/>
            </c:ext>
          </c:extLst>
        </c:ser>
        <c:ser>
          <c:idx val="1"/>
          <c:order val="1"/>
          <c:tx>
            <c:strRef>
              <c:f>Лист1!$D$5</c:f>
              <c:strCache>
                <c:ptCount val="1"/>
                <c:pt idx="0">
                  <c:v>Школа ОВЗ (VII) вид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Лист1!$E$5:$F$5</c:f>
              <c:numCache>
                <c:formatCode>General</c:formatCode>
                <c:ptCount val="2"/>
                <c:pt idx="0">
                  <c:v>80</c:v>
                </c:pt>
                <c:pt idx="1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C6-45EA-A0B0-54F66E85704C}"/>
            </c:ext>
          </c:extLst>
        </c:ser>
        <c:ser>
          <c:idx val="2"/>
          <c:order val="2"/>
          <c:tx>
            <c:strRef>
              <c:f>Лист1!$D$6</c:f>
              <c:strCache>
                <c:ptCount val="1"/>
                <c:pt idx="0">
                  <c:v>Школа ОВЗ (VIII) вид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Лист1!$E$6:$F$6</c:f>
              <c:numCache>
                <c:formatCode>General</c:formatCode>
                <c:ptCount val="2"/>
                <c:pt idx="0">
                  <c:v>7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C6-45EA-A0B0-54F66E85704C}"/>
            </c:ext>
          </c:extLst>
        </c:ser>
        <c:ser>
          <c:idx val="3"/>
          <c:order val="3"/>
          <c:tx>
            <c:strRef>
              <c:f>Лист1!$D$7</c:f>
              <c:strCache>
                <c:ptCount val="1"/>
                <c:pt idx="0">
                  <c:v>инвалиды школа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Лист1!$E$7:$F$7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C6-45EA-A0B0-54F66E85704C}"/>
            </c:ext>
          </c:extLst>
        </c:ser>
        <c:ser>
          <c:idx val="4"/>
          <c:order val="4"/>
          <c:tx>
            <c:strRef>
              <c:f>Лист1!$D$8</c:f>
              <c:strCache>
                <c:ptCount val="1"/>
                <c:pt idx="0">
                  <c:v>Всего сад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Лист1!$E$8:$F$8</c:f>
              <c:numCache>
                <c:formatCode>General</c:formatCode>
                <c:ptCount val="2"/>
                <c:pt idx="0">
                  <c:v>47</c:v>
                </c:pt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C6-45EA-A0B0-54F66E85704C}"/>
            </c:ext>
          </c:extLst>
        </c:ser>
        <c:ser>
          <c:idx val="5"/>
          <c:order val="5"/>
          <c:tx>
            <c:strRef>
              <c:f>Лист1!$D$9</c:f>
              <c:strCache>
                <c:ptCount val="1"/>
                <c:pt idx="0">
                  <c:v>Сад ОВЗ (VII вид)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Лист1!$E$9:$F$9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C6-45EA-A0B0-54F66E85704C}"/>
            </c:ext>
          </c:extLst>
        </c:ser>
        <c:ser>
          <c:idx val="6"/>
          <c:order val="6"/>
          <c:tx>
            <c:strRef>
              <c:f>Лист1!$D$10</c:f>
              <c:strCache>
                <c:ptCount val="1"/>
                <c:pt idx="0">
                  <c:v>Инвалиды сад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Лист1!$E$3:$F$3</c:f>
              <c:strCache>
                <c:ptCount val="2"/>
                <c:pt idx="0">
                  <c:v>2015</c:v>
                </c:pt>
                <c:pt idx="1">
                  <c:v>2018</c:v>
                </c:pt>
              </c:strCache>
            </c:strRef>
          </c:cat>
          <c:val>
            <c:numRef>
              <c:f>Лист1!$E$10:$F$10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9C6-45EA-A0B0-54F66E85704C}"/>
            </c:ext>
          </c:extLst>
        </c:ser>
        <c:axId val="72528640"/>
        <c:axId val="72530176"/>
      </c:barChart>
      <c:catAx>
        <c:axId val="72528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530176"/>
        <c:crosses val="autoZero"/>
        <c:auto val="1"/>
        <c:lblAlgn val="ctr"/>
        <c:lblOffset val="100"/>
      </c:catAx>
      <c:valAx>
        <c:axId val="72530176"/>
        <c:scaling>
          <c:orientation val="minMax"/>
          <c:max val="38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528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.yar.ru/index.php?id=323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5301209"/>
            <a:ext cx="8579296" cy="752949"/>
          </a:xfrm>
        </p:spPr>
        <p:txBody>
          <a:bodyPr/>
          <a:lstStyle/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052736"/>
            <a:ext cx="10488488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</a:t>
            </a:r>
            <a:r>
              <a:rPr lang="ru-RU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и содержания </a:t>
            </a: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с </a:t>
            </a: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ОВЗ во внеурочной деятельности: </a:t>
            </a:r>
            <a:r>
              <a:rPr lang="ru-RU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практики Ярославской области</a:t>
            </a:r>
            <a:br>
              <a:rPr lang="ru-RU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Рощина Г.О., заведующий кафедрой </a:t>
            </a:r>
            <a:b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образования ГАУ ДПО ЯО 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ИРО, к.п.н.</a:t>
            </a:r>
            <a:endParaRPr lang="ru-RU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мая 2019 г</a:t>
            </a:r>
            <a:r>
              <a:rPr lang="ru-RU" sz="1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Челябинск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861743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699" y="2596572"/>
            <a:ext cx="4585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Телевичок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детское телевидение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7663" y="6211669"/>
            <a:ext cx="473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ОШ № 3,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Переславль-Залесский, сентябрь 2018 г.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27663" y="5468034"/>
            <a:ext cx="473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конференция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«Город без границ: Опыт. Инновации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435" y="265330"/>
            <a:ext cx="1022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детей-инвалидов и детей с ОВЗ в современную информационно-цифровую среду через практическую деятельность детской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телестудии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86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3017"/>
            <a:ext cx="12192000" cy="8130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6297717"/>
              </p:ext>
            </p:extLst>
          </p:nvPr>
        </p:nvGraphicFramePr>
        <p:xfrm>
          <a:off x="778476" y="-642551"/>
          <a:ext cx="11413524" cy="750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957677"/>
            <a:ext cx="12192000" cy="8130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7750" y="79460"/>
            <a:ext cx="6858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457200" y="1447801"/>
            <a:ext cx="10815402" cy="4773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приемов видеосъемки в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внешних условиях;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приемами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фотодизайна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звукооператора, монтажера, стилиста, парикмахера, швеи, декоратора, диктора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приемами работы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цифровой фото, видео техникой; 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43350"/>
            <a:ext cx="5269278" cy="3094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52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" y="704850"/>
            <a:ext cx="4015872" cy="442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60" y="2521420"/>
            <a:ext cx="4982124" cy="373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46138" y="5496606"/>
            <a:ext cx="440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Собираем студийный свет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7449" y="5657850"/>
            <a:ext cx="457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Первая проба после сборки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83" y="438151"/>
            <a:ext cx="4084417" cy="365026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30" y="306445"/>
            <a:ext cx="4073525" cy="2990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1848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27" y="3865909"/>
            <a:ext cx="11337900" cy="3179468"/>
          </a:xfrm>
        </p:spPr>
        <p:txBody>
          <a:bodyPr>
            <a:normAutofit/>
          </a:bodyPr>
          <a:lstStyle/>
          <a:p>
            <a:pPr indent="989013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на тему: «Знакомство с техникой перекладки» </a:t>
            </a:r>
            <a:b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изготовить героев для мультфильма «идем смотреть праздничный салют;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ознакомить с техникой перекладки мультипликационных героев с пластилиновыми частями тела;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познакомить с техникой создания мультипликационного салюта</a:t>
            </a:r>
            <a:r>
              <a:rPr lang="ru-RU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pic>
        <p:nvPicPr>
          <p:cNvPr id="4" name="Объект 3" descr="D:\РАБОТА ШКОЛА\Программы кружков\ФОТО кружки\кружки\IMG_20171206_1344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7" y="318539"/>
            <a:ext cx="4952111" cy="347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РАБОТА ШКОЛА\Программы кружков\ФОТО кружки\кружки\IMG_20171206_13450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26" y="318539"/>
            <a:ext cx="5595001" cy="3547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43672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736" y="4682204"/>
            <a:ext cx="11113047" cy="1507067"/>
          </a:xfrm>
        </p:spPr>
        <p:txBody>
          <a:bodyPr>
            <a:normAutofit/>
          </a:bodyPr>
          <a:lstStyle/>
          <a:p>
            <a:pPr algn="just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на тему: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со сценарием мультфильма «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олезнь непрощения». Изготовление пластилиновых героев»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IMG-7f37d066dc76dd8ea26b59f7a6672849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6" y="407287"/>
            <a:ext cx="4920802" cy="367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IMG-287bca745a4496d03469827f9ebf8fae-V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78" y="407287"/>
            <a:ext cx="5112505" cy="367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94714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551"/>
            <a:ext cx="12192000" cy="8130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78476" y="-642551"/>
          <a:ext cx="11413524" cy="750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957677"/>
            <a:ext cx="12192000" cy="8130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-957677"/>
            <a:ext cx="1141095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формы повышения квалификации: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движение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сообщество педагогов сферы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допрофессиональной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профессиональной подготовки учащихся с ОВЗ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Декада инклюзивного образования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Слет лидеров инклюзивного образования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кафедры на базовых площадках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программы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разработка курсов повышения квалификации, технологий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публикации</a:t>
            </a:r>
          </a:p>
          <a:p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www.iro.yar.ru/index.php?id=3235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457200" y="1447801"/>
            <a:ext cx="10815402" cy="4773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91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ro.yar.ru/fileadmin/_processed_/7/7/csm_oblozhka_0bc454ea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2" y="47625"/>
            <a:ext cx="4268788" cy="5976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841381"/>
            <a:ext cx="8535990" cy="860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практики описаны и опубликованы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www.iro.yar.ru/fileadmin/_processed_/5/3/csm_2018_10-buk2_b7d98daa4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2819400" cy="3989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iro.yar.ru/fileadmin/_processed_/8/a/csm_07-09_roshchina_543ba0a8a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3181350"/>
            <a:ext cx="2701925" cy="367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edia.direktoria.org/direktor-shkoly/2018/8/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266700"/>
            <a:ext cx="2855912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44222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683" y="-70392"/>
            <a:ext cx="12503980" cy="6974575"/>
          </a:xfrm>
          <a:prstGeom prst="rect">
            <a:avLst/>
          </a:prstGeom>
        </p:spPr>
      </p:pic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6949310" y="269546"/>
            <a:ext cx="5128185" cy="6261280"/>
          </a:xfrm>
          <a:prstGeom prst="ellipse">
            <a:avLst/>
          </a:prstGeom>
          <a:gradFill rotWithShape="0">
            <a:gsLst>
              <a:gs pos="0">
                <a:srgbClr val="E6FF00"/>
              </a:gs>
              <a:gs pos="100000">
                <a:srgbClr val="FF6633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0912" dir="18900000" algn="ctr" rotWithShape="0">
              <a:srgbClr val="E6E6E6">
                <a:alpha val="70016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7335660" y="1425409"/>
            <a:ext cx="439403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 и контингент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Очное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очно-заочное обучение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образование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инвалидов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школ-интернатов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дети-мигранты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инофоны</a:t>
            </a: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малообеспеченные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малоимущие</a:t>
            </a:r>
          </a:p>
        </p:txBody>
      </p:sp>
      <p:sp>
        <p:nvSpPr>
          <p:cNvPr id="4102" name="Line 3"/>
          <p:cNvSpPr>
            <a:spLocks noChangeShapeType="1"/>
          </p:cNvSpPr>
          <p:nvPr/>
        </p:nvSpPr>
        <p:spPr bwMode="auto">
          <a:xfrm>
            <a:off x="1256179" y="2764889"/>
            <a:ext cx="5773469" cy="687235"/>
          </a:xfrm>
          <a:prstGeom prst="line">
            <a:avLst/>
          </a:prstGeom>
          <a:noFill/>
          <a:ln w="50400">
            <a:solidFill>
              <a:srgbClr val="DC2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 flipV="1">
            <a:off x="7029648" y="5828964"/>
            <a:ext cx="1058901" cy="617239"/>
          </a:xfrm>
          <a:prstGeom prst="line">
            <a:avLst/>
          </a:prstGeom>
          <a:noFill/>
          <a:ln w="50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 flipV="1">
            <a:off x="3755408" y="3570402"/>
            <a:ext cx="3276722" cy="1825690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12" name="Group 125"/>
          <p:cNvGrpSpPr>
            <a:grpSpLocks noGrp="1"/>
          </p:cNvGrpSpPr>
          <p:nvPr/>
        </p:nvGrpSpPr>
        <p:grpSpPr bwMode="auto">
          <a:xfrm>
            <a:off x="72440" y="968430"/>
            <a:ext cx="4463167" cy="2997133"/>
            <a:chOff x="4493" y="87"/>
            <a:chExt cx="1675" cy="1687"/>
          </a:xfrm>
        </p:grpSpPr>
        <p:sp>
          <p:nvSpPr>
            <p:cNvPr id="4118" name="Oval 126"/>
            <p:cNvSpPr>
              <a:spLocks noChangeArrowheads="1"/>
            </p:cNvSpPr>
            <p:nvPr/>
          </p:nvSpPr>
          <p:spPr bwMode="auto">
            <a:xfrm>
              <a:off x="4493" y="87"/>
              <a:ext cx="1675" cy="16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4119" name="Group 127"/>
            <p:cNvGrpSpPr>
              <a:grpSpLocks/>
            </p:cNvGrpSpPr>
            <p:nvPr/>
          </p:nvGrpSpPr>
          <p:grpSpPr bwMode="auto">
            <a:xfrm>
              <a:off x="4544" y="130"/>
              <a:ext cx="1618" cy="1641"/>
              <a:chOff x="4544" y="130"/>
              <a:chExt cx="1618" cy="1641"/>
            </a:xfrm>
          </p:grpSpPr>
          <p:pic>
            <p:nvPicPr>
              <p:cNvPr id="4132" name="Picture 1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" y="130"/>
                <a:ext cx="1568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76" name="Oval 129"/>
              <p:cNvSpPr>
                <a:spLocks noChangeArrowheads="1"/>
              </p:cNvSpPr>
              <p:nvPr/>
            </p:nvSpPr>
            <p:spPr bwMode="auto">
              <a:xfrm>
                <a:off x="4544" y="141"/>
                <a:ext cx="1577" cy="1588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pic>
            <p:nvPicPr>
              <p:cNvPr id="4134" name="Picture 1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4272"/>
              <a:stretch>
                <a:fillRect/>
              </a:stretch>
            </p:blipFill>
            <p:spPr bwMode="auto">
              <a:xfrm>
                <a:off x="4557" y="206"/>
                <a:ext cx="1156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4135" name="Group 131"/>
              <p:cNvGrpSpPr>
                <a:grpSpLocks/>
              </p:cNvGrpSpPr>
              <p:nvPr/>
            </p:nvGrpSpPr>
            <p:grpSpPr bwMode="auto">
              <a:xfrm>
                <a:off x="5143" y="861"/>
                <a:ext cx="980" cy="910"/>
                <a:chOff x="5143" y="861"/>
                <a:chExt cx="980" cy="910"/>
              </a:xfrm>
            </p:grpSpPr>
            <p:grpSp>
              <p:nvGrpSpPr>
                <p:cNvPr id="4136" name="Group 132"/>
                <p:cNvGrpSpPr>
                  <a:grpSpLocks/>
                </p:cNvGrpSpPr>
                <p:nvPr/>
              </p:nvGrpSpPr>
              <p:grpSpPr bwMode="auto">
                <a:xfrm>
                  <a:off x="5351" y="861"/>
                  <a:ext cx="740" cy="910"/>
                  <a:chOff x="5351" y="861"/>
                  <a:chExt cx="740" cy="910"/>
                </a:xfrm>
              </p:grpSpPr>
              <p:sp>
                <p:nvSpPr>
                  <p:cNvPr id="4142" name="AutoShape 133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785" y="861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3" name="AutoShape 134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719" y="9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4" name="AutoShape 135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678" y="1031"/>
                    <a:ext cx="232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5" name="AutoShape 136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5604" y="10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4137" name="Group 137"/>
                <p:cNvGrpSpPr>
                  <a:grpSpLocks/>
                </p:cNvGrpSpPr>
                <p:nvPr/>
              </p:nvGrpSpPr>
              <p:grpSpPr bwMode="auto">
                <a:xfrm>
                  <a:off x="5143" y="1301"/>
                  <a:ext cx="980" cy="369"/>
                  <a:chOff x="5143" y="1301"/>
                  <a:chExt cx="980" cy="369"/>
                </a:xfrm>
              </p:grpSpPr>
              <p:sp>
                <p:nvSpPr>
                  <p:cNvPr id="4138" name="AutoShape 138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5635" y="1049"/>
                    <a:ext cx="235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39" name="AutoShape 139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5545" y="1132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0" name="AutoShape 140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5484" y="1158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1" name="AutoShape 141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5395" y="1182"/>
                    <a:ext cx="236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</p:grpSp>
        </p:grpSp>
        <p:grpSp>
          <p:nvGrpSpPr>
            <p:cNvPr id="4120" name="Group 142"/>
            <p:cNvGrpSpPr>
              <a:grpSpLocks/>
            </p:cNvGrpSpPr>
            <p:nvPr/>
          </p:nvGrpSpPr>
          <p:grpSpPr bwMode="auto">
            <a:xfrm>
              <a:off x="5283" y="893"/>
              <a:ext cx="870" cy="807"/>
              <a:chOff x="5283" y="893"/>
              <a:chExt cx="870" cy="807"/>
            </a:xfrm>
          </p:grpSpPr>
          <p:grpSp>
            <p:nvGrpSpPr>
              <p:cNvPr id="4122" name="Group 143"/>
              <p:cNvGrpSpPr>
                <a:grpSpLocks/>
              </p:cNvGrpSpPr>
              <p:nvPr/>
            </p:nvGrpSpPr>
            <p:grpSpPr bwMode="auto">
              <a:xfrm>
                <a:off x="5474" y="893"/>
                <a:ext cx="655" cy="807"/>
                <a:chOff x="5474" y="893"/>
                <a:chExt cx="655" cy="807"/>
              </a:xfrm>
            </p:grpSpPr>
            <p:sp>
              <p:nvSpPr>
                <p:cNvPr id="4128" name="AutoShape 144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5856" y="893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9" name="AutoShape 145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5806" y="999"/>
                  <a:ext cx="206" cy="65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30" name="AutoShape 146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759" y="1046"/>
                  <a:ext cx="205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31" name="AutoShape 147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698" y="1098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4123" name="Group 148"/>
              <p:cNvGrpSpPr>
                <a:grpSpLocks/>
              </p:cNvGrpSpPr>
              <p:nvPr/>
            </p:nvGrpSpPr>
            <p:grpSpPr bwMode="auto">
              <a:xfrm>
                <a:off x="5283" y="1296"/>
                <a:ext cx="870" cy="318"/>
                <a:chOff x="5283" y="1296"/>
                <a:chExt cx="870" cy="318"/>
              </a:xfrm>
            </p:grpSpPr>
            <p:sp>
              <p:nvSpPr>
                <p:cNvPr id="4124" name="AutoShape 149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723" y="1072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5" name="AutoShape 150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641" y="1137"/>
                  <a:ext cx="207" cy="65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6" name="AutoShape 151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5592" y="1155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7" name="AutoShape 152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5506" y="1184"/>
                  <a:ext cx="207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4121" name="Rectangle 153"/>
            <p:cNvSpPr>
              <a:spLocks noChangeArrowheads="1"/>
            </p:cNvSpPr>
            <p:nvPr/>
          </p:nvSpPr>
          <p:spPr bwMode="auto">
            <a:xfrm>
              <a:off x="4577" y="429"/>
              <a:ext cx="1480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 dirty="0">
                  <a:solidFill>
                    <a:srgbClr val="000000"/>
                  </a:solidFill>
                </a:rPr>
                <a:t> </a:t>
              </a:r>
              <a:r>
                <a:rPr lang="ru-RU" altLang="ru-RU" sz="36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Инклюзивные школы</a:t>
              </a:r>
              <a:endPara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0" name="Group 125"/>
          <p:cNvGrpSpPr>
            <a:grpSpLocks/>
          </p:cNvGrpSpPr>
          <p:nvPr/>
        </p:nvGrpSpPr>
        <p:grpSpPr bwMode="auto">
          <a:xfrm>
            <a:off x="4271620" y="4434673"/>
            <a:ext cx="3363078" cy="2654697"/>
            <a:chOff x="4493" y="87"/>
            <a:chExt cx="1675" cy="1687"/>
          </a:xfrm>
        </p:grpSpPr>
        <p:sp>
          <p:nvSpPr>
            <p:cNvPr id="191" name="Oval 126"/>
            <p:cNvSpPr>
              <a:spLocks noChangeArrowheads="1"/>
            </p:cNvSpPr>
            <p:nvPr/>
          </p:nvSpPr>
          <p:spPr bwMode="auto">
            <a:xfrm>
              <a:off x="4493" y="87"/>
              <a:ext cx="1675" cy="16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193" name="Group 127"/>
            <p:cNvGrpSpPr>
              <a:grpSpLocks/>
            </p:cNvGrpSpPr>
            <p:nvPr/>
          </p:nvGrpSpPr>
          <p:grpSpPr bwMode="auto">
            <a:xfrm>
              <a:off x="4544" y="141"/>
              <a:ext cx="1579" cy="1630"/>
              <a:chOff x="4544" y="141"/>
              <a:chExt cx="1579" cy="1630"/>
            </a:xfrm>
          </p:grpSpPr>
          <p:pic>
            <p:nvPicPr>
              <p:cNvPr id="206" name="Picture 1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" y="141"/>
                <a:ext cx="1568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07" name="Oval 129"/>
              <p:cNvSpPr>
                <a:spLocks noChangeArrowheads="1"/>
              </p:cNvSpPr>
              <p:nvPr/>
            </p:nvSpPr>
            <p:spPr bwMode="auto">
              <a:xfrm>
                <a:off x="4544" y="141"/>
                <a:ext cx="1577" cy="1587"/>
              </a:xfrm>
              <a:prstGeom prst="ellipse">
                <a:avLst/>
              </a:prstGeom>
              <a:solidFill>
                <a:srgbClr val="92D05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pic>
            <p:nvPicPr>
              <p:cNvPr id="208" name="Picture 1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4272"/>
              <a:stretch>
                <a:fillRect/>
              </a:stretch>
            </p:blipFill>
            <p:spPr bwMode="auto">
              <a:xfrm>
                <a:off x="4557" y="206"/>
                <a:ext cx="1156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209" name="Group 131"/>
              <p:cNvGrpSpPr>
                <a:grpSpLocks/>
              </p:cNvGrpSpPr>
              <p:nvPr/>
            </p:nvGrpSpPr>
            <p:grpSpPr bwMode="auto">
              <a:xfrm>
                <a:off x="5143" y="861"/>
                <a:ext cx="980" cy="910"/>
                <a:chOff x="5143" y="861"/>
                <a:chExt cx="980" cy="910"/>
              </a:xfrm>
            </p:grpSpPr>
            <p:grpSp>
              <p:nvGrpSpPr>
                <p:cNvPr id="210" name="Group 132"/>
                <p:cNvGrpSpPr>
                  <a:grpSpLocks/>
                </p:cNvGrpSpPr>
                <p:nvPr/>
              </p:nvGrpSpPr>
              <p:grpSpPr bwMode="auto">
                <a:xfrm>
                  <a:off x="5351" y="861"/>
                  <a:ext cx="740" cy="910"/>
                  <a:chOff x="5351" y="861"/>
                  <a:chExt cx="740" cy="910"/>
                </a:xfrm>
              </p:grpSpPr>
              <p:sp>
                <p:nvSpPr>
                  <p:cNvPr id="216" name="AutoShape 133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785" y="861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217" name="AutoShape 134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719" y="9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218" name="AutoShape 135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678" y="1031"/>
                    <a:ext cx="232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219" name="AutoShape 136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5604" y="10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211" name="Group 137"/>
                <p:cNvGrpSpPr>
                  <a:grpSpLocks/>
                </p:cNvGrpSpPr>
                <p:nvPr/>
              </p:nvGrpSpPr>
              <p:grpSpPr bwMode="auto">
                <a:xfrm>
                  <a:off x="5143" y="1301"/>
                  <a:ext cx="980" cy="369"/>
                  <a:chOff x="5143" y="1301"/>
                  <a:chExt cx="980" cy="369"/>
                </a:xfrm>
              </p:grpSpPr>
              <p:sp>
                <p:nvSpPr>
                  <p:cNvPr id="212" name="AutoShape 138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5635" y="1049"/>
                    <a:ext cx="235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213" name="AutoShape 139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5545" y="1132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214" name="AutoShape 140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5484" y="1158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215" name="AutoShape 141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5395" y="1182"/>
                    <a:ext cx="236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</p:grpSp>
        </p:grpSp>
        <p:grpSp>
          <p:nvGrpSpPr>
            <p:cNvPr id="194" name="Group 142"/>
            <p:cNvGrpSpPr>
              <a:grpSpLocks/>
            </p:cNvGrpSpPr>
            <p:nvPr/>
          </p:nvGrpSpPr>
          <p:grpSpPr bwMode="auto">
            <a:xfrm>
              <a:off x="5224" y="893"/>
              <a:ext cx="929" cy="807"/>
              <a:chOff x="5224" y="893"/>
              <a:chExt cx="929" cy="807"/>
            </a:xfrm>
          </p:grpSpPr>
          <p:grpSp>
            <p:nvGrpSpPr>
              <p:cNvPr id="196" name="Group 143"/>
              <p:cNvGrpSpPr>
                <a:grpSpLocks/>
              </p:cNvGrpSpPr>
              <p:nvPr/>
            </p:nvGrpSpPr>
            <p:grpSpPr bwMode="auto">
              <a:xfrm>
                <a:off x="5474" y="893"/>
                <a:ext cx="655" cy="807"/>
                <a:chOff x="5474" y="893"/>
                <a:chExt cx="655" cy="807"/>
              </a:xfrm>
            </p:grpSpPr>
            <p:sp>
              <p:nvSpPr>
                <p:cNvPr id="202" name="AutoShape 144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5856" y="893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03" name="AutoShape 145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5806" y="999"/>
                  <a:ext cx="206" cy="65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04" name="AutoShape 146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759" y="1046"/>
                  <a:ext cx="205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05" name="AutoShape 147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698" y="1098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97" name="Group 148"/>
              <p:cNvGrpSpPr>
                <a:grpSpLocks/>
              </p:cNvGrpSpPr>
              <p:nvPr/>
            </p:nvGrpSpPr>
            <p:grpSpPr bwMode="auto">
              <a:xfrm>
                <a:off x="5224" y="1296"/>
                <a:ext cx="929" cy="305"/>
                <a:chOff x="5224" y="1296"/>
                <a:chExt cx="929" cy="305"/>
              </a:xfrm>
            </p:grpSpPr>
            <p:sp>
              <p:nvSpPr>
                <p:cNvPr id="198" name="AutoShape 149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723" y="1072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99" name="AutoShape 150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641" y="1137"/>
                  <a:ext cx="207" cy="65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00" name="AutoShape 151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5592" y="1155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201" name="AutoShape 152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5447" y="1171"/>
                  <a:ext cx="207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195" name="Rectangle 153"/>
            <p:cNvSpPr>
              <a:spLocks noChangeArrowheads="1"/>
            </p:cNvSpPr>
            <p:nvPr/>
          </p:nvSpPr>
          <p:spPr bwMode="auto">
            <a:xfrm>
              <a:off x="4577" y="429"/>
              <a:ext cx="1480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ГАУ ЯО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(школы-интернаты)</a:t>
              </a:r>
              <a:endParaRPr lang="en-US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0" name="Скругленный прямоугольник 219"/>
          <p:cNvSpPr/>
          <p:nvPr/>
        </p:nvSpPr>
        <p:spPr>
          <a:xfrm>
            <a:off x="787672" y="4561358"/>
            <a:ext cx="2960757" cy="16597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Школы, работающие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сложных социальных контекстах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264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980" y="85498"/>
            <a:ext cx="12503980" cy="6889077"/>
          </a:xfrm>
          <a:prstGeom prst="rect">
            <a:avLst/>
          </a:prstGeom>
        </p:spPr>
      </p:pic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8018464" y="149883"/>
            <a:ext cx="3717423" cy="5251972"/>
          </a:xfrm>
          <a:prstGeom prst="ellipse">
            <a:avLst/>
          </a:prstGeom>
          <a:gradFill rotWithShape="0">
            <a:gsLst>
              <a:gs pos="0">
                <a:srgbClr val="E6FF00"/>
              </a:gs>
              <a:gs pos="100000">
                <a:srgbClr val="FF6633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0912" dir="18900000" algn="ctr" rotWithShape="0">
              <a:srgbClr val="E6E6E6">
                <a:alpha val="70016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8563873" y="434416"/>
            <a:ext cx="294249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организаций,</a:t>
            </a:r>
          </a:p>
          <a:p>
            <a:pPr algn="ctr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образовательную деятельность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АООП 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и умственной отсталостью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их числе 610 детей-инвалидов</a:t>
            </a:r>
            <a:r>
              <a:rPr lang="ru-RU" sz="2000" dirty="0"/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>
            <a:off x="7654813" y="884051"/>
            <a:ext cx="679538" cy="379719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12" name="Group 125"/>
          <p:cNvGrpSpPr>
            <a:grpSpLocks noGrp="1"/>
          </p:cNvGrpSpPr>
          <p:nvPr/>
        </p:nvGrpSpPr>
        <p:grpSpPr bwMode="auto">
          <a:xfrm>
            <a:off x="132661" y="865354"/>
            <a:ext cx="3490567" cy="4186893"/>
            <a:chOff x="4493" y="87"/>
            <a:chExt cx="1675" cy="1687"/>
          </a:xfrm>
        </p:grpSpPr>
        <p:sp>
          <p:nvSpPr>
            <p:cNvPr id="4118" name="Oval 126"/>
            <p:cNvSpPr>
              <a:spLocks noChangeArrowheads="1"/>
            </p:cNvSpPr>
            <p:nvPr/>
          </p:nvSpPr>
          <p:spPr bwMode="auto">
            <a:xfrm>
              <a:off x="4493" y="87"/>
              <a:ext cx="1675" cy="16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4119" name="Group 127"/>
            <p:cNvGrpSpPr>
              <a:grpSpLocks/>
            </p:cNvGrpSpPr>
            <p:nvPr/>
          </p:nvGrpSpPr>
          <p:grpSpPr bwMode="auto">
            <a:xfrm>
              <a:off x="4544" y="130"/>
              <a:ext cx="1618" cy="1641"/>
              <a:chOff x="4544" y="130"/>
              <a:chExt cx="1618" cy="1641"/>
            </a:xfrm>
          </p:grpSpPr>
          <p:pic>
            <p:nvPicPr>
              <p:cNvPr id="4132" name="Picture 1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" y="130"/>
                <a:ext cx="1568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76" name="Oval 129"/>
              <p:cNvSpPr>
                <a:spLocks noChangeArrowheads="1"/>
              </p:cNvSpPr>
              <p:nvPr/>
            </p:nvSpPr>
            <p:spPr bwMode="auto">
              <a:xfrm>
                <a:off x="4544" y="141"/>
                <a:ext cx="1577" cy="1588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pic>
            <p:nvPicPr>
              <p:cNvPr id="4134" name="Picture 1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4272"/>
              <a:stretch>
                <a:fillRect/>
              </a:stretch>
            </p:blipFill>
            <p:spPr bwMode="auto">
              <a:xfrm>
                <a:off x="4557" y="206"/>
                <a:ext cx="1156" cy="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4135" name="Group 131"/>
              <p:cNvGrpSpPr>
                <a:grpSpLocks/>
              </p:cNvGrpSpPr>
              <p:nvPr/>
            </p:nvGrpSpPr>
            <p:grpSpPr bwMode="auto">
              <a:xfrm>
                <a:off x="5143" y="861"/>
                <a:ext cx="980" cy="910"/>
                <a:chOff x="5143" y="861"/>
                <a:chExt cx="980" cy="910"/>
              </a:xfrm>
            </p:grpSpPr>
            <p:grpSp>
              <p:nvGrpSpPr>
                <p:cNvPr id="4136" name="Group 132"/>
                <p:cNvGrpSpPr>
                  <a:grpSpLocks/>
                </p:cNvGrpSpPr>
                <p:nvPr/>
              </p:nvGrpSpPr>
              <p:grpSpPr bwMode="auto">
                <a:xfrm>
                  <a:off x="5351" y="861"/>
                  <a:ext cx="740" cy="910"/>
                  <a:chOff x="5351" y="861"/>
                  <a:chExt cx="740" cy="910"/>
                </a:xfrm>
              </p:grpSpPr>
              <p:sp>
                <p:nvSpPr>
                  <p:cNvPr id="4142" name="AutoShape 133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785" y="861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3" name="AutoShape 134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719" y="9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4" name="AutoShape 135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678" y="1031"/>
                    <a:ext cx="232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5" name="AutoShape 136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5604" y="10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grpSp>
              <p:nvGrpSpPr>
                <p:cNvPr id="4137" name="Group 137"/>
                <p:cNvGrpSpPr>
                  <a:grpSpLocks/>
                </p:cNvGrpSpPr>
                <p:nvPr/>
              </p:nvGrpSpPr>
              <p:grpSpPr bwMode="auto">
                <a:xfrm>
                  <a:off x="5143" y="1301"/>
                  <a:ext cx="980" cy="369"/>
                  <a:chOff x="5143" y="1301"/>
                  <a:chExt cx="980" cy="369"/>
                </a:xfrm>
              </p:grpSpPr>
              <p:sp>
                <p:nvSpPr>
                  <p:cNvPr id="4138" name="AutoShape 138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5635" y="1049"/>
                    <a:ext cx="235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39" name="AutoShape 139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5545" y="1132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0" name="AutoShape 140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5484" y="1158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4141" name="AutoShape 141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5395" y="1182"/>
                    <a:ext cx="236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</p:grpSp>
        </p:grpSp>
        <p:grpSp>
          <p:nvGrpSpPr>
            <p:cNvPr id="4120" name="Group 142"/>
            <p:cNvGrpSpPr>
              <a:grpSpLocks/>
            </p:cNvGrpSpPr>
            <p:nvPr/>
          </p:nvGrpSpPr>
          <p:grpSpPr bwMode="auto">
            <a:xfrm>
              <a:off x="5283" y="893"/>
              <a:ext cx="870" cy="807"/>
              <a:chOff x="5283" y="893"/>
              <a:chExt cx="870" cy="807"/>
            </a:xfrm>
          </p:grpSpPr>
          <p:grpSp>
            <p:nvGrpSpPr>
              <p:cNvPr id="4122" name="Group 143"/>
              <p:cNvGrpSpPr>
                <a:grpSpLocks/>
              </p:cNvGrpSpPr>
              <p:nvPr/>
            </p:nvGrpSpPr>
            <p:grpSpPr bwMode="auto">
              <a:xfrm>
                <a:off x="5474" y="893"/>
                <a:ext cx="655" cy="807"/>
                <a:chOff x="5474" y="893"/>
                <a:chExt cx="655" cy="807"/>
              </a:xfrm>
            </p:grpSpPr>
            <p:sp>
              <p:nvSpPr>
                <p:cNvPr id="4128" name="AutoShape 144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5856" y="893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9" name="AutoShape 145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5806" y="999"/>
                  <a:ext cx="206" cy="65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30" name="AutoShape 146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759" y="1046"/>
                  <a:ext cx="205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31" name="AutoShape 147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698" y="1098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4123" name="Group 148"/>
              <p:cNvGrpSpPr>
                <a:grpSpLocks/>
              </p:cNvGrpSpPr>
              <p:nvPr/>
            </p:nvGrpSpPr>
            <p:grpSpPr bwMode="auto">
              <a:xfrm>
                <a:off x="5283" y="1296"/>
                <a:ext cx="870" cy="318"/>
                <a:chOff x="5283" y="1296"/>
                <a:chExt cx="870" cy="318"/>
              </a:xfrm>
            </p:grpSpPr>
            <p:sp>
              <p:nvSpPr>
                <p:cNvPr id="4124" name="AutoShape 149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723" y="1072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5" name="AutoShape 150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641" y="1137"/>
                  <a:ext cx="207" cy="65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6" name="AutoShape 151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5592" y="1155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4127" name="AutoShape 152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5506" y="1184"/>
                  <a:ext cx="207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sp>
          <p:nvSpPr>
            <p:cNvPr id="4121" name="Rectangle 153"/>
            <p:cNvSpPr>
              <a:spLocks noChangeArrowheads="1"/>
            </p:cNvSpPr>
            <p:nvPr/>
          </p:nvSpPr>
          <p:spPr bwMode="auto">
            <a:xfrm>
              <a:off x="4577" y="429"/>
              <a:ext cx="1480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 dirty="0">
                  <a:solidFill>
                    <a:srgbClr val="000000"/>
                  </a:solidFill>
                </a:rPr>
                <a:t> </a:t>
              </a:r>
              <a:endParaRPr lang="ru-RU" altLang="ru-RU" sz="2000" b="1" dirty="0" smtClean="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Инклюзивные школы, реализующие АООП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-70%</a:t>
              </a:r>
              <a:endParaRPr lang="en-US" altLang="ru-RU" sz="16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0" name="Скругленный прямоугольник 219"/>
          <p:cNvSpPr/>
          <p:nvPr/>
        </p:nvSpPr>
        <p:spPr>
          <a:xfrm>
            <a:off x="4617393" y="5688253"/>
            <a:ext cx="2960757" cy="11697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 для детей с задержкой психического развития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633193" y="293667"/>
            <a:ext cx="2960757" cy="11697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учреждений для детей с интеллектуальными нарушениями;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573929" y="1671583"/>
            <a:ext cx="2960757" cy="11697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учреждения для детей, имеющих нарушения слуха; 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633193" y="4384602"/>
            <a:ext cx="2960757" cy="11697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 для детей с тяжелыми нарушениями речи; </a:t>
            </a: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 flipH="1">
            <a:off x="7534686" y="2136861"/>
            <a:ext cx="573074" cy="251636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617394" y="2988468"/>
            <a:ext cx="2960757" cy="11697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для детей, имеющих нарушения зрения; 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8216670" y="5679588"/>
            <a:ext cx="3843951" cy="11697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школа дистанционного обучения (далее – ШДО), являющаяся структурным подразделением ГОУ ЯО «Центр помощи детям». </a:t>
            </a:r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 flipH="1">
            <a:off x="7581460" y="4172231"/>
            <a:ext cx="670666" cy="632695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H="1">
            <a:off x="7558574" y="4892273"/>
            <a:ext cx="1105561" cy="1237020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10704786" y="5155323"/>
            <a:ext cx="80400" cy="536682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6" name="Line 7"/>
          <p:cNvSpPr>
            <a:spLocks noChangeShapeType="1"/>
          </p:cNvSpPr>
          <p:nvPr/>
        </p:nvSpPr>
        <p:spPr bwMode="auto">
          <a:xfrm flipH="1">
            <a:off x="7517043" y="3278494"/>
            <a:ext cx="522727" cy="432661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58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28337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349" y="1"/>
            <a:ext cx="12094987" cy="101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Допрофессиональная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подготовка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с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ОВЗ: процесс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условий для профессиональной навигации, оценки своих возможностей и перспектив, ознакомления с основами общественно полезной деятельности и освоения «гибких компетенций», проведения профессиональных проб,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овладения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профессиональными навыками, дающими видимый результат(продукт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школы-интернат  имеют лицензии на осуществление профессионального обучения (ГОУ ЯО «Ярославская школа-интернат № 8» и ГОУ ЯО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Багряниковская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детей-сирот и детей, оставшихся без попечения родителей, с ограниченными возможностями здоровья»).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18 выпускникам по результатам квалификационных экзаменов присвоены квалификационные разряды, 3 выпускникам выданы характеристики с перечнем работ, которые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выполнять самостоятельно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4421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02055" cy="7200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00" y="474345"/>
            <a:ext cx="110109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Необучаемых детей НЕТ!</a:t>
            </a:r>
          </a:p>
          <a:p>
            <a:pPr algn="just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Селевко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Герман Константинович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понятия «технология» к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сфере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образования, к педагогическим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создал классификацию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представил 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метапредметную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трактовку» этого понятия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Байбородова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Людмила Васильевна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понятие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как «алгоритм последовательных действий в совместной деятельности педагога и воспитанника, обеспечивающий достижение намеченного образовательного результата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особенность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педагогической технологии - ее 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тиражируемость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т.е. возможность переноса технологии в другие условия, возможность ее повторения другими педагогами и учащимися при гарантированном достижении намеченного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результата, признаки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технологии: «системность,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законообразность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алгоритмичность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4559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027238" y="2340769"/>
          <a:ext cx="5848350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8350">
                  <a:extLst>
                    <a:ext uri="{9D8B030D-6E8A-4147-A177-3AD203B41FA5}">
                      <a16:colId xmlns="" xmlns:a16="http://schemas.microsoft.com/office/drawing/2014/main" val="3637546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5"/>
                        </a:spcAft>
                        <a:tabLst>
                          <a:tab pos="5850890" algn="l"/>
                        </a:tabLst>
                      </a:pPr>
                      <a:r>
                        <a:rPr lang="ru-RU" sz="1000" dirty="0">
                          <a:effectLst/>
                        </a:rPr>
                        <a:t>Региональный конкурс </a:t>
                      </a:r>
                      <a:r>
                        <a:rPr lang="ru-RU" sz="1000" dirty="0" err="1">
                          <a:effectLst/>
                        </a:rPr>
                        <a:t>допрофессиональной</a:t>
                      </a:r>
                      <a:r>
                        <a:rPr lang="ru-RU" sz="1000" dirty="0">
                          <a:effectLst/>
                        </a:rPr>
                        <a:t> подготовки детей с ОВЗ «Сделай сам!» как средство актуализации готовности к обучению профессии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13075522"/>
                  </a:ext>
                </a:extLst>
              </a:tr>
            </a:tbl>
          </a:graphicData>
        </a:graphic>
      </p:graphicFrame>
      <p:pic>
        <p:nvPicPr>
          <p:cNvPr id="4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02055" cy="7200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474345"/>
            <a:ext cx="1250205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практики и технологии: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построения индивидуального плана перехода от учебы к трудовой деятельности обучающихся  с ОВЗ и инвалидностью во внеурочной деятельности </a:t>
            </a:r>
          </a:p>
          <a:p>
            <a:pPr algn="just"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профессиональных проб обучающихся  с ОВЗ и инвалидностью во внеурочной деятельности</a:t>
            </a:r>
          </a:p>
          <a:p>
            <a:pPr algn="just"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допрофессиональной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профессиональной подготовки детей и молодежи  с ограниченными возможностями здоровья и умственной отсталостью в рамках внеурочной деятельности на основе обучения народным ремеслам</a:t>
            </a:r>
          </a:p>
          <a:p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организации частичной инклюзии детей с нарушениями зрения и опорно-двигательного аппарата в рамках внеурочной деятельности на основе соревновательной деятельности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21127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nn\Documents\Data\_Сайт ИРО\____на сайт 2017\конф-12-14.12.2017\0001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950" y="400050"/>
            <a:ext cx="113919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сетевых форм профессиональной ориентации обучающихся  с ОВЗ и инвалидностью во внеурочной деятельности с использованием «облачных»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pPr algn="just"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технологии «Веб-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обучающихся  с ОВЗ и инвалидностью во внеурочной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just"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допрофессиональной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детей с ОВЗ «Сделай сам!» как средство актуализации готовности к обучению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</a:p>
          <a:p>
            <a:pPr algn="just"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Телевичок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детское телевидение в инклюзивной школе как средство овладения начальными профессиональными навыками в рамках внеурочной деятельности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5790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027238" y="2340769"/>
          <a:ext cx="5848350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8350">
                  <a:extLst>
                    <a:ext uri="{9D8B030D-6E8A-4147-A177-3AD203B41FA5}">
                      <a16:colId xmlns="" xmlns:a16="http://schemas.microsoft.com/office/drawing/2014/main" val="3637546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5"/>
                        </a:spcAft>
                        <a:tabLst>
                          <a:tab pos="5850890" algn="l"/>
                        </a:tabLst>
                      </a:pPr>
                      <a:r>
                        <a:rPr lang="ru-RU" sz="1000" dirty="0">
                          <a:effectLst/>
                        </a:rPr>
                        <a:t>Региональный конкурс </a:t>
                      </a:r>
                      <a:r>
                        <a:rPr lang="ru-RU" sz="1000" dirty="0" err="1">
                          <a:effectLst/>
                        </a:rPr>
                        <a:t>допрофессиональной</a:t>
                      </a:r>
                      <a:r>
                        <a:rPr lang="ru-RU" sz="1000" dirty="0">
                          <a:effectLst/>
                        </a:rPr>
                        <a:t> подготовки детей с ОВЗ «Сделай сам!» как средство актуализации готовности к обучению профессии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13075522"/>
                  </a:ext>
                </a:extLst>
              </a:tr>
            </a:tbl>
          </a:graphicData>
        </a:graphic>
      </p:graphicFrame>
      <p:pic>
        <p:nvPicPr>
          <p:cNvPr id="4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02055" cy="7200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474345"/>
            <a:ext cx="1250205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построения индивидуального плана перехода от учебы к трудовой деятельности обучающихся  с ОВЗ и инвалидностью во внеурочной деятельности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коллективе)</a:t>
            </a:r>
          </a:p>
          <a:p>
            <a:pPr algn="just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технологии: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основываясь на индивидуальных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потребностях детей с ОВЗ разработать эффективный план перехода от школьного образования к трудовой занятости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решаемые в процессе использования технологии: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профессиональная ориентация;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социально-бытовая ориентация;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коммуникативных, поведенческих умений;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способов умственных действий;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самостоятельности в обучении;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профессиональная подготовка.</a:t>
            </a:r>
          </a:p>
          <a:p>
            <a:pPr algn="just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7901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027238" y="2340769"/>
          <a:ext cx="5848350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8350">
                  <a:extLst>
                    <a:ext uri="{9D8B030D-6E8A-4147-A177-3AD203B41FA5}">
                      <a16:colId xmlns="" xmlns:a16="http://schemas.microsoft.com/office/drawing/2014/main" val="3637546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5"/>
                        </a:spcAft>
                        <a:tabLst>
                          <a:tab pos="5850890" algn="l"/>
                        </a:tabLst>
                      </a:pPr>
                      <a:r>
                        <a:rPr lang="ru-RU" sz="1000" dirty="0">
                          <a:effectLst/>
                        </a:rPr>
                        <a:t>Региональный конкурс </a:t>
                      </a:r>
                      <a:r>
                        <a:rPr lang="ru-RU" sz="1000" dirty="0" err="1">
                          <a:effectLst/>
                        </a:rPr>
                        <a:t>допрофессиональной</a:t>
                      </a:r>
                      <a:r>
                        <a:rPr lang="ru-RU" sz="1000" dirty="0">
                          <a:effectLst/>
                        </a:rPr>
                        <a:t> подготовки детей с ОВЗ «Сделай сам!» как средство актуализации готовности к обучению профессии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13075522"/>
                  </a:ext>
                </a:extLst>
              </a:tr>
            </a:tbl>
          </a:graphicData>
        </a:graphic>
      </p:graphicFrame>
      <p:pic>
        <p:nvPicPr>
          <p:cNvPr id="4" name="Picture 2" descr="C:\Users\nnn\Documents\Data\_Сайт ИРО\____на сайт 2017\конф-12-14.12.2017\000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02055" cy="7200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474345"/>
            <a:ext cx="125020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1этап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(навыки самообслуживания и коммуникации: приготовления пищи, садоводства, шитья)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оценка возможностей профессионального выбора (оценка и самооценка своих возможностей, способностей)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разработка индивидуального переходного плана от общего к профессиональному образованию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этап: начальное  профессиональное образование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этап: профессиональное включение через социальное взаимодействие + сопровождаемое трудоустройство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этап: дальнейшее профессиональное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04674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Секто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483</TotalTime>
  <Words>828</Words>
  <Application>Microsoft Office PowerPoint</Application>
  <PresentationFormat>Произвольный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Занятие на тему: «Знакомство с техникой перекладки»   - изготовить героев для мультфильма «идем смотреть праздничный салют;  - ознакомить с техникой перекладки мультипликационных героев с пластилиновыми частями тела;  - познакомить с техникой создания мультипликационного салюта.</vt:lpstr>
      <vt:lpstr>Занятие на тему: «Знакомство со сценарием мультфильма «Болезнь непрощения». Изготовление пластилиновых героев»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 пивной клуб</dc:creator>
  <cp:lastModifiedBy>user</cp:lastModifiedBy>
  <cp:revision>61</cp:revision>
  <dcterms:created xsi:type="dcterms:W3CDTF">2018-09-26T18:02:32Z</dcterms:created>
  <dcterms:modified xsi:type="dcterms:W3CDTF">2019-05-16T05:36:33Z</dcterms:modified>
</cp:coreProperties>
</file>