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62" r:id="rId4"/>
    <p:sldId id="265" r:id="rId5"/>
    <p:sldId id="266" r:id="rId6"/>
    <p:sldId id="267" r:id="rId7"/>
    <p:sldId id="268" r:id="rId8"/>
    <p:sldId id="287" r:id="rId9"/>
    <p:sldId id="302" r:id="rId10"/>
    <p:sldId id="303" r:id="rId11"/>
    <p:sldId id="290" r:id="rId12"/>
    <p:sldId id="291" r:id="rId13"/>
    <p:sldId id="289" r:id="rId14"/>
    <p:sldId id="288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269" r:id="rId26"/>
    <p:sldId id="304" r:id="rId27"/>
    <p:sldId id="305" r:id="rId28"/>
    <p:sldId id="306" r:id="rId29"/>
    <p:sldId id="307" r:id="rId30"/>
    <p:sldId id="308" r:id="rId31"/>
    <p:sldId id="309" r:id="rId32"/>
    <p:sldId id="318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264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D36"/>
    <a:srgbClr val="B25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0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2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1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1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0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11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2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0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9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1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70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7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3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1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7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2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fkbzh@iro.yar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089467" cy="28688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5469" y="3011716"/>
            <a:ext cx="106236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Круглый стол «Физическое развитие ребенка 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образовательная область дошкольного образования. Профессиональная компетентность педагога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42313" y="4581376"/>
            <a:ext cx="6096000" cy="15850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Модератор: Александр Павлович Щербак,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канд. </a:t>
            </a:r>
            <a:r>
              <a:rPr lang="ru-RU" sz="14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пед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наук,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доцент, </a:t>
            </a:r>
            <a:endParaRPr lang="ru-RU" sz="1400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зав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. кафедрой физической культуры и безопасности жизнедеятельности 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ГАУ ДПО Ярославской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области </a:t>
            </a:r>
            <a:endParaRPr lang="ru-RU" sz="1400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Институт развития образования»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89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2: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термина «физическая культура» в ФГОС дошкольного образования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современная тенденция или некомпетентность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7689" y="2445222"/>
            <a:ext cx="550072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ФИЗКУЛЬТУРА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7689" y="3040124"/>
            <a:ext cx="550072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НОРМЫ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11036"/>
            <a:ext cx="12192000" cy="313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7"/>
          <p:cNvSpPr>
            <a:spLocks noChangeArrowheads="1"/>
          </p:cNvSpPr>
          <p:nvPr/>
        </p:nvSpPr>
        <p:spPr bwMode="auto">
          <a:xfrm>
            <a:off x="90054" y="3810099"/>
            <a:ext cx="3043843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Всероссийский физкультурно-спортивный комплекс "Готов к труду и обороне" (ГТО)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программная и нормативная основа системы физического воспитания населения, устанавливающая государственные требования к уровню его физической подготовленности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ФЗ «О физической культуре и спорте в РФ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3873" y="3810099"/>
            <a:ext cx="1949084" cy="279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2: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термина «физическая культура» в ФГОС дошкольного образования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современная тенденция или некомпетентность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7689" y="2445222"/>
            <a:ext cx="550072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ФИЗКУЛЬТУРА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7689" y="3040124"/>
            <a:ext cx="550072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ЗНАНИЯ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" name="Рисунок 5" descr="рис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566" y="3646674"/>
            <a:ext cx="6094921" cy="277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522123" y="4438585"/>
            <a:ext cx="7239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7013" eaLnBrk="1" hangingPunct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1 - ближайший тренировочный эффект; </a:t>
            </a:r>
          </a:p>
          <a:p>
            <a:pPr indent="227013" eaLnBrk="1" hangingPunct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2 - следовой тренировочный эффект; </a:t>
            </a:r>
          </a:p>
          <a:p>
            <a:pPr indent="227013" eaLnBrk="1" hangingPunct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суперкомпенсация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227013" eaLnBrk="1" hangingPunct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4 - исходный уровень функционирования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indent="227013"/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indent="227013" algn="ctr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Схема развития процесса утомления и восстановления при мышечной деятельности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2: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термина «физическая культура» в ФГОС дошкольного образования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современная тенденция или некомпетентность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7689" y="2445222"/>
            <a:ext cx="550072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ФИЗКУЛЬТУРА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7689" y="3040124"/>
            <a:ext cx="550072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ЦЕННОСТИ, НОРМЫ, ЗНАНИЯ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16727" y="4068537"/>
            <a:ext cx="356771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физическое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интеллектуальное развитие способностей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5378325" y="3455458"/>
            <a:ext cx="214314" cy="571504"/>
          </a:xfrm>
          <a:prstGeom prst="downArrow">
            <a:avLst/>
          </a:prstGeom>
          <a:solidFill>
            <a:srgbClr val="F6EC1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EC1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8735" y="3632660"/>
            <a:ext cx="2059680" cy="322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9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2: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термина «физическая культура» в ФГОС дошкольного образования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современная тенденция или некомпетентность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7689" y="2445222"/>
            <a:ext cx="550072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ФИЗКУЛЬТУРА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7689" y="3040124"/>
            <a:ext cx="550072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ЦЕННОСТИ, НОРМЫ, ЗНАНИЯ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7233" y="4063865"/>
            <a:ext cx="172031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двигательная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активность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6974456" y="3464303"/>
            <a:ext cx="214314" cy="571504"/>
          </a:xfrm>
          <a:prstGeom prst="downArrow">
            <a:avLst/>
          </a:prstGeom>
          <a:solidFill>
            <a:srgbClr val="F6EC1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EC1A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99" y="2445222"/>
            <a:ext cx="2975537" cy="441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2: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термина «физическая культура» в ФГОС дошкольного образования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современная тенденция или некомпетентность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7689" y="2445222"/>
            <a:ext cx="550072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ФИЗКУЛЬТУРА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7689" y="3040124"/>
            <a:ext cx="550072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ЦЕННОСТИ, НОРМЫ, ЗНАНИЯ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0335" y="4050881"/>
            <a:ext cx="164393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здоровый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образ жизни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8505147" y="3455458"/>
            <a:ext cx="214314" cy="571504"/>
          </a:xfrm>
          <a:prstGeom prst="downArrow">
            <a:avLst/>
          </a:prstGeom>
          <a:solidFill>
            <a:srgbClr val="F6EC1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EC1A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51" y="2445222"/>
            <a:ext cx="2911010" cy="441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1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2: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термина «физическая культура» в ФГОС дошкольного образования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современная тенденция или некомпетентность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7689" y="2445222"/>
            <a:ext cx="550072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ФИЗКУЛЬТУРА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7689" y="3040124"/>
            <a:ext cx="550072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ЦЕННОСТИ, НОРМЫ, ЗНАНИЯ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77063" y="4050881"/>
            <a:ext cx="182799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социальная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адаптация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10136906" y="3455458"/>
            <a:ext cx="214314" cy="571504"/>
          </a:xfrm>
          <a:prstGeom prst="downArrow">
            <a:avLst/>
          </a:prstGeom>
          <a:solidFill>
            <a:srgbClr val="F6EC1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EC1A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79" y="2445223"/>
            <a:ext cx="2598296" cy="442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8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2: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термина «физическая культура» в ФГОС дошкольного образования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современная тенденция или некомпетентность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7689" y="2445222"/>
            <a:ext cx="550072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ФИЗКУЛЬТУРА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7689" y="3040124"/>
            <a:ext cx="550072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ЦЕННОСТИ, НОРМЫ, ЗНАНИЯ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7233" y="4063865"/>
            <a:ext cx="172031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двигательная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активность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0335" y="4050881"/>
            <a:ext cx="164393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здоровый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образ жизни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77063" y="4050881"/>
            <a:ext cx="182799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социальная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адаптация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16727" y="4068537"/>
            <a:ext cx="356771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физическое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интеллектуальное развитие способностей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5378325" y="3455458"/>
            <a:ext cx="214314" cy="571504"/>
          </a:xfrm>
          <a:prstGeom prst="downArrow">
            <a:avLst/>
          </a:prstGeom>
          <a:solidFill>
            <a:srgbClr val="F6EC1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EC1A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6974456" y="3464303"/>
            <a:ext cx="214314" cy="571504"/>
          </a:xfrm>
          <a:prstGeom prst="downArrow">
            <a:avLst/>
          </a:prstGeom>
          <a:solidFill>
            <a:srgbClr val="F6EC1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EC1A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8505147" y="3455458"/>
            <a:ext cx="214314" cy="571504"/>
          </a:xfrm>
          <a:prstGeom prst="downArrow">
            <a:avLst/>
          </a:prstGeom>
          <a:solidFill>
            <a:srgbClr val="F6EC1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EC1A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0136906" y="3455458"/>
            <a:ext cx="214314" cy="571504"/>
          </a:xfrm>
          <a:prstGeom prst="downArrow">
            <a:avLst/>
          </a:prstGeom>
          <a:solidFill>
            <a:srgbClr val="F6EC1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EC1A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42704" y="5056691"/>
            <a:ext cx="91024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первая </a:t>
            </a:r>
            <a:r>
              <a:rPr lang="ru-RU" sz="2800" dirty="0" smtClean="0"/>
              <a:t>задача: «</a:t>
            </a:r>
            <a:r>
              <a:rPr lang="ru-RU" sz="2800" dirty="0"/>
              <a:t>становление у детей ценностей здорового образа жизни»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258" y="4929790"/>
            <a:ext cx="2243647" cy="164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056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2: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термина «физическая культура» в ФГОС дошкольного образования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современная тенденция или некомпетентность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7689" y="2445222"/>
            <a:ext cx="550072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ФИЗКУЛЬТУРА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7689" y="3040124"/>
            <a:ext cx="550072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ЦЕННОСТИ, НОРМЫ, ЗНАНИЯ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7233" y="4063865"/>
            <a:ext cx="172031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двигательная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активность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0335" y="4050881"/>
            <a:ext cx="164393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здоровый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образ жизни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77063" y="4050881"/>
            <a:ext cx="182799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социальная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адаптация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16727" y="4068537"/>
            <a:ext cx="356771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физическое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интеллектуальное развитие способностей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5378325" y="3455458"/>
            <a:ext cx="214314" cy="571504"/>
          </a:xfrm>
          <a:prstGeom prst="downArrow">
            <a:avLst/>
          </a:prstGeom>
          <a:solidFill>
            <a:srgbClr val="F6EC1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EC1A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6974456" y="3464303"/>
            <a:ext cx="214314" cy="571504"/>
          </a:xfrm>
          <a:prstGeom prst="downArrow">
            <a:avLst/>
          </a:prstGeom>
          <a:solidFill>
            <a:srgbClr val="F6EC1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EC1A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8505147" y="3455458"/>
            <a:ext cx="214314" cy="571504"/>
          </a:xfrm>
          <a:prstGeom prst="downArrow">
            <a:avLst/>
          </a:prstGeom>
          <a:solidFill>
            <a:srgbClr val="F6EC1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EC1A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0136906" y="3455458"/>
            <a:ext cx="214314" cy="571504"/>
          </a:xfrm>
          <a:prstGeom prst="downArrow">
            <a:avLst/>
          </a:prstGeom>
          <a:solidFill>
            <a:srgbClr val="F6EC1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EC1A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84516" y="5056691"/>
            <a:ext cx="91606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вторая задача: «</a:t>
            </a:r>
            <a:r>
              <a:rPr lang="ru-RU" sz="2800" dirty="0"/>
              <a:t>развитие представлений о своем теле и своих физических возможностях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258" y="4929790"/>
            <a:ext cx="2243647" cy="164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273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2: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термина «физическая культура» в ФГОС дошкольного образования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современная тенденция или некомпетентность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7689" y="2445222"/>
            <a:ext cx="550072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ФИЗКУЛЬТУРА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7689" y="3040124"/>
            <a:ext cx="550072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ЦЕННОСТИ, НОРМЫ, ЗНАНИЯ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7233" y="4063865"/>
            <a:ext cx="172031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двигательная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активность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0335" y="4050881"/>
            <a:ext cx="164393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здоровый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образ жизни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77063" y="4050881"/>
            <a:ext cx="182799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социальная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адаптация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16727" y="4068537"/>
            <a:ext cx="356771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физическое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интеллектуальное развитие способностей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5378325" y="3455458"/>
            <a:ext cx="214314" cy="571504"/>
          </a:xfrm>
          <a:prstGeom prst="downArrow">
            <a:avLst/>
          </a:prstGeom>
          <a:solidFill>
            <a:srgbClr val="F6EC1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EC1A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6974456" y="3464303"/>
            <a:ext cx="214314" cy="571504"/>
          </a:xfrm>
          <a:prstGeom prst="downArrow">
            <a:avLst/>
          </a:prstGeom>
          <a:solidFill>
            <a:srgbClr val="F6EC1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EC1A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8505147" y="3455458"/>
            <a:ext cx="214314" cy="571504"/>
          </a:xfrm>
          <a:prstGeom prst="downArrow">
            <a:avLst/>
          </a:prstGeom>
          <a:solidFill>
            <a:srgbClr val="F6EC1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EC1A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0136906" y="3455458"/>
            <a:ext cx="214314" cy="571504"/>
          </a:xfrm>
          <a:prstGeom prst="downArrow">
            <a:avLst/>
          </a:prstGeom>
          <a:solidFill>
            <a:srgbClr val="F6EC1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EC1A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42952" y="5056691"/>
            <a:ext cx="92021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третья задача: «</a:t>
            </a:r>
            <a:r>
              <a:rPr lang="ru-RU" sz="2800" dirty="0"/>
              <a:t>приобретение двигательного опыта и совершенствования двигательной активности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258" y="4929790"/>
            <a:ext cx="2243647" cy="164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0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2: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термина «физическая культура» в ФГОС дошкольного образования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современная тенденция или некомпетентность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7689" y="2445222"/>
            <a:ext cx="550072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ФИЗКУЛЬТУРА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7689" y="3040124"/>
            <a:ext cx="550072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ЦЕННОСТИ, НОРМЫ, ЗНАНИЯ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7233" y="4063865"/>
            <a:ext cx="172031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двигательная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активность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0335" y="4050881"/>
            <a:ext cx="164393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здоровый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образ жизни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77063" y="4050881"/>
            <a:ext cx="182799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социальная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адаптация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16727" y="4068537"/>
            <a:ext cx="356771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физическое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интеллектуальное развитие способностей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5378325" y="3455458"/>
            <a:ext cx="214314" cy="571504"/>
          </a:xfrm>
          <a:prstGeom prst="downArrow">
            <a:avLst/>
          </a:prstGeom>
          <a:solidFill>
            <a:srgbClr val="F6EC1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EC1A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6974456" y="3464303"/>
            <a:ext cx="214314" cy="571504"/>
          </a:xfrm>
          <a:prstGeom prst="downArrow">
            <a:avLst/>
          </a:prstGeom>
          <a:solidFill>
            <a:srgbClr val="F6EC1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EC1A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8505147" y="3455458"/>
            <a:ext cx="214314" cy="571504"/>
          </a:xfrm>
          <a:prstGeom prst="downArrow">
            <a:avLst/>
          </a:prstGeom>
          <a:solidFill>
            <a:srgbClr val="F6EC1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EC1A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0136906" y="3455458"/>
            <a:ext cx="214314" cy="571504"/>
          </a:xfrm>
          <a:prstGeom prst="downArrow">
            <a:avLst/>
          </a:prstGeom>
          <a:solidFill>
            <a:srgbClr val="F6EC1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EC1A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76204" y="5056691"/>
            <a:ext cx="91689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четвертая задача: «</a:t>
            </a:r>
            <a:r>
              <a:rPr lang="ru-RU" sz="2800" dirty="0"/>
              <a:t>формирование начальных представлений о некоторых видах спорта, овладения подвижными играми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258" y="4929790"/>
            <a:ext cx="2243647" cy="164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623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1: физическое развитие – это физиологический или образовательный процесс?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2: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термина «физическая культура» в ФГОС дошкольного образования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современная тенденция или некомпетентность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7689" y="2445222"/>
            <a:ext cx="550072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ФИЗКУЛЬТУРА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7272251" y="2245710"/>
            <a:ext cx="2179320" cy="121238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523018" y="2245710"/>
            <a:ext cx="1682348" cy="121238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385" y="2385550"/>
            <a:ext cx="2858416" cy="428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727" y="4403467"/>
            <a:ext cx="2821980" cy="2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307838" y="3603032"/>
            <a:ext cx="421484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NewRomanPSMT"/>
                <a:cs typeface="Times New Roman" pitchFamily="18" charset="0"/>
              </a:rPr>
              <a:t>становление у детей ценностей здорового образа жизни;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NewRomanPSMT"/>
                <a:cs typeface="Times New Roman" pitchFamily="18" charset="0"/>
              </a:rPr>
              <a:t>развитие представлений о своем теле и своих физических возможностях;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NewRomanPSMT"/>
                <a:cs typeface="Times New Roman" pitchFamily="18" charset="0"/>
              </a:rPr>
              <a:t>приобретение двигательного опыта и совершенствования двигательной активности;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NewRomanPSMT"/>
                <a:cs typeface="Times New Roman" pitchFamily="18" charset="0"/>
              </a:rPr>
              <a:t>формирование начальных представлений о некоторых видах спорта, овладения подвижными играми с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NewRomanPSMT"/>
                <a:cs typeface="Times New Roman" pitchFamily="18" charset="0"/>
              </a:rPr>
              <a:t>правилами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62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2: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термина «физическая культура» в ФГОС дошкольного образования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современная тенденция или некомпетентность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7689" y="2445222"/>
            <a:ext cx="550072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ФИЗКУЛЬТУРА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7689" y="3040124"/>
            <a:ext cx="550072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ЦЕННОСТИ, НОРМЫ, ЗНАНИЯ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7233" y="4063865"/>
            <a:ext cx="172031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двигательная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активность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0335" y="4050881"/>
            <a:ext cx="164393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здоровый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образ жизни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77063" y="4050881"/>
            <a:ext cx="182799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социальная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адаптация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16727" y="4068537"/>
            <a:ext cx="356771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физическое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интеллектуальное развитие способностей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5378325" y="3455458"/>
            <a:ext cx="214314" cy="571504"/>
          </a:xfrm>
          <a:prstGeom prst="downArrow">
            <a:avLst/>
          </a:prstGeom>
          <a:solidFill>
            <a:srgbClr val="F6EC1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EC1A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6974456" y="3464303"/>
            <a:ext cx="214314" cy="571504"/>
          </a:xfrm>
          <a:prstGeom prst="downArrow">
            <a:avLst/>
          </a:prstGeom>
          <a:solidFill>
            <a:srgbClr val="F6EC1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EC1A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8505147" y="3455458"/>
            <a:ext cx="214314" cy="571504"/>
          </a:xfrm>
          <a:prstGeom prst="downArrow">
            <a:avLst/>
          </a:prstGeom>
          <a:solidFill>
            <a:srgbClr val="F6EC1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EC1A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0136906" y="3455458"/>
            <a:ext cx="214314" cy="571504"/>
          </a:xfrm>
          <a:prstGeom prst="downArrow">
            <a:avLst/>
          </a:prstGeom>
          <a:solidFill>
            <a:srgbClr val="F6EC1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EC1A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120419" y="5485543"/>
            <a:ext cx="128588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ФВ</a:t>
            </a:r>
          </a:p>
        </p:txBody>
      </p:sp>
      <p:sp>
        <p:nvSpPr>
          <p:cNvPr id="24" name="Овал 23"/>
          <p:cNvSpPr/>
          <p:nvPr/>
        </p:nvSpPr>
        <p:spPr>
          <a:xfrm>
            <a:off x="6530730" y="5506949"/>
            <a:ext cx="135732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ФП</a:t>
            </a:r>
          </a:p>
        </p:txBody>
      </p:sp>
      <p:sp>
        <p:nvSpPr>
          <p:cNvPr id="25" name="Овал 24"/>
          <p:cNvSpPr/>
          <p:nvPr/>
        </p:nvSpPr>
        <p:spPr>
          <a:xfrm>
            <a:off x="8851022" y="5506949"/>
            <a:ext cx="128588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ФР</a:t>
            </a:r>
          </a:p>
        </p:txBody>
      </p:sp>
      <p:sp>
        <p:nvSpPr>
          <p:cNvPr id="27" name="Штриховая стрелка вправо 26"/>
          <p:cNvSpPr/>
          <p:nvPr/>
        </p:nvSpPr>
        <p:spPr>
          <a:xfrm rot="16200000">
            <a:off x="6884431" y="5020467"/>
            <a:ext cx="608677" cy="32147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триховая стрелка вправо 28"/>
          <p:cNvSpPr/>
          <p:nvPr/>
        </p:nvSpPr>
        <p:spPr>
          <a:xfrm rot="16200000">
            <a:off x="4459022" y="5020467"/>
            <a:ext cx="608678" cy="32147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Штриховая стрелка вправо 29"/>
          <p:cNvSpPr/>
          <p:nvPr/>
        </p:nvSpPr>
        <p:spPr>
          <a:xfrm rot="16200000">
            <a:off x="9149105" y="5020466"/>
            <a:ext cx="608676" cy="32147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216727" y="4865844"/>
            <a:ext cx="918833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2: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термина «физическая культура» в ФГОС дошкольного образования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современная тенденция или некомпетентность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7689" y="2445222"/>
            <a:ext cx="550072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ФИЗКУЛЬТУРА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7689" y="3040124"/>
            <a:ext cx="550072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ЦЕННОСТИ, НОРМЫ, ЗНАНИЯ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7233" y="4063865"/>
            <a:ext cx="172031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двигательная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активность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0335" y="4050881"/>
            <a:ext cx="164393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здоровый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образ жизни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77063" y="4050881"/>
            <a:ext cx="182799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социальная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адаптация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16727" y="4068537"/>
            <a:ext cx="356771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физическое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интеллектуальное развитие способностей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5378325" y="3455458"/>
            <a:ext cx="214314" cy="571504"/>
          </a:xfrm>
          <a:prstGeom prst="downArrow">
            <a:avLst/>
          </a:prstGeom>
          <a:solidFill>
            <a:srgbClr val="F6EC1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EC1A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6974456" y="3464303"/>
            <a:ext cx="214314" cy="571504"/>
          </a:xfrm>
          <a:prstGeom prst="downArrow">
            <a:avLst/>
          </a:prstGeom>
          <a:solidFill>
            <a:srgbClr val="F6EC1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EC1A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8505147" y="3455458"/>
            <a:ext cx="214314" cy="571504"/>
          </a:xfrm>
          <a:prstGeom prst="downArrow">
            <a:avLst/>
          </a:prstGeom>
          <a:solidFill>
            <a:srgbClr val="F6EC1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EC1A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0136906" y="3455458"/>
            <a:ext cx="214314" cy="571504"/>
          </a:xfrm>
          <a:prstGeom prst="downArrow">
            <a:avLst/>
          </a:prstGeom>
          <a:solidFill>
            <a:srgbClr val="F6EC1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6EC1A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120419" y="5485543"/>
            <a:ext cx="128588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ФВ</a:t>
            </a:r>
          </a:p>
        </p:txBody>
      </p:sp>
      <p:sp>
        <p:nvSpPr>
          <p:cNvPr id="24" name="Овал 23"/>
          <p:cNvSpPr/>
          <p:nvPr/>
        </p:nvSpPr>
        <p:spPr>
          <a:xfrm>
            <a:off x="6530730" y="5506949"/>
            <a:ext cx="135732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ФП</a:t>
            </a:r>
          </a:p>
        </p:txBody>
      </p:sp>
      <p:sp>
        <p:nvSpPr>
          <p:cNvPr id="25" name="Овал 24"/>
          <p:cNvSpPr/>
          <p:nvPr/>
        </p:nvSpPr>
        <p:spPr>
          <a:xfrm>
            <a:off x="8851022" y="5506949"/>
            <a:ext cx="128588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0000"/>
                </a:solidFill>
              </a:rPr>
              <a:t>ФР</a:t>
            </a:r>
          </a:p>
        </p:txBody>
      </p:sp>
      <p:sp>
        <p:nvSpPr>
          <p:cNvPr id="27" name="Штриховая стрелка вправо 26"/>
          <p:cNvSpPr/>
          <p:nvPr/>
        </p:nvSpPr>
        <p:spPr>
          <a:xfrm rot="16200000">
            <a:off x="6884431" y="5020467"/>
            <a:ext cx="608677" cy="32147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триховая стрелка вправо 28"/>
          <p:cNvSpPr/>
          <p:nvPr/>
        </p:nvSpPr>
        <p:spPr>
          <a:xfrm rot="16200000">
            <a:off x="4459022" y="5020467"/>
            <a:ext cx="608678" cy="32147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Штриховая стрелка вправо 29"/>
          <p:cNvSpPr/>
          <p:nvPr/>
        </p:nvSpPr>
        <p:spPr>
          <a:xfrm rot="16200000">
            <a:off x="9149105" y="5020466"/>
            <a:ext cx="608676" cy="32147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216727" y="4865844"/>
            <a:ext cx="918833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396" y="3645982"/>
            <a:ext cx="2002650" cy="30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535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2: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термина «физическая культура» в ФГОС дошкольного образования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современная тенденция или некомпетентность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2371899" y="2427634"/>
            <a:ext cx="2971792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Физическое развитие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Содержимое 3"/>
          <p:cNvSpPr>
            <a:spLocks noGrp="1"/>
          </p:cNvSpPr>
          <p:nvPr>
            <p:ph sz="half" idx="4294967295"/>
          </p:nvPr>
        </p:nvSpPr>
        <p:spPr>
          <a:xfrm>
            <a:off x="5986632" y="3753196"/>
            <a:ext cx="5072066" cy="35433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200" dirty="0"/>
              <a:t>процесс, направленный на воспитание личности, развитие физических возможностей человека, приобретение им умений и знаний в области физической культуры и спорта в целях формирования всесторонне развитого и физически здорового человека </a:t>
            </a:r>
            <a:r>
              <a:rPr lang="ru-RU" sz="2200" i="1" dirty="0">
                <a:solidFill>
                  <a:srgbClr val="002060"/>
                </a:solidFill>
              </a:rPr>
              <a:t>с высоким уровнем физической культуры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6558136" y="2438746"/>
            <a:ext cx="4043362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>
              <a:defRPr/>
            </a:pP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Физическое воспитание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3737923" y="4687433"/>
            <a:ext cx="4500594" cy="3176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129012" y="3653185"/>
            <a:ext cx="87153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одержимое 2"/>
          <p:cNvSpPr>
            <a:spLocks noGrp="1"/>
          </p:cNvSpPr>
          <p:nvPr>
            <p:ph sz="half" idx="1"/>
          </p:nvPr>
        </p:nvSpPr>
        <p:spPr>
          <a:xfrm>
            <a:off x="1950386" y="3808260"/>
            <a:ext cx="3714776" cy="4525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200" dirty="0"/>
              <a:t>динамический процесс роста (увеличение длины и массы тела, развитие органов и систем организма) и биологического созревания ребёнка в определённом периоде детства</a:t>
            </a:r>
          </a:p>
        </p:txBody>
      </p:sp>
    </p:spTree>
    <p:extLst>
      <p:ext uri="{BB962C8B-B14F-4D97-AF65-F5344CB8AC3E}">
        <p14:creationId xmlns:p14="http://schemas.microsoft.com/office/powerpoint/2010/main" val="8449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3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Достижение целевых ориентиров дошкольного образования с точки зрения физического развития: будем ребенка воспитывать, обучать, тренировать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3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Достижение целевых ориентиров дошкольного образования с точки зрения физического развития: будем ребенка воспитывать, обучать, тренировать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512330"/>
              </p:ext>
            </p:extLst>
          </p:nvPr>
        </p:nvGraphicFramePr>
        <p:xfrm>
          <a:off x="2815771" y="2427316"/>
          <a:ext cx="9200579" cy="3962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994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6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727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57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Название подструктур</a:t>
                      </a: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Подструктуры подструктур</a:t>
                      </a: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Соотношение социального и биологического</a:t>
                      </a:r>
                      <a:endParaRPr lang="ru-RU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Специфические виды формирования</a:t>
                      </a:r>
                      <a:endParaRPr lang="ru-RU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Направленность личности</a:t>
                      </a:r>
                      <a:endParaRPr lang="ru-RU" sz="18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Убеждения</a:t>
                      </a:r>
                    </a:p>
                    <a:p>
                      <a:r>
                        <a:rPr lang="ru-RU" sz="1200" dirty="0" smtClean="0"/>
                        <a:t>Мировоззрение</a:t>
                      </a:r>
                    </a:p>
                    <a:p>
                      <a:r>
                        <a:rPr lang="ru-RU" sz="1200" dirty="0" smtClean="0"/>
                        <a:t>Идеалы Стремления</a:t>
                      </a:r>
                    </a:p>
                    <a:p>
                      <a:r>
                        <a:rPr lang="ru-RU" sz="1200" dirty="0" smtClean="0"/>
                        <a:t>Интересы Желания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Биологического почти нет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Воспитание</a:t>
                      </a:r>
                      <a:endParaRPr lang="ru-RU" sz="1800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Опыт</a:t>
                      </a:r>
                      <a:endParaRPr lang="ru-RU" sz="18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Привычки Умения</a:t>
                      </a:r>
                    </a:p>
                    <a:p>
                      <a:r>
                        <a:rPr lang="ru-RU" sz="1200" dirty="0" smtClean="0"/>
                        <a:t>Навыки Знания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Значительно больше социального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Обучение</a:t>
                      </a:r>
                      <a:endParaRPr lang="ru-RU" sz="1800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Особенности психических процессов</a:t>
                      </a:r>
                      <a:endParaRPr lang="ru-RU" sz="18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Внимание</a:t>
                      </a:r>
                    </a:p>
                    <a:p>
                      <a:r>
                        <a:rPr lang="ru-RU" sz="1200" dirty="0" smtClean="0"/>
                        <a:t>Воля</a:t>
                      </a:r>
                    </a:p>
                    <a:p>
                      <a:r>
                        <a:rPr lang="ru-RU" sz="1200" dirty="0" smtClean="0"/>
                        <a:t>Чувства</a:t>
                      </a:r>
                    </a:p>
                    <a:p>
                      <a:r>
                        <a:rPr lang="ru-RU" sz="1200" dirty="0" smtClean="0"/>
                        <a:t>Восприятие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Больше социального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Упражнение</a:t>
                      </a:r>
                      <a:endParaRPr lang="ru-RU" sz="1800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Психофизические свойства</a:t>
                      </a:r>
                      <a:endParaRPr lang="ru-RU" sz="18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Память</a:t>
                      </a:r>
                    </a:p>
                    <a:p>
                      <a:r>
                        <a:rPr lang="ru-RU" sz="1200" dirty="0" smtClean="0"/>
                        <a:t>Темперамент</a:t>
                      </a:r>
                    </a:p>
                    <a:p>
                      <a:r>
                        <a:rPr lang="ru-RU" sz="1200" dirty="0" smtClean="0"/>
                        <a:t>Половые, возрастные</a:t>
                      </a:r>
                      <a:r>
                        <a:rPr lang="ru-RU" sz="1200" baseline="0" dirty="0" smtClean="0"/>
                        <a:t> свойства,</a:t>
                      </a:r>
                      <a:r>
                        <a:rPr lang="ru-RU" sz="1200" dirty="0" smtClean="0"/>
                        <a:t> работа физиологических систем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Социального почти нет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Тренировка</a:t>
                      </a:r>
                      <a:endParaRPr lang="ru-RU" sz="1800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146" name="Picture 2" descr="https://lh4.googleusercontent.com/-IpLfeTnSnrU/UzKuz0S2AHI/AAAAAAAAHJU/XC55jvIDaNw/w600-h762-no/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690" y="3396343"/>
            <a:ext cx="2402322" cy="3050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9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ребенка специальной медицинской группы: занимаемся физической культурой, адаптивной физической культурой, лечебной физической культурой?</a:t>
            </a:r>
          </a:p>
        </p:txBody>
      </p:sp>
    </p:spTree>
    <p:extLst>
      <p:ext uri="{BB962C8B-B14F-4D97-AF65-F5344CB8AC3E}">
        <p14:creationId xmlns:p14="http://schemas.microsoft.com/office/powerpoint/2010/main" val="3088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ребенка специальной медицинской группы: занимаемся физической культурой, адаптивной физической культурой, лечебной физической культурой?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512" y="2336800"/>
            <a:ext cx="4371491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https://1.bp.blogspot.com/-cdo8Ro0lNlQ/XQfkLv8nI9I/AAAAAAAAOEU/sxTOruH38xUnE97bGP6VDa1d39P4BKcJgCLcBGAs/s1600/%25D0%25A0%25D0%25B0%25D1%2581%25D1%2582%25D0%25B8%2B%25D0%25B7%25D0%25B4%25D0%25BE%25D1%2580%25D0%25BE%25D0%25B2%25D1%258B%25D0%25BC%2B%25D0%25BC%25D0%25B5%25D0%25B4%25D0%25B8%25D1%2586%25D0%25B8%25D0%25BD%25D0%25B0%2B%25D1%2580%25D0%25B5%25D0%25B1%25D0%25B5%25D0%25BD%25D0%25BE%25D0%25BA%2B%25D0%25BF%25D0%25BB%25D0%25B0%25D0%25BA%25D0%25B0%25D1%2582%2B19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515" y="3408376"/>
            <a:ext cx="4165600" cy="3154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8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7388" y="1387325"/>
          <a:ext cx="11669487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87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1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92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Группа здоровья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Мед.</a:t>
                      </a:r>
                      <a:r>
                        <a:rPr lang="ru-RU" sz="1200" baseline="0" dirty="0" smtClean="0"/>
                        <a:t> группа для занятий ФК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Вид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 - здоровые несовершеннолетние, имеющие нормальное физическое и психическое развитие, не имеющие анатомических дефектов, функциональных и морфофункциональных нарушений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основная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ФК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 - несовершеннолетние: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которых отсутствуют хронические заболевания (состояния), но имеются некоторые функциональные и морфофункциональные нарушения;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реконвалесценты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особенно перенесшие инфекционные заболевания тяжелой и средней степени тяжести;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общей задержкой физического развития в отсутствие заболеваний эндокринной системы (низкий рост, отставание по уровню биологического развития), с дефицитом массы тела или избыточной массой тела;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часто и (или) длительно болеющие острыми респираторными заболеваниями;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физическими недостатками, последствиями травм или операций при сохранности функций органов и систем организма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подготови-тельная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ФК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 - несовершеннолетние: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страдающие хроническими заболеваниями (состояниями) в стадии клинической ремиссии, с редкими обострениями, с сохраненными или компенсированными функциями органов и систем организма, при отсутствии осложнений основного заболевания (состояния);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физическими недостатками, последствиями травм и операций при условии компенсации функций органов и систем организма, степень которой не ограничивает возможность обучения или труда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специальная (подгруппа «А»)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АФК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IV - несовершеннолетние: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страдающие хроническими заболеваниями (состояниями) в активной стадии и стадии нестойкой клинической ремиссии с частыми обострениями, с сохраненными или компенсированными функциями органов и систем организма либо неполной компенсацией функций;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хроническими заболеваниями (состояниями) в стадии ремиссии, с нарушениями функций органов и систем организма, требующими назначения поддерживающего лечения;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физическими недостатками, последствиями травм и операций с неполной компенсацией функций органов и систем организма, повлекшими ограничения возможности обучения или труда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специальная (подгруппа «Б»)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ЛФК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 - несовершеннолетние: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страдающие тяжелыми хроническими заболеваниями (состояниями) с редкими клиническими ремиссиями, частыми обострениями, непрерывно рецидивирующим течением, выраженной декомпенсацией функций органов и систем, наличием осложнений, требующими назначения постоянного лечения;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физическими недостатками, последствиями травм и операций с выраженным нарушением функций органов и систем организма и значительным ограничением возможности обучения или труд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--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ребенка специальной медицинской группы: занимаемся физической культурой, адаптивной физической культурой, лечебной физической культурой?</a:t>
            </a:r>
          </a:p>
        </p:txBody>
      </p:sp>
      <p:pic>
        <p:nvPicPr>
          <p:cNvPr id="56322" name="Picture 2" descr="https://www.ordodeus.ru/Detskie_paralichi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5508" y="2732981"/>
            <a:ext cx="3391959" cy="383027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0333" y="2380104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Адаптивная физическая культура (АФК)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является частью физической культуры, использующей комплекс эффективных средств физической реабилитации инвалидов и лиц с ограниченными возможностями здоровья</a:t>
            </a:r>
          </a:p>
          <a:p>
            <a:pPr algn="r"/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(ст. 31 федерального закона от 04.12.2007 г № 329-ФЗ «О физической культуре и спорте в Российской Федерации»)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3401" y="416833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Лечебная физическая культура (ЛФК)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метод лечения — использование комплекса средств физкультуры с профилактической, лечебной и реабилитационной целями. ЛФК широко применяют в системе комплексного лечения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б-цах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поликлиниках, санаториях. ЛФК следует рассматривать как весьма эффективное дополнительное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мероприятие к основным методам — хирургическому, медикаментозному и т. п., она является одним из методов медицинской реабилитации</a:t>
            </a:r>
          </a:p>
          <a:p>
            <a:pPr algn="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 (Большая медицинская энциклопедия)</a:t>
            </a:r>
          </a:p>
        </p:txBody>
      </p:sp>
    </p:spTree>
    <p:extLst>
      <p:ext uri="{BB962C8B-B14F-4D97-AF65-F5344CB8AC3E}">
        <p14:creationId xmlns:p14="http://schemas.microsoft.com/office/powerpoint/2010/main" val="3088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1: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Физическое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– это физиологический или образовательный процесс?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7679" y="234951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Физическое развитие -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динамический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процесс роста (увеличение длины и массы тела, развитие органов и систем организма) и биологического созревания ребенка в определенном периоде детства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693" y="2349515"/>
            <a:ext cx="2810452" cy="426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5: Современный инструктор по физической культуре в детском саду: педагог или аниматор?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5: Современный инструктор по физической культуре в детском саду: педагог или аниматор?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232" y="2033752"/>
            <a:ext cx="6787885" cy="48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2201" y="2152478"/>
            <a:ext cx="4643124" cy="345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5: Современный инструктор по физической культуре в детском саду: педагог или аниматор?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235" y="2011015"/>
            <a:ext cx="8729530" cy="484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8005" y="2067498"/>
            <a:ext cx="4623927" cy="328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8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5: Современный инструктор по физической культуре в детском саду: педагог или аниматор?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5720" y="2060811"/>
            <a:ext cx="5801883" cy="479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Овал 10"/>
          <p:cNvSpPr/>
          <p:nvPr/>
        </p:nvSpPr>
        <p:spPr>
          <a:xfrm>
            <a:off x="1786468" y="5562599"/>
            <a:ext cx="5537200" cy="524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1327" y="1451106"/>
            <a:ext cx="11249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5: Современный инструктор по физической культуре в детском саду: педагог или аниматор?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873" y="1828800"/>
            <a:ext cx="6862690" cy="139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921" y="3253096"/>
            <a:ext cx="3548415" cy="147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1554" y="3296212"/>
            <a:ext cx="2402005" cy="144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271" y="3443911"/>
            <a:ext cx="3649181" cy="189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0788" y="5181600"/>
            <a:ext cx="4002805" cy="143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8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6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Компетентный инструктор по физической культуре в детском саду: требуется повышение квалификации или профессиональная переподготовка?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812" y="2556933"/>
            <a:ext cx="6140007" cy="107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66" y="3598914"/>
            <a:ext cx="6142567" cy="69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8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6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Компетентный инструктор по физической культуре в детском саду: требуется повышение квалификации или профессиональная переподготовка?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0607" y="4080934"/>
            <a:ext cx="5423254" cy="254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5503" y="2980267"/>
            <a:ext cx="5465291" cy="110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812" y="2556933"/>
            <a:ext cx="6140007" cy="107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66" y="3598914"/>
            <a:ext cx="6142567" cy="69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8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6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Компетентный инструктор по физической культуре в детском саду: требуется повышение квалификации или профессиональная переподготовка?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385" y="2385550"/>
            <a:ext cx="2858416" cy="428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9486" y="2497539"/>
            <a:ext cx="7980816" cy="417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8305800" y="3412067"/>
            <a:ext cx="3081867" cy="169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3742267"/>
            <a:ext cx="948267" cy="8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375400" y="4047067"/>
            <a:ext cx="4089400" cy="25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693400" y="4080933"/>
            <a:ext cx="677333" cy="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538133" y="4377266"/>
            <a:ext cx="2675467" cy="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790266" y="4690533"/>
            <a:ext cx="4572001" cy="1693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555066" y="5029200"/>
            <a:ext cx="2091267" cy="1693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0745" y="1414964"/>
            <a:ext cx="1124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6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Компетентный инструктор по физической культуре в детском саду: требуется повышение квалификации или профессиональная переподготовка?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58" y="2367886"/>
            <a:ext cx="3169079" cy="449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2908" y="2333767"/>
            <a:ext cx="3183982" cy="452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352800" y="2192866"/>
            <a:ext cx="544406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Энциклопедия физической культуры ребенка // Дошкольное воспитание. – 2018. – № 4. – с. 35-39.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Физическое воспитание // Дошкольное воспитание.– 2018. – № 5. – с. 31-36.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Физическая подготовка // Дошкольное воспитание. – 2018. – № 6. – с. 48-53.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Физическое развитие // Дошкольное воспитание. – 2018. – № 7. – с. 52-57.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Взаимосвязь развития способностей // Дошкольное воспитание. – 2018. – № 9.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Двигательная активность // Дошкольное воспитание. – 2018. – № 10. – с. 58-62.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Здоровый образ жизни // Дошкольное воспитание. – 2018. – № 11. – с. 39-43.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Социальная адаптация // Дошкольное воспитание. – 2018. – № 12. – с. 54-57.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Физическое упражнение // Дошкольное воспитание. – 2019. – № 1. – с. 40-44.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Специфические методы применения физических упражнений // Дошкольное воспитание. – 2019. – № 2. – с. 50-54.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Общепедагогические методы применения физических упражнений // Дошкольное воспитание. – 2019. – № 3. – с. 54-58.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Принципы государственной политики в сфере образования // Дошкольное воспитание. – 2019. – № 4. – с. 46-51.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Общеметодические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принципы занятий физической культурой // Дошкольное воспитание. – 2019. – № 5. – с. 57-60.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Специфические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принципы занятий физической культурой // Дошкольное воспитание. – 2019. – № 6. – с. 54-58.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Двигательный навык // Дошкольное воспитание. – 2019. – № 7. – с. 49-53.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Двигательное умение // Дошкольное воспитание. – 2019. – № 8. – с. 43-47.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Физические качества. Сила // Дошкольное воспитание. – 2019. – № 9.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Физические качества. Быстрота // Дошкольное воспитание. – 2019. – № 10.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0745" y="1414964"/>
            <a:ext cx="1124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6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Компетентный инструктор по физической культуре в детском саду: требуется повышение квалификации или профессиональная переподготовка?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901" y="2162703"/>
            <a:ext cx="7110484" cy="469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9492" y="2150533"/>
            <a:ext cx="4496684" cy="470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8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2: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термина «физическая культура» в ФГОС дошкольного образования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современная тенденция или некомпетентность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1472" y="3523542"/>
            <a:ext cx="69105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Контактная информация:</a:t>
            </a:r>
          </a:p>
          <a:p>
            <a:r>
              <a:rPr lang="ru-RU" dirty="0"/>
              <a:t>Россия г. Ярославль, ул. Богдановича, </a:t>
            </a:r>
            <a:r>
              <a:rPr lang="ru-RU" dirty="0" smtClean="0"/>
              <a:t>16, </a:t>
            </a:r>
            <a:r>
              <a:rPr lang="ru-RU" dirty="0" err="1" smtClean="0"/>
              <a:t>каб</a:t>
            </a:r>
            <a:r>
              <a:rPr lang="ru-RU" dirty="0" smtClean="0"/>
              <a:t>. 420</a:t>
            </a:r>
          </a:p>
          <a:p>
            <a:r>
              <a:rPr lang="ru-RU" dirty="0" smtClean="0"/>
              <a:t>Государственное автономное учреждение дополнительного профессионального образования Ярославской области «Институт развития образования» </a:t>
            </a:r>
          </a:p>
          <a:p>
            <a:r>
              <a:rPr lang="ru-RU" dirty="0" smtClean="0"/>
              <a:t>кафедра физической культуры и безопасности жизнедеятельности</a:t>
            </a:r>
            <a:endParaRPr lang="ru-RU" dirty="0"/>
          </a:p>
          <a:p>
            <a:r>
              <a:rPr lang="ru-RU" dirty="0"/>
              <a:t>Тел.: +7 (4852) </a:t>
            </a:r>
            <a:r>
              <a:rPr lang="ru-RU" dirty="0" smtClean="0"/>
              <a:t>23-09-67 </a:t>
            </a:r>
            <a:endParaRPr lang="ru-RU" dirty="0"/>
          </a:p>
          <a:p>
            <a:r>
              <a:rPr lang="ru-RU" dirty="0"/>
              <a:t>Сайт: www.iro.yar.ru</a:t>
            </a:r>
          </a:p>
          <a:p>
            <a:r>
              <a:rPr lang="ru-RU" dirty="0" err="1"/>
              <a:t>E-mail</a:t>
            </a:r>
            <a:r>
              <a:rPr lang="ru-RU" dirty="0"/>
              <a:t>: </a:t>
            </a:r>
            <a:r>
              <a:rPr lang="ru-RU" dirty="0" err="1" smtClean="0">
                <a:hlinkClick r:id="rId2"/>
              </a:rPr>
              <a:t>fkbzh@iro.yar.ru</a:t>
            </a:r>
            <a:endParaRPr lang="ru-RU" dirty="0" smtClean="0"/>
          </a:p>
          <a:p>
            <a:r>
              <a:rPr lang="ru-RU" b="1" dirty="0" smtClean="0"/>
              <a:t>Заведующий кафедрой</a:t>
            </a:r>
            <a:endParaRPr lang="ru-RU" dirty="0" smtClean="0"/>
          </a:p>
          <a:p>
            <a:r>
              <a:rPr lang="ru-RU" b="1" i="1" dirty="0" smtClean="0"/>
              <a:t>Щербак Александр Павлович</a:t>
            </a:r>
            <a:endParaRPr lang="ru-RU" dirty="0" smtClean="0"/>
          </a:p>
        </p:txBody>
      </p:sp>
      <p:sp>
        <p:nvSpPr>
          <p:cNvPr id="13" name="Полилиния 12"/>
          <p:cNvSpPr/>
          <p:nvPr/>
        </p:nvSpPr>
        <p:spPr>
          <a:xfrm>
            <a:off x="7484532" y="623455"/>
            <a:ext cx="4707467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089467" cy="286884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714067" y="2266650"/>
            <a:ext cx="523440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Круглый стол «Физическое развитие ребенка 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образовательная область дошкольного образования. Профессиональная компетентность педагога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2: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термина «физическая культура» в ФГОС дошкольного образования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современная тенденция или некомпетентность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7679" y="2309117"/>
            <a:ext cx="1103376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«Организация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физического воспитания и образования в образовательных организациях включает в себя:</a:t>
            </a:r>
          </a:p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проведение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обязательных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занятий физической культурой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спортом в пределах основных образовательных программ, а также дополнительных (факультативных) занятий физической культурой и спортом в пределах дополнительных общеобразовательных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программ»</a:t>
            </a:r>
          </a:p>
          <a:p>
            <a:pPr algn="r"/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ст. </a:t>
            </a: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 федерального закона от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04.12.2007 г № 329-ФЗ «О физической культуре и спорте в Российской Федерации</a:t>
            </a: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</a:t>
            </a:r>
          </a:p>
          <a:p>
            <a:pPr algn="r"/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«Рекомендуется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формы двигательной деятельности: утреннюю гимнастику,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 физической культурой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помещении и на воздухе, физкультурные минутки, подвижные игры, спортивные упражнения, ритмическую гимнастику, занятия на тренажерах, плавание и другие.</a:t>
            </a:r>
          </a:p>
          <a:p>
            <a:pPr algn="just"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(п. </a:t>
            </a: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12.2.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постановления Главного государственного санитарного врача РФ от 15.05.2013 г. № 26 «Об утверждении СанПиН 2.4.1.3049-13 «Санитарно-эпидемиологические требования к устройству, содержанию и организации режима работы дошкольных образовательных организаций»)</a:t>
            </a:r>
          </a:p>
          <a:p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«…увеличение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охвата детей, посещающих дошкольные образовательные учреждения, обязательными и дополнительными занятиями физической культурой по программам дошкольных образовательных учреждений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(раздел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распоряжения </a:t>
            </a: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Правительства РФ от 07.08.2009 г. № 1101-р «Стратегией развития физической культуры и спорта в Российской Федерации на период до 2020 г.)</a:t>
            </a:r>
          </a:p>
        </p:txBody>
      </p:sp>
    </p:spTree>
    <p:extLst>
      <p:ext uri="{BB962C8B-B14F-4D97-AF65-F5344CB8AC3E}">
        <p14:creationId xmlns:p14="http://schemas.microsoft.com/office/powerpoint/2010/main" val="10368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2: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термина «физическая культура» в ФГОС дошкольного образования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современная тенденция или некомпетентность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7689" y="2445222"/>
            <a:ext cx="550072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ФИЗКУЛЬТУРА ???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2: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термина «физическая культура» в ФГОС дошкольного образования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современная тенденция или некомпетентность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7689" y="2445222"/>
            <a:ext cx="550072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ФИЗКУЛЬТУРА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7689" y="3040124"/>
            <a:ext cx="550072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ЦЕННОСТИ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9358" y="3529974"/>
            <a:ext cx="53340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</a:rPr>
              <a:t>ОБЩЕСТВЕННЫЕ </a:t>
            </a:r>
          </a:p>
          <a:p>
            <a:pPr>
              <a:defRPr/>
            </a:pPr>
            <a:r>
              <a:rPr lang="ru-RU" sz="2400" dirty="0">
                <a:solidFill>
                  <a:srgbClr val="C00000"/>
                </a:solidFill>
              </a:rPr>
              <a:t>ЦЕННОСТИ</a:t>
            </a:r>
            <a:r>
              <a:rPr lang="ru-RU" sz="2400" dirty="0"/>
              <a:t> </a:t>
            </a:r>
          </a:p>
          <a:p>
            <a:pPr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Интеллектуальные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ценности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Ценности двигательного характера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Ценности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интенционного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характера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Мобилизационные ценности</a:t>
            </a:r>
          </a:p>
        </p:txBody>
      </p:sp>
    </p:spTree>
    <p:extLst>
      <p:ext uri="{BB962C8B-B14F-4D97-AF65-F5344CB8AC3E}">
        <p14:creationId xmlns:p14="http://schemas.microsoft.com/office/powerpoint/2010/main" val="41484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2: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термина «физическая культура» в ФГОС дошкольного образования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современная тенденция или некомпетентность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7689" y="2445222"/>
            <a:ext cx="550072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ФИЗКУЛЬТУРА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7689" y="3040124"/>
            <a:ext cx="550072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ЦЕННОСТИ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9358" y="3529974"/>
            <a:ext cx="53340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</a:rPr>
              <a:t>ОБЩЕСТВЕННЫЕ </a:t>
            </a:r>
          </a:p>
          <a:p>
            <a:pPr>
              <a:defRPr/>
            </a:pPr>
            <a:r>
              <a:rPr lang="ru-RU" sz="2400" dirty="0">
                <a:solidFill>
                  <a:srgbClr val="C00000"/>
                </a:solidFill>
              </a:rPr>
              <a:t>ЦЕННОСТИ</a:t>
            </a:r>
            <a:r>
              <a:rPr lang="ru-RU" sz="2400" dirty="0"/>
              <a:t> </a:t>
            </a:r>
          </a:p>
          <a:p>
            <a:pPr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Интеллектуальные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ценности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Ценности двигательного характера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Ценности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интенционного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характера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Мобилизационные ценности</a:t>
            </a:r>
          </a:p>
        </p:txBody>
      </p:sp>
      <p:sp>
        <p:nvSpPr>
          <p:cNvPr id="23" name="Прямоугольник 11"/>
          <p:cNvSpPr>
            <a:spLocks noChangeArrowheads="1"/>
          </p:cNvSpPr>
          <p:nvPr/>
        </p:nvSpPr>
        <p:spPr bwMode="auto">
          <a:xfrm>
            <a:off x="5694127" y="4708918"/>
            <a:ext cx="4387849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dirty="0">
                <a:solidFill>
                  <a:srgbClr val="C00000"/>
                </a:solidFill>
              </a:rPr>
              <a:t>ЛИЧНОСТНЫЕ </a:t>
            </a:r>
          </a:p>
          <a:p>
            <a:pPr algn="r"/>
            <a:r>
              <a:rPr lang="ru-RU" sz="2400" dirty="0">
                <a:solidFill>
                  <a:srgbClr val="C00000"/>
                </a:solidFill>
              </a:rPr>
              <a:t>ЦЕННОСТИ</a:t>
            </a:r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660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352502" y="623455"/>
            <a:ext cx="9839498" cy="706582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74916" y="162338"/>
            <a:ext cx="796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Физическое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ребенка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образовательная область дошкольного образования. Профессиональная компетентность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6727" cy="13300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679" y="1601231"/>
            <a:ext cx="1124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2: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термина «физическая культура» в ФГОС дошкольного образования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современная тенденция или некомпетентность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7689" y="2445222"/>
            <a:ext cx="550072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ФИЗКУЛЬТУРА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7689" y="3040124"/>
            <a:ext cx="550072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ЦЕННОСТИ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60819" y="5609394"/>
            <a:ext cx="4857749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механизмы преобразования общественных ценностей в достояние каждой личности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39358" y="3529974"/>
            <a:ext cx="53340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</a:rPr>
              <a:t>ОБЩЕСТВЕННЫЕ </a:t>
            </a:r>
          </a:p>
          <a:p>
            <a:pPr>
              <a:defRPr/>
            </a:pPr>
            <a:r>
              <a:rPr lang="ru-RU" sz="2400" dirty="0">
                <a:solidFill>
                  <a:srgbClr val="C00000"/>
                </a:solidFill>
              </a:rPr>
              <a:t>ЦЕННОСТИ</a:t>
            </a:r>
            <a:r>
              <a:rPr lang="ru-RU" sz="2400" dirty="0"/>
              <a:t> </a:t>
            </a:r>
          </a:p>
          <a:p>
            <a:pPr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Интеллектуальные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ценности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Ценности двигательного характера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Ценности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интенционного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характера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Мобилизационные ценности</a:t>
            </a:r>
          </a:p>
        </p:txBody>
      </p:sp>
      <p:sp>
        <p:nvSpPr>
          <p:cNvPr id="23" name="Прямоугольник 11"/>
          <p:cNvSpPr>
            <a:spLocks noChangeArrowheads="1"/>
          </p:cNvSpPr>
          <p:nvPr/>
        </p:nvSpPr>
        <p:spPr bwMode="auto">
          <a:xfrm>
            <a:off x="5694127" y="4708918"/>
            <a:ext cx="4387849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dirty="0">
                <a:solidFill>
                  <a:srgbClr val="C00000"/>
                </a:solidFill>
              </a:rPr>
              <a:t>ЛИЧНОСТНЫЕ </a:t>
            </a:r>
          </a:p>
          <a:p>
            <a:pPr algn="r"/>
            <a:r>
              <a:rPr lang="ru-RU" sz="2400" dirty="0">
                <a:solidFill>
                  <a:srgbClr val="C00000"/>
                </a:solidFill>
              </a:rPr>
              <a:t>ЦЕННОСТИ</a:t>
            </a:r>
            <a:r>
              <a:rPr lang="ru-RU" sz="2400" dirty="0"/>
              <a:t> 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522124" y="5212080"/>
            <a:ext cx="3383280" cy="16625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138" y="3636669"/>
            <a:ext cx="1852905" cy="263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2751</Words>
  <Application>Microsoft Office PowerPoint</Application>
  <PresentationFormat>Произвольный</PresentationFormat>
  <Paragraphs>313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Физическое развитие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Наталья Николаевна Новикова</cp:lastModifiedBy>
  <cp:revision>56</cp:revision>
  <dcterms:created xsi:type="dcterms:W3CDTF">2017-01-30T13:00:35Z</dcterms:created>
  <dcterms:modified xsi:type="dcterms:W3CDTF">2019-11-26T09:51:53Z</dcterms:modified>
  <cp:contentStatus/>
</cp:coreProperties>
</file>