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  <p:sldMasterId id="2147483756" r:id="rId3"/>
    <p:sldMasterId id="2147483768" r:id="rId4"/>
    <p:sldMasterId id="2147483828" r:id="rId5"/>
  </p:sldMasterIdLst>
  <p:notesMasterIdLst>
    <p:notesMasterId r:id="rId16"/>
  </p:notesMasterIdLst>
  <p:sldIdLst>
    <p:sldId id="257" r:id="rId6"/>
    <p:sldId id="296" r:id="rId7"/>
    <p:sldId id="299" r:id="rId8"/>
    <p:sldId id="320" r:id="rId9"/>
    <p:sldId id="317" r:id="rId10"/>
    <p:sldId id="313" r:id="rId11"/>
    <p:sldId id="319" r:id="rId12"/>
    <p:sldId id="314" r:id="rId13"/>
    <p:sldId id="315" r:id="rId14"/>
    <p:sldId id="258" r:id="rId15"/>
  </p:sldIdLst>
  <p:sldSz cx="12192000" cy="6858000"/>
  <p:notesSz cx="6797675" cy="9926638"/>
  <p:defaultTextStyle>
    <a:defPPr>
      <a:defRPr lang="ru-RU"/>
    </a:defPPr>
    <a:lvl1pPr marL="0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519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108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662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6216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806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9322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5840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2359" algn="l" defTabSz="9131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E74141D-A846-44EA-A90B-D13EB699EF08}">
          <p14:sldIdLst>
            <p14:sldId id="257"/>
            <p14:sldId id="296"/>
            <p14:sldId id="299"/>
            <p14:sldId id="320"/>
            <p14:sldId id="317"/>
            <p14:sldId id="313"/>
            <p14:sldId id="319"/>
            <p14:sldId id="314"/>
            <p14:sldId id="315"/>
            <p14:sldId id="258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4ED"/>
    <a:srgbClr val="A32D35"/>
    <a:srgbClr val="A52C3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86400" autoAdjust="0"/>
  </p:normalViewPr>
  <p:slideViewPr>
    <p:cSldViewPr snapToGrid="0">
      <p:cViewPr>
        <p:scale>
          <a:sx n="67" d="100"/>
          <a:sy n="67" d="100"/>
        </p:scale>
        <p:origin x="-288" y="-10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95A77-F620-4864-8B77-D6B39480A155}" type="datetimeFigureOut">
              <a:rPr lang="ru-RU" smtClean="0"/>
              <a:pPr/>
              <a:t>26.04.2019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0C6A6-2B29-43D8-8D5B-0B2DE57D3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8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19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108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662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216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806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322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840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359" algn="l" defTabSz="9131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0C6A6-2B29-43D8-8D5B-0B2DE57D38A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02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0C6A6-2B29-43D8-8D5B-0B2DE57D38A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0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0C6A6-2B29-43D8-8D5B-0B2DE57D38A0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0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519" indent="0" algn="ctr">
              <a:buNone/>
              <a:defRPr sz="2000"/>
            </a:lvl2pPr>
            <a:lvl3pPr marL="913108" indent="0" algn="ctr">
              <a:buNone/>
              <a:defRPr sz="1900"/>
            </a:lvl3pPr>
            <a:lvl4pPr marL="1369662" indent="0" algn="ctr">
              <a:buNone/>
              <a:defRPr sz="1600"/>
            </a:lvl4pPr>
            <a:lvl5pPr marL="1826216" indent="0" algn="ctr">
              <a:buNone/>
              <a:defRPr sz="1600"/>
            </a:lvl5pPr>
            <a:lvl6pPr marL="2282806" indent="0" algn="ctr">
              <a:buNone/>
              <a:defRPr sz="1600"/>
            </a:lvl6pPr>
            <a:lvl7pPr marL="2739322" indent="0" algn="ctr">
              <a:buNone/>
              <a:defRPr sz="1600"/>
            </a:lvl7pPr>
            <a:lvl8pPr marL="3195840" indent="0" algn="ctr">
              <a:buNone/>
              <a:defRPr sz="1600"/>
            </a:lvl8pPr>
            <a:lvl9pPr marL="365235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201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201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31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1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81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04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29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75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46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4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39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87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20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03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223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971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78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031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424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98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1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5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1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2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8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3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23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95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4975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04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16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136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12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764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364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93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9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462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902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86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6830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8256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742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086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6102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93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5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19" indent="0">
              <a:buNone/>
              <a:defRPr sz="2000" b="1"/>
            </a:lvl2pPr>
            <a:lvl3pPr marL="913108" indent="0">
              <a:buNone/>
              <a:defRPr sz="1900" b="1"/>
            </a:lvl3pPr>
            <a:lvl4pPr marL="1369662" indent="0">
              <a:buNone/>
              <a:defRPr sz="1600" b="1"/>
            </a:lvl4pPr>
            <a:lvl5pPr marL="1826216" indent="0">
              <a:buNone/>
              <a:defRPr sz="1600" b="1"/>
            </a:lvl5pPr>
            <a:lvl6pPr marL="2282806" indent="0">
              <a:buNone/>
              <a:defRPr sz="1600" b="1"/>
            </a:lvl6pPr>
            <a:lvl7pPr marL="2739322" indent="0">
              <a:buNone/>
              <a:defRPr sz="1600" b="1"/>
            </a:lvl7pPr>
            <a:lvl8pPr marL="3195840" indent="0">
              <a:buNone/>
              <a:defRPr sz="1600" b="1"/>
            </a:lvl8pPr>
            <a:lvl9pPr marL="365235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19" indent="0">
              <a:buNone/>
              <a:defRPr sz="2000" b="1"/>
            </a:lvl2pPr>
            <a:lvl3pPr marL="913108" indent="0">
              <a:buNone/>
              <a:defRPr sz="1900" b="1"/>
            </a:lvl3pPr>
            <a:lvl4pPr marL="1369662" indent="0">
              <a:buNone/>
              <a:defRPr sz="1600" b="1"/>
            </a:lvl4pPr>
            <a:lvl5pPr marL="1826216" indent="0">
              <a:buNone/>
              <a:defRPr sz="1600" b="1"/>
            </a:lvl5pPr>
            <a:lvl6pPr marL="2282806" indent="0">
              <a:buNone/>
              <a:defRPr sz="1600" b="1"/>
            </a:lvl6pPr>
            <a:lvl7pPr marL="2739322" indent="0">
              <a:buNone/>
              <a:defRPr sz="1600" b="1"/>
            </a:lvl7pPr>
            <a:lvl8pPr marL="3195840" indent="0">
              <a:buNone/>
              <a:defRPr sz="1600" b="1"/>
            </a:lvl8pPr>
            <a:lvl9pPr marL="365235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1844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683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121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8906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0265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48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0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519" indent="0">
              <a:buNone/>
              <a:defRPr sz="1500"/>
            </a:lvl2pPr>
            <a:lvl3pPr marL="913108" indent="0">
              <a:buNone/>
              <a:defRPr sz="1200"/>
            </a:lvl3pPr>
            <a:lvl4pPr marL="1369662" indent="0">
              <a:buNone/>
              <a:defRPr sz="1100"/>
            </a:lvl4pPr>
            <a:lvl5pPr marL="1826216" indent="0">
              <a:buNone/>
              <a:defRPr sz="1100"/>
            </a:lvl5pPr>
            <a:lvl6pPr marL="2282806" indent="0">
              <a:buNone/>
              <a:defRPr sz="1100"/>
            </a:lvl6pPr>
            <a:lvl7pPr marL="2739322" indent="0">
              <a:buNone/>
              <a:defRPr sz="1100"/>
            </a:lvl7pPr>
            <a:lvl8pPr marL="3195840" indent="0">
              <a:buNone/>
              <a:defRPr sz="1100"/>
            </a:lvl8pPr>
            <a:lvl9pPr marL="365235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519" indent="0">
              <a:buNone/>
              <a:defRPr sz="2800"/>
            </a:lvl2pPr>
            <a:lvl3pPr marL="913108" indent="0">
              <a:buNone/>
              <a:defRPr sz="2400"/>
            </a:lvl3pPr>
            <a:lvl4pPr marL="1369662" indent="0">
              <a:buNone/>
              <a:defRPr sz="2000"/>
            </a:lvl4pPr>
            <a:lvl5pPr marL="1826216" indent="0">
              <a:buNone/>
              <a:defRPr sz="2000"/>
            </a:lvl5pPr>
            <a:lvl6pPr marL="2282806" indent="0">
              <a:buNone/>
              <a:defRPr sz="2000"/>
            </a:lvl6pPr>
            <a:lvl7pPr marL="2739322" indent="0">
              <a:buNone/>
              <a:defRPr sz="2000"/>
            </a:lvl7pPr>
            <a:lvl8pPr marL="3195840" indent="0">
              <a:buNone/>
              <a:defRPr sz="2000"/>
            </a:lvl8pPr>
            <a:lvl9pPr marL="3652359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519" indent="0">
              <a:buNone/>
              <a:defRPr sz="1500"/>
            </a:lvl2pPr>
            <a:lvl3pPr marL="913108" indent="0">
              <a:buNone/>
              <a:defRPr sz="1200"/>
            </a:lvl3pPr>
            <a:lvl4pPr marL="1369662" indent="0">
              <a:buNone/>
              <a:defRPr sz="1100"/>
            </a:lvl4pPr>
            <a:lvl5pPr marL="1826216" indent="0">
              <a:buNone/>
              <a:defRPr sz="1100"/>
            </a:lvl5pPr>
            <a:lvl6pPr marL="2282806" indent="0">
              <a:buNone/>
              <a:defRPr sz="1100"/>
            </a:lvl6pPr>
            <a:lvl7pPr marL="2739322" indent="0">
              <a:buNone/>
              <a:defRPr sz="1100"/>
            </a:lvl7pPr>
            <a:lvl8pPr marL="3195840" indent="0">
              <a:buNone/>
              <a:defRPr sz="1100"/>
            </a:lvl8pPr>
            <a:lvl9pPr marL="365235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26" tIns="45718" rIns="91326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26" tIns="45718" rIns="91326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26" tIns="45718" rIns="9132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pPr/>
              <a:t>26.04.2019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26" tIns="45718" rIns="9132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26" tIns="45718" rIns="9132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310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96" indent="-228296" algn="l" defTabSz="91310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886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02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920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439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028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582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136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726" indent="-228296" algn="l" defTabSz="9131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19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08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62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16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06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22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840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359" algn="l" defTabSz="9131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50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7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80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26.04.2019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6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1" y="76"/>
            <a:ext cx="10238483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1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" y="76"/>
            <a:ext cx="1857081" cy="1857081"/>
          </a:xfrm>
        </p:spPr>
      </p:pic>
      <p:sp>
        <p:nvSpPr>
          <p:cNvPr id="7" name="Прямоугольник 6"/>
          <p:cNvSpPr/>
          <p:nvPr/>
        </p:nvSpPr>
        <p:spPr>
          <a:xfrm>
            <a:off x="1275405" y="2289478"/>
            <a:ext cx="9996405" cy="2800763"/>
          </a:xfrm>
          <a:prstGeom prst="rect">
            <a:avLst/>
          </a:prstGeom>
        </p:spPr>
        <p:txBody>
          <a:bodyPr wrap="square" lIns="91326" tIns="45718" rIns="91326" bIns="45718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Вовлечению </a:t>
            </a:r>
            <a:r>
              <a:rPr lang="ru-RU" sz="4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экстремистские и террористические организации </a:t>
            </a:r>
            <a:r>
              <a:rPr lang="ru-RU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способы вербовки. Профилактические мероприятия противодействия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072" y="5486478"/>
            <a:ext cx="4406683" cy="1200325"/>
          </a:xfrm>
          <a:prstGeom prst="rect">
            <a:avLst/>
          </a:prstGeom>
        </p:spPr>
        <p:txBody>
          <a:bodyPr wrap="square" lIns="91326" tIns="45718" rIns="91326" bIns="45718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преподаватель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ФК и БЖ</a:t>
            </a:r>
          </a:p>
          <a:p>
            <a:pPr algn="ctr"/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Перфилов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В.П.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Благодарю за внимание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27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915" y="343310"/>
            <a:ext cx="10360057" cy="384719"/>
          </a:xfrm>
          <a:prstGeom prst="rect">
            <a:avLst/>
          </a:prstGeom>
          <a:noFill/>
        </p:spPr>
        <p:txBody>
          <a:bodyPr wrap="square" lIns="91326" tIns="45718" rIns="91326" bIns="45718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435" y="5090475"/>
            <a:ext cx="4820239" cy="1631216"/>
          </a:xfrm>
          <a:prstGeom prst="rect">
            <a:avLst/>
          </a:prstGeom>
          <a:noFill/>
        </p:spPr>
        <p:txBody>
          <a:bodyPr wrap="square" lIns="91326" tIns="45718" rIns="91326" bIns="45718" rtlCol="0">
            <a:spAutoFit/>
          </a:bodyPr>
          <a:lstStyle/>
          <a:p>
            <a:r>
              <a:rPr lang="ru-RU" sz="20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Тел.: +7 (4852) 23-09-67 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Сайт: www.iro.yar.ru</a:t>
            </a:r>
          </a:p>
          <a:p>
            <a:r>
              <a:rPr lang="ru-RU" sz="2000" b="1" dirty="0">
                <a:solidFill>
                  <a:srgbClr val="A52C36"/>
                </a:solidFill>
              </a:rPr>
              <a:t>E-</a:t>
            </a:r>
            <a:r>
              <a:rPr lang="ru-RU" sz="2000" b="1" dirty="0" err="1">
                <a:solidFill>
                  <a:srgbClr val="A52C36"/>
                </a:solidFill>
              </a:rPr>
              <a:t>mail</a:t>
            </a:r>
            <a:r>
              <a:rPr lang="ru-RU" sz="2000" b="1" dirty="0">
                <a:solidFill>
                  <a:srgbClr val="A52C36"/>
                </a:solidFill>
              </a:rPr>
              <a:t>: fkbzh@iro.yar.ru</a:t>
            </a: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587" y="-22561"/>
            <a:ext cx="10515600" cy="61901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Всероссийский   форум Москва 24 – 25 сентября 2018 года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E:\МОСКВА 24-25 сентября\IMG_20180925_0936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455"/>
            <a:ext cx="7967291" cy="597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МОСКВА 24-25 сентября\IMG_20180924_1601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972" y="708079"/>
            <a:ext cx="4918126" cy="368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104193" y="4710203"/>
            <a:ext cx="4087807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a typeface="Calibri"/>
                <a:cs typeface="Times New Roman"/>
              </a:rPr>
              <a:t>I</a:t>
            </a:r>
            <a:r>
              <a:rPr lang="ru-RU" sz="2000" dirty="0">
                <a:ea typeface="Calibri"/>
                <a:cs typeface="Times New Roman"/>
              </a:rPr>
              <a:t> Научно-образовательный Форум «Профилактика религиозного и национального экстремизма в образовательных организациях» 12-13 декабря 2018 </a:t>
            </a:r>
            <a:r>
              <a:rPr lang="ru-RU" sz="2000" dirty="0" smtClean="0">
                <a:ea typeface="Calibri"/>
                <a:cs typeface="Times New Roman"/>
              </a:rPr>
              <a:t>года г. </a:t>
            </a:r>
            <a:r>
              <a:rPr lang="ru-RU" sz="2000" dirty="0">
                <a:ea typeface="Calibri"/>
                <a:cs typeface="Times New Roman"/>
              </a:rPr>
              <a:t>Москва </a:t>
            </a:r>
          </a:p>
        </p:txBody>
      </p:sp>
    </p:spTree>
    <p:extLst>
      <p:ext uri="{BB962C8B-B14F-4D97-AF65-F5344CB8AC3E}">
        <p14:creationId xmlns:p14="http://schemas.microsoft.com/office/powerpoint/2010/main" val="16332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800" dirty="0" smtClean="0">
                <a:solidFill>
                  <a:prstClr val="white">
                    <a:lumMod val="50000"/>
                  </a:prst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sz="1800" dirty="0">
              <a:solidFill>
                <a:prstClr val="white">
                  <a:lumMod val="50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60170" y="914400"/>
            <a:ext cx="9932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экстремизм                                                        терроризма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3830" y="137497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u="sng" dirty="0" smtClean="0"/>
              <a:t>Идеология </a:t>
            </a:r>
            <a:r>
              <a:rPr lang="ru-RU" sz="2000" u="sng" dirty="0"/>
              <a:t>экстремизма </a:t>
            </a:r>
            <a:r>
              <a:rPr lang="ru-RU" sz="2000" dirty="0" smtClean="0"/>
              <a:t>- </a:t>
            </a:r>
            <a:r>
              <a:rPr lang="ru-RU" sz="2000" b="1" dirty="0">
                <a:solidFill>
                  <a:srgbClr val="C00000"/>
                </a:solidFill>
              </a:rPr>
              <a:t>системой взглядов и идей, представляющих насильственные и иные противоправные действия</a:t>
            </a:r>
            <a:r>
              <a:rPr lang="ru-RU" sz="2000" dirty="0"/>
              <a:t> как основное средство разрешения социальных, расовых, национальных, религиозных и политических конфликтов. </a:t>
            </a:r>
            <a:endParaRPr lang="ru-RU" sz="2000" dirty="0"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59830" y="142069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u="sng" dirty="0" smtClean="0"/>
              <a:t>Идеология терроризма  </a:t>
            </a:r>
            <a:r>
              <a:rPr lang="ru-RU" sz="2000" dirty="0" smtClean="0"/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совокупность </a:t>
            </a:r>
            <a:r>
              <a:rPr lang="ru-RU" sz="2000" b="1" dirty="0">
                <a:solidFill>
                  <a:srgbClr val="C00000"/>
                </a:solidFill>
              </a:rPr>
              <a:t>идей, концепций, </a:t>
            </a:r>
            <a:r>
              <a:rPr lang="ru-RU" sz="2000" b="1" dirty="0" smtClean="0">
                <a:solidFill>
                  <a:srgbClr val="C00000"/>
                </a:solidFill>
              </a:rPr>
              <a:t>целевых установок</a:t>
            </a:r>
            <a:r>
              <a:rPr lang="ru-RU" sz="2000" dirty="0" smtClean="0"/>
              <a:t> обосновывающих </a:t>
            </a:r>
            <a:r>
              <a:rPr lang="ru-RU" sz="2000" dirty="0"/>
              <a:t>необходимость террористической деятельности и направленных на мобилизацию людей для участия в этой </a:t>
            </a:r>
            <a:r>
              <a:rPr lang="ru-RU" sz="2000" dirty="0" smtClean="0"/>
              <a:t>деятельности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59830" y="3061039"/>
            <a:ext cx="57302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ea typeface="+mj-ea"/>
                <a:cs typeface="Times New Roman" panose="02020603050405020304" pitchFamily="18" charset="0"/>
              </a:rPr>
              <a:t>Терроризм</a:t>
            </a:r>
            <a:r>
              <a:rPr lang="ru-RU" sz="2000" b="1" u="sng" dirty="0" smtClean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ea typeface="+mj-ea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dirty="0">
                <a:ea typeface="+mj-ea"/>
                <a:cs typeface="Times New Roman" panose="02020603050405020304" pitchFamily="18" charset="0"/>
              </a:rPr>
              <a:t>любые противоправные </a:t>
            </a:r>
            <a:r>
              <a:rPr lang="ru-RU" sz="2000" b="1" dirty="0"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насильственные действия</a:t>
            </a:r>
            <a:r>
              <a:rPr lang="ru-RU" sz="2000" dirty="0"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ea typeface="+mj-ea"/>
                <a:cs typeface="Times New Roman" panose="02020603050405020304" pitchFamily="18" charset="0"/>
              </a:rPr>
              <a:t>связанные </a:t>
            </a:r>
            <a:r>
              <a:rPr lang="ru-RU" sz="2000" dirty="0">
                <a:ea typeface="+mj-ea"/>
                <a:cs typeface="Times New Roman" panose="02020603050405020304" pitchFamily="18" charset="0"/>
              </a:rPr>
              <a:t>с устрашением населения, </a:t>
            </a:r>
            <a:r>
              <a:rPr lang="ru-RU" sz="2000" u="sng" dirty="0">
                <a:ea typeface="+mj-ea"/>
                <a:cs typeface="Times New Roman" panose="02020603050405020304" pitchFamily="18" charset="0"/>
              </a:rPr>
              <a:t>в целях принятия тех или иных решений органами государственной </a:t>
            </a:r>
            <a:r>
              <a:rPr lang="ru-RU" sz="2000" u="sng" dirty="0" smtClean="0">
                <a:ea typeface="+mj-ea"/>
                <a:cs typeface="Times New Roman" panose="02020603050405020304" pitchFamily="18" charset="0"/>
              </a:rPr>
              <a:t>власти и др. </a:t>
            </a:r>
            <a:r>
              <a:rPr lang="ru-RU" sz="2000" dirty="0" smtClean="0">
                <a:solidFill>
                  <a:srgbClr val="B9D4ED"/>
                </a:solidFill>
                <a:ea typeface="+mj-ea"/>
                <a:cs typeface="Times New Roman" panose="02020603050405020304" pitchFamily="18" charset="0"/>
              </a:rPr>
              <a:t>Конституционный строй</a:t>
            </a:r>
            <a:endParaRPr lang="ru-RU" dirty="0">
              <a:solidFill>
                <a:srgbClr val="B9D4ED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2890" y="3175234"/>
            <a:ext cx="50673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u="sng" dirty="0">
                <a:solidFill>
                  <a:prstClr val="black"/>
                </a:solidFill>
              </a:rPr>
              <a:t>Экстремизм</a:t>
            </a:r>
            <a:r>
              <a:rPr lang="ru-RU" sz="2000" dirty="0">
                <a:solidFill>
                  <a:prstClr val="black"/>
                </a:solidFill>
              </a:rPr>
              <a:t> — это </a:t>
            </a:r>
            <a:r>
              <a:rPr lang="ru-RU" sz="2000" b="1" dirty="0">
                <a:solidFill>
                  <a:srgbClr val="C00000"/>
                </a:solidFill>
              </a:rPr>
              <a:t>приверженность</a:t>
            </a:r>
            <a:r>
              <a:rPr lang="ru-RU" sz="2000" dirty="0">
                <a:solidFill>
                  <a:prstClr val="black"/>
                </a:solidFill>
              </a:rPr>
              <a:t> к крайним взглядам и действиям, радикально отрицающим существующие в обществе нормы и правила</a:t>
            </a:r>
            <a:r>
              <a:rPr lang="ru-RU" sz="2000" dirty="0" smtClean="0">
                <a:solidFill>
                  <a:prstClr val="black"/>
                </a:solidFill>
              </a:rPr>
              <a:t>. </a:t>
            </a:r>
            <a:r>
              <a:rPr lang="ru-RU" sz="2000" dirty="0" smtClean="0">
                <a:solidFill>
                  <a:srgbClr val="B9D4ED"/>
                </a:solidFill>
              </a:rPr>
              <a:t>Общественный порядок</a:t>
            </a:r>
            <a:endParaRPr lang="ru-RU" sz="2000" dirty="0">
              <a:solidFill>
                <a:srgbClr val="B9D4E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0529" y="4658529"/>
            <a:ext cx="566547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prstClr val="black"/>
                </a:solidFill>
              </a:rPr>
              <a:t>Арабский экстремизм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ea typeface="Calibri"/>
                <a:cs typeface="Times New Roman"/>
              </a:rPr>
              <a:t>Противодействие </a:t>
            </a:r>
            <a:r>
              <a:rPr lang="ru-RU" sz="2000" dirty="0">
                <a:ea typeface="Calibri"/>
                <a:cs typeface="Times New Roman"/>
              </a:rPr>
              <a:t>идеологии терроризма </a:t>
            </a:r>
            <a:r>
              <a:rPr lang="ru-RU" sz="2000" dirty="0" smtClean="0">
                <a:ea typeface="Calibri"/>
                <a:cs typeface="Times New Roman"/>
              </a:rPr>
              <a:t>    -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ea typeface="Calibri"/>
                <a:cs typeface="Times New Roman"/>
              </a:rPr>
              <a:t>Противодействие </a:t>
            </a:r>
            <a:r>
              <a:rPr lang="ru-RU" sz="2000" dirty="0">
                <a:ea typeface="Calibri"/>
                <a:cs typeface="Times New Roman"/>
              </a:rPr>
              <a:t>терроризму и экстремизму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a typeface="Calibri"/>
                <a:cs typeface="Times New Roman"/>
              </a:rPr>
              <a:t>- Противодействие </a:t>
            </a:r>
            <a:r>
              <a:rPr lang="ru-RU" sz="2000" dirty="0">
                <a:ea typeface="Calibri"/>
                <a:cs typeface="Times New Roman"/>
              </a:rPr>
              <a:t>распространению идеологии терроризма и экстремизма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93180" y="4751025"/>
            <a:ext cx="54635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Проведение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профилактических мероприятий по </a:t>
            </a:r>
            <a:r>
              <a:rPr lang="ru-RU" sz="2000" dirty="0" err="1" smtClean="0">
                <a:solidFill>
                  <a:prstClr val="black"/>
                </a:solidFill>
                <a:ea typeface="Calibri"/>
                <a:cs typeface="Times New Roman"/>
              </a:rPr>
              <a:t>ПТиЭ</a:t>
            </a:r>
            <a:endParaRPr lang="ru-RU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Профилактика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терроризма и экстремизма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9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8651" y="4457477"/>
            <a:ext cx="112760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defTabSz="914400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победить экстремизм, недостаточно просто опровергать состоятельность этой идеологии. Экстремистские убеждения вернутся в мозг, если мысли человека не направить в другое русло. </a:t>
            </a:r>
          </a:p>
          <a:p>
            <a:pPr indent="457200" algn="ctr" defTabSz="914400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Идею можно победить только другой идеей.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779" y="157435"/>
            <a:ext cx="112760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Идеологическая работа по противодействию идеологии экстремизма и терроризма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3461" y="5558513"/>
            <a:ext cx="11445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 по противодействию распространения идеологии терроризма и экстремизма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6383732" y="5350764"/>
            <a:ext cx="194464" cy="415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20255" y="878041"/>
            <a:ext cx="33595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Финансированием </a:t>
            </a:r>
            <a:r>
              <a:rPr lang="ru-RU" sz="1600" dirty="0"/>
              <a:t>указанных деяний либо иным содействием в их организации, подготовке и осуществлении (в том числе путем предоставления учебной, полиграфической и материально-технической базы, видов связи или оказания информационных услуг)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37260" y="775171"/>
            <a:ext cx="24603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идеологической базы, методов вербовки, подготовки. Мониторинг ситуации</a:t>
            </a:r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скрытности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2910" y="2704773"/>
            <a:ext cx="27966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B0F0"/>
                </a:solidFill>
              </a:rPr>
              <a:t>Идеологическое противостояние:</a:t>
            </a:r>
          </a:p>
          <a:p>
            <a:pPr marL="342900" indent="-342900">
              <a:buFontTx/>
              <a:buChar char="-"/>
            </a:pPr>
            <a:r>
              <a:rPr lang="ru-RU" sz="1600" dirty="0" smtClean="0">
                <a:solidFill>
                  <a:srgbClr val="00B0F0"/>
                </a:solidFill>
              </a:rPr>
              <a:t>До появления базы 4</a:t>
            </a:r>
          </a:p>
          <a:p>
            <a:pPr marL="342900" indent="-342900">
              <a:buFontTx/>
              <a:buChar char="-"/>
            </a:pPr>
            <a:r>
              <a:rPr lang="ru-RU" sz="1600" dirty="0" smtClean="0">
                <a:solidFill>
                  <a:srgbClr val="00B0F0"/>
                </a:solidFill>
              </a:rPr>
              <a:t>После появления </a:t>
            </a:r>
            <a:r>
              <a:rPr lang="ru-RU" sz="1600" dirty="0" err="1" smtClean="0">
                <a:solidFill>
                  <a:srgbClr val="00B0F0"/>
                </a:solidFill>
              </a:rPr>
              <a:t>ИТиЭ</a:t>
            </a:r>
            <a:endParaRPr lang="ru-RU" sz="1600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42330" y="2929057"/>
            <a:ext cx="35768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B0F0"/>
                </a:solidFill>
              </a:rPr>
              <a:t>блокирование "подпитывающих" его финансовых </a:t>
            </a:r>
            <a:r>
              <a:rPr lang="ru-RU" sz="1600" dirty="0" smtClean="0">
                <a:solidFill>
                  <a:srgbClr val="00B0F0"/>
                </a:solidFill>
              </a:rPr>
              <a:t>потоков, уничтожение МТБ</a:t>
            </a:r>
            <a:endParaRPr lang="ru-RU" sz="1600" dirty="0">
              <a:solidFill>
                <a:srgbClr val="00B0F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33881" y="887402"/>
            <a:ext cx="37070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ведение работы по вербовке, обучению, сопровождению «кадров»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1990338"/>
            <a:ext cx="25260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ведение работы по вербовке, обучению, сопровождению «кадров»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31034" y="3747613"/>
            <a:ext cx="6221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dirty="0" smtClean="0">
                <a:solidFill>
                  <a:srgbClr val="C00000"/>
                </a:solidFill>
              </a:rPr>
              <a:t>• ФСБ РФ            </a:t>
            </a:r>
            <a:r>
              <a:rPr lang="ru-RU" sz="1600" dirty="0">
                <a:solidFill>
                  <a:srgbClr val="C00000"/>
                </a:solidFill>
              </a:rPr>
              <a:t>• </a:t>
            </a:r>
            <a:r>
              <a:rPr lang="ru-RU" sz="1600" dirty="0" smtClean="0">
                <a:solidFill>
                  <a:srgbClr val="C00000"/>
                </a:solidFill>
              </a:rPr>
              <a:t>МВД РФ;  </a:t>
            </a:r>
            <a:r>
              <a:rPr lang="ru-RU" sz="1600" dirty="0">
                <a:solidFill>
                  <a:srgbClr val="C00000"/>
                </a:solidFill>
              </a:rPr>
              <a:t>• МО Российской Федерации.</a:t>
            </a:r>
          </a:p>
          <a:p>
            <a:pPr lvl="0" defTabSz="914400"/>
            <a:r>
              <a:rPr lang="ru-RU" sz="1600" dirty="0" smtClean="0">
                <a:solidFill>
                  <a:srgbClr val="C00000"/>
                </a:solidFill>
              </a:rPr>
              <a:t>• </a:t>
            </a:r>
            <a:r>
              <a:rPr lang="ru-RU" sz="1600" dirty="0">
                <a:solidFill>
                  <a:srgbClr val="C00000"/>
                </a:solidFill>
              </a:rPr>
              <a:t>Служба внешней разведки </a:t>
            </a:r>
            <a:r>
              <a:rPr lang="ru-RU" sz="1600" dirty="0" smtClean="0">
                <a:solidFill>
                  <a:srgbClr val="C00000"/>
                </a:solidFill>
              </a:rPr>
              <a:t>РФ     </a:t>
            </a:r>
            <a:r>
              <a:rPr lang="ru-RU" sz="1600" dirty="0">
                <a:solidFill>
                  <a:srgbClr val="C00000"/>
                </a:solidFill>
              </a:rPr>
              <a:t>• Федеральная служба охраны </a:t>
            </a:r>
            <a:r>
              <a:rPr lang="ru-RU" sz="1600" dirty="0" smtClean="0">
                <a:solidFill>
                  <a:srgbClr val="C00000"/>
                </a:solidFill>
              </a:rPr>
              <a:t>РФ; </a:t>
            </a:r>
            <a:endParaRPr lang="ru-RU" sz="1600" dirty="0">
              <a:solidFill>
                <a:srgbClr val="C00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908810" y="2252499"/>
            <a:ext cx="0" cy="250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673090" y="1783756"/>
            <a:ext cx="0" cy="250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9822180" y="2729002"/>
            <a:ext cx="0" cy="250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167457" y="557545"/>
            <a:ext cx="7832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7" idx="0"/>
          </p:cNvCxnSpPr>
          <p:nvPr/>
        </p:nvCxnSpPr>
        <p:spPr>
          <a:xfrm>
            <a:off x="2167457" y="557545"/>
            <a:ext cx="0" cy="217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529822" y="557545"/>
            <a:ext cx="0" cy="217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0026269" y="601132"/>
            <a:ext cx="0" cy="217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673090" y="3467666"/>
            <a:ext cx="0" cy="217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4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800" dirty="0" smtClean="0">
                <a:solidFill>
                  <a:prstClr val="white">
                    <a:lumMod val="50000"/>
                  </a:prst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sz="1800" dirty="0">
              <a:solidFill>
                <a:prstClr val="white">
                  <a:lumMod val="50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2940" y="1250632"/>
            <a:ext cx="112699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Специалисты в сфере социальной психологии выделяют следующие группы людей, в отношении которых </a:t>
            </a:r>
            <a:r>
              <a:rPr lang="ru-RU" sz="22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индоктринация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2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(передача </a:t>
            </a:r>
            <a:r>
              <a:rPr lang="ru-RU" sz="22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фундаментальных положений системы </a:t>
            </a:r>
            <a:r>
              <a:rPr lang="ru-RU" sz="22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верований) 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наиболее вероятна: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2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истероиды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(стремление </a:t>
            </a: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выделиться, обратить на себя внимание окружающих, оказаться в центре 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внимания)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 с паранойяльной 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(бредовые, сверхценные идеи) 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настроенностью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психастеники </a:t>
            </a:r>
            <a:r>
              <a:rPr lang="ru-RU" sz="16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(мнительность, тревожность)</a:t>
            </a:r>
            <a:r>
              <a:rPr lang="ru-RU" sz="1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</a:t>
            </a: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зависимый тип личности, лица из семей с </a:t>
            </a:r>
            <a:r>
              <a:rPr lang="ru-RU" sz="22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гиперопекой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 из неполных семей,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 из асоциальных семей,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 с ограниченными физическими возможностями,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лица, пережившие тяжелые </a:t>
            </a:r>
            <a:r>
              <a:rPr lang="ru-RU" sz="22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психотравмы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 с развитым эйдетическим восприятием </a:t>
            </a: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(галлюцинации наяву),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лица, склонные к конфабуляциям </a:t>
            </a:r>
            <a:r>
              <a:rPr lang="ru-RU" sz="16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(разновидность «ложных воспоминаний», «галлюцинации воспоминания»),</a:t>
            </a:r>
          </a:p>
          <a:p>
            <a:pPr indent="360000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дети и родственники </a:t>
            </a:r>
            <a:r>
              <a:rPr lang="ru-RU" sz="22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культистов</a:t>
            </a:r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или террористов.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45080" y="914400"/>
            <a:ext cx="8039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0000" algn="just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Подверженность к внешнему воздействию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980" y="5965448"/>
            <a:ext cx="1175004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/>
                <a:ea typeface="Calibri"/>
              </a:rPr>
              <a:t>Особое место занимают люди, «зацикленные» на темах мистики, эзотерики, оккультизма. </a:t>
            </a:r>
            <a:endParaRPr lang="ru-RU" sz="2000" dirty="0" smtClean="0">
              <a:solidFill>
                <a:srgbClr val="C00000"/>
              </a:solidFill>
              <a:latin typeface="Times New Roman"/>
              <a:ea typeface="Calibri"/>
            </a:endParaRPr>
          </a:p>
          <a:p>
            <a:r>
              <a:rPr lang="ru-RU" sz="1600" dirty="0">
                <a:solidFill>
                  <a:srgbClr val="C00000"/>
                </a:solidFill>
              </a:rPr>
              <a:t>Впоследствии они (особенно при получении от лидера секты высоких «духовных» званий типа Апостола Крыши </a:t>
            </a:r>
            <a:r>
              <a:rPr lang="ru-RU" sz="1600" dirty="0" smtClean="0">
                <a:solidFill>
                  <a:srgbClr val="C00000"/>
                </a:solidFill>
              </a:rPr>
              <a:t>Мира) </a:t>
            </a:r>
            <a:r>
              <a:rPr lang="ru-RU" sz="1600" dirty="0">
                <a:solidFill>
                  <a:srgbClr val="C00000"/>
                </a:solidFill>
              </a:rPr>
              <a:t>могут стать наиболее страстными и бескомпромиссными сторонниками культа.</a:t>
            </a:r>
          </a:p>
        </p:txBody>
      </p:sp>
    </p:spTree>
    <p:extLst>
      <p:ext uri="{BB962C8B-B14F-4D97-AF65-F5344CB8AC3E}">
        <p14:creationId xmlns:p14="http://schemas.microsoft.com/office/powerpoint/2010/main" val="13305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460" y="567080"/>
            <a:ext cx="11769090" cy="299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Число убитых и раненых террористами в 2017 году в мире превысило 32 000 человек. Ежегодно совершается свыше 1600 терактов. В России в 2017 году было предотвращено 25 терактов, совершено 4.</a:t>
            </a:r>
            <a:endParaRPr lang="ru-RU" sz="3200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i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(из выступления Директора ФСБ России А.В. </a:t>
            </a:r>
            <a:r>
              <a:rPr lang="ru-RU" sz="1600" i="1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Бортникова</a:t>
            </a:r>
            <a:r>
              <a:rPr lang="ru-RU" sz="1600" i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на VII Международной конференции по безопасности в г </a:t>
            </a:r>
            <a:r>
              <a:rPr lang="ru-RU" sz="1600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Москва 4 апреля 2018 года)</a:t>
            </a:r>
            <a:endParaRPr lang="ru-RU" sz="1600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27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800" dirty="0" smtClean="0">
                <a:solidFill>
                  <a:prstClr val="white">
                    <a:lumMod val="50000"/>
                  </a:prst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sz="1800" dirty="0">
              <a:solidFill>
                <a:prstClr val="white">
                  <a:lumMod val="50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80160" y="963487"/>
            <a:ext cx="100926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вербовки молодежи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079" y="1323854"/>
            <a:ext cx="113728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defTabSz="914400"/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Интернет.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сайтов, содержащих материалы экстремистского характера, превышает 7 тысяч, в том числе более 150 русскоязычных, и оно постоянно растет</a:t>
            </a:r>
            <a:r>
              <a:rPr lang="ru-RU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 defTabSz="914400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приведенным лабораторией Касперского, в России 4 миллиона детей в возрасте от 8 до 14 лет пользуются интернетом, из которых 78% имеют личный профиль в социальных сетях:</a:t>
            </a:r>
          </a:p>
          <a:p>
            <a:pPr marL="285750" lvl="0" indent="-285750" defTabSz="914400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контакте» – 86% пользователей,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defTabSz="914400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Одноклассники» – 16% пользователей,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defTabSz="914400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4% пользователей,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lvl="0" indent="-285750" defTabSz="914400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Твиттер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2% пользователей.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У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пятого ребёнка более 100 друзей в социальной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сети</a:t>
            </a:r>
            <a:endParaRPr lang="ru-RU" sz="16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9765" y="4561165"/>
            <a:ext cx="111524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рубежом молодых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России в зарубежных теологических учебных заведениях. </a:t>
            </a:r>
            <a:r>
              <a:rPr lang="ru-RU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в России в мечетях и молельных домах читают проповеди около 2 тысяч имамов, получивших религиозное образование за рубежом, из них около 70% – в учебных заведениях экстремистского толка.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1079" y="3550860"/>
            <a:ext cx="1075236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Телефон.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 </a:t>
            </a:r>
            <a:r>
              <a:rPr lang="ru-RU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развитием сервисов мобильной связи делаются доступными скачивание экстремистской литературы на мобильный телефон, соответствующие E-</a:t>
            </a:r>
            <a:r>
              <a:rPr lang="ru-RU" sz="2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MMS и SMS-рассылки и т.д.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0070" y="6007715"/>
            <a:ext cx="11084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/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Идеологическая работа</a:t>
            </a:r>
            <a:r>
              <a:rPr lang="ru-RU" sz="2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ислам к вере. От веры к справедливости через борьбу… 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сын шахид. Через борьбу и смерть неверных он поднимется в рай и будет у него там 72 девицы»</a:t>
            </a:r>
            <a:endParaRPr lang="ru-RU" sz="2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0523" y="594983"/>
            <a:ext cx="1127603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Стратегия противодействия экстремизму в Российской Федерации до 2025 года (утв. Президентом РФ 28.11.2014 № </a:t>
            </a:r>
            <a:r>
              <a:rPr lang="ru-RU" sz="2000" b="1" dirty="0" err="1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Пр</a:t>
            </a:r>
            <a:r>
              <a:rPr lang="en-US" sz="2000" b="1" dirty="0">
                <a:solidFill>
                  <a:srgbClr val="C00000"/>
                </a:solidFill>
                <a:latin typeface="MS Mincho"/>
                <a:ea typeface="Calibri"/>
                <a:cs typeface="MS Mincho"/>
              </a:rPr>
              <a:t>‑</a:t>
            </a:r>
            <a:r>
              <a:rPr lang="ru-RU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2753):</a:t>
            </a:r>
            <a:endParaRPr lang="ru-RU" sz="1800" b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включение в программы по развитию образования и воспитанию несовершеннолетних мероприятий по формированию у подрастающего поколения уважительного отношения ко всем этносам и религиям;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организация досуга детей, подростков, молодежи, семейного досуга;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осуществление мер государственной поддержки системы воспитания молодежи;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проведение занятий по воспитанию патриотизма, культуры мирного поведения, межнациональной и межконфессиональной дружбы;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включение в учебные планы, учебники, учебно-методические материалы тем, направленных на воспитание традиционных для российской культуры ценностей;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повышение проф. уровня педагогов по противодействию </a:t>
            </a:r>
            <a:r>
              <a:rPr lang="ru-RU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ЭКСТРЕМИЗМУ;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участие коллегиальных органов управления ОО в профилактике экстремизма;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проведение социологических исследований и </a:t>
            </a:r>
            <a:r>
              <a:rPr lang="ru-RU" sz="2000" dirty="0" err="1">
                <a:latin typeface="Times New Roman"/>
                <a:ea typeface="Calibri"/>
                <a:cs typeface="Times New Roman"/>
              </a:rPr>
              <a:t>др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 • повышение престижности образования российских религиозных ОО;</a:t>
            </a:r>
            <a:endParaRPr lang="ru-RU" sz="1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• включение в ФГОС </a:t>
            </a:r>
            <a:r>
              <a:rPr lang="ru-RU" sz="2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 специальности журналистика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образовательных программ по информационному освещению вопросов противодействия экстремизму;</a:t>
            </a:r>
            <a:endParaRPr lang="ru-RU" sz="18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779" y="157435"/>
            <a:ext cx="112760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Идеологическая работа по противодействию идеологии экстремизма и терроризма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0523" y="594983"/>
            <a:ext cx="11276030" cy="619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"Об основах системы профилактики правонарушений в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23.06.2016 N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182-ФЗ </a:t>
            </a:r>
            <a:r>
              <a:rPr lang="ru-RU" sz="2200" dirty="0" smtClean="0">
                <a:latin typeface="Times New Roman"/>
                <a:ea typeface="Calibri"/>
                <a:cs typeface="Times New Roman"/>
              </a:rPr>
              <a:t>выделяет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следующие </a:t>
            </a:r>
            <a:r>
              <a:rPr lang="ru-RU" sz="2200" i="1" dirty="0">
                <a:latin typeface="Times New Roman"/>
                <a:ea typeface="Calibri"/>
                <a:cs typeface="Times New Roman"/>
              </a:rPr>
              <a:t>формы профилактического воздействия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: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1) </a:t>
            </a: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правовое просвещение 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и правовое информирование;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2) </a:t>
            </a:r>
            <a:r>
              <a:rPr lang="ru-RU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профилактическая беседа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3) объявление официального предостережения (предостережения) о недопустимости действий, создающих условия для совершения правонарушений, либо недопустимости продолжения антиобщественного поведения;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4) профилактический учет;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5) внесение представления об устранении причин и условий, способствующих совершению правонарушения;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6) профилактический надзор;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7) социальная адаптация;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8) </a:t>
            </a:r>
            <a:r>
              <a:rPr lang="ru-RU" sz="2200" dirty="0" err="1">
                <a:latin typeface="Times New Roman"/>
                <a:ea typeface="Calibri"/>
                <a:cs typeface="Times New Roman"/>
              </a:rPr>
              <a:t>ресоциализация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9) социальная реабилитация;</a:t>
            </a:r>
            <a:endParaRPr lang="ru-RU" sz="2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10)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помощь лицам</a:t>
            </a:r>
            <a:r>
              <a:rPr lang="ru-RU" sz="2200" dirty="0">
                <a:latin typeface="Times New Roman"/>
                <a:ea typeface="Calibri"/>
                <a:cs typeface="Times New Roman"/>
              </a:rPr>
              <a:t>, пострадавшим от правонарушений или подверженным риску стать таковыми.</a:t>
            </a:r>
            <a:endParaRPr lang="ru-RU" sz="22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779" y="157435"/>
            <a:ext cx="112760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Идеологическая работа по противодействию идеологии экстремизма и терроризма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3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1107</Words>
  <Application>Microsoft Office PowerPoint</Application>
  <PresentationFormat>Произвольный</PresentationFormat>
  <Paragraphs>97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Тема Office</vt:lpstr>
      <vt:lpstr>8_Тема Office</vt:lpstr>
      <vt:lpstr>9_Тема Office</vt:lpstr>
      <vt:lpstr>1_Тема Office</vt:lpstr>
      <vt:lpstr>10_Тема Office</vt:lpstr>
      <vt:lpstr>Государственное автономное учреждение дополнительного профессионального образования Ярославской области  Институт развития образования</vt:lpstr>
      <vt:lpstr>Всероссийский   форум Москва 24 – 25 сентября 2018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Наталья Николаевна Новикова</cp:lastModifiedBy>
  <cp:revision>169</cp:revision>
  <cp:lastPrinted>2018-12-05T11:03:15Z</cp:lastPrinted>
  <dcterms:created xsi:type="dcterms:W3CDTF">2017-01-12T11:53:49Z</dcterms:created>
  <dcterms:modified xsi:type="dcterms:W3CDTF">2019-04-26T13:01:32Z</dcterms:modified>
</cp:coreProperties>
</file>