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30480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Оздоровительные технологии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физического воспитания</a:t>
            </a:r>
            <a:r>
              <a:rPr lang="ru-RU" i="1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257800"/>
            <a:ext cx="7854696" cy="1752600"/>
          </a:xfrm>
        </p:spPr>
        <p:txBody>
          <a:bodyPr/>
          <a:lstStyle/>
          <a:p>
            <a:r>
              <a:rPr lang="ru-RU" dirty="0" smtClean="0"/>
              <a:t>Курина Т.К., </a:t>
            </a:r>
          </a:p>
          <a:p>
            <a:r>
              <a:rPr lang="ru-RU" dirty="0" smtClean="0"/>
              <a:t>заместитель директора по УМР</a:t>
            </a:r>
            <a:endParaRPr lang="ru-RU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922268" y="286435"/>
            <a:ext cx="52994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ГАУДПО ЯО «Институт развития образования»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МОУДО Детский центр «Восхождение»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/>
              <a:t>Задачи педагога в рамках </a:t>
            </a:r>
            <a:r>
              <a:rPr lang="ru-RU" sz="3200" b="1" dirty="0" err="1" smtClean="0"/>
              <a:t>здоровьесберегающей</a:t>
            </a:r>
            <a:r>
              <a:rPr lang="ru-RU" sz="3200" b="1" dirty="0" smtClean="0"/>
              <a:t> педагогики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181600"/>
          </a:xfrm>
        </p:spPr>
        <p:txBody>
          <a:bodyPr>
            <a:noAutofit/>
          </a:bodyPr>
          <a:lstStyle/>
          <a:p>
            <a:pPr lvl="0"/>
            <a:r>
              <a:rPr lang="ru-RU" sz="2000" b="1" dirty="0" smtClean="0"/>
              <a:t>реализация на практике индивидуально – личностного </a:t>
            </a:r>
            <a:r>
              <a:rPr lang="ru-RU" sz="2000" dirty="0" smtClean="0"/>
              <a:t>и </a:t>
            </a:r>
            <a:r>
              <a:rPr lang="ru-RU" sz="2000" b="1" dirty="0" smtClean="0"/>
              <a:t>дифференцированного подходов </a:t>
            </a:r>
            <a:r>
              <a:rPr lang="ru-RU" sz="2000" dirty="0" smtClean="0"/>
              <a:t>к учащимся</a:t>
            </a:r>
          </a:p>
          <a:p>
            <a:pPr lvl="0"/>
            <a:endParaRPr lang="ru-RU" sz="1200" dirty="0" smtClean="0"/>
          </a:p>
          <a:p>
            <a:pPr lvl="0"/>
            <a:r>
              <a:rPr lang="ru-RU" sz="2000" b="1" dirty="0" smtClean="0"/>
              <a:t>максимально возможное использование активных методов обучения </a:t>
            </a:r>
            <a:r>
              <a:rPr lang="ru-RU" sz="2000" dirty="0" smtClean="0"/>
              <a:t>с </a:t>
            </a:r>
            <a:r>
              <a:rPr lang="ru-RU" sz="2000" dirty="0" err="1" smtClean="0"/>
              <a:t>минимализацией</a:t>
            </a:r>
            <a:r>
              <a:rPr lang="ru-RU" sz="2000" dirty="0" smtClean="0"/>
              <a:t> рутинных видов деятельности (слушание, диктовка, ответы на вопросы)</a:t>
            </a:r>
          </a:p>
          <a:p>
            <a:pPr lvl="0"/>
            <a:endParaRPr lang="ru-RU" sz="1200" dirty="0" smtClean="0"/>
          </a:p>
          <a:p>
            <a:pPr lvl="0"/>
            <a:r>
              <a:rPr lang="ru-RU" sz="2000" b="1" dirty="0" smtClean="0"/>
              <a:t>использование всего многообразия приемов мотивации деятельности ученика </a:t>
            </a:r>
            <a:r>
              <a:rPr lang="ru-RU" sz="2000" dirty="0" smtClean="0"/>
              <a:t>– как внешней (оценка, похвала учителя, стремление опередить одноклассников), так и внутренней (стремление больше узнать, радость от достижения, стремление поделиться знаниями)</a:t>
            </a:r>
          </a:p>
          <a:p>
            <a:pPr lvl="0"/>
            <a:endParaRPr lang="ru-RU" sz="1200" dirty="0" smtClean="0"/>
          </a:p>
          <a:p>
            <a:pPr lvl="0"/>
            <a:r>
              <a:rPr lang="ru-RU" sz="2000" b="1" dirty="0" smtClean="0"/>
              <a:t>формирование и выдерживание оптимального стиля взаимоотношений с учениками </a:t>
            </a:r>
            <a:r>
              <a:rPr lang="ru-RU" sz="2000" dirty="0" smtClean="0"/>
              <a:t>на основе искреннего уважения, доверия, стиля сотрудничества с обеспечением ученику эмоционального комфорта и психологической безопасности</a:t>
            </a:r>
          </a:p>
          <a:p>
            <a:pPr lvl="0"/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ru-RU" dirty="0" smtClean="0"/>
              <a:t>Ведущей причиной ухудшения здоровья детей в процессе обучения являются хронические </a:t>
            </a:r>
            <a:r>
              <a:rPr lang="ru-RU" dirty="0" err="1" smtClean="0"/>
              <a:t>психоэмоциональные</a:t>
            </a:r>
            <a:r>
              <a:rPr lang="ru-RU" dirty="0" smtClean="0"/>
              <a:t> учебные стрессы при блокировании естественных механизмов </a:t>
            </a:r>
            <a:r>
              <a:rPr lang="ru-RU" dirty="0" err="1" smtClean="0"/>
              <a:t>саморегуляции</a:t>
            </a:r>
            <a:r>
              <a:rPr lang="ru-RU" dirty="0" smtClean="0"/>
              <a:t> (</a:t>
            </a:r>
            <a:r>
              <a:rPr lang="ru-RU" dirty="0" err="1" smtClean="0"/>
              <a:t>самокомпенсации</a:t>
            </a:r>
            <a:r>
              <a:rPr lang="ru-RU" dirty="0" smtClean="0"/>
              <a:t> стрессов)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/>
              <a:t>Кафедра здоровья Академии ПК и ПП работников образования Минобразования России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 smtClean="0"/>
              <a:t>Здоровьесберегающая</a:t>
            </a:r>
            <a:r>
              <a:rPr lang="ru-RU" b="1" dirty="0" smtClean="0"/>
              <a:t> образовательная (педагогическая) технология </a:t>
            </a:r>
            <a:r>
              <a:rPr lang="ru-RU" dirty="0" smtClean="0"/>
              <a:t>(ЗОТ) – это:  </a:t>
            </a:r>
          </a:p>
          <a:p>
            <a:pPr marL="266700" indent="-266700">
              <a:tabLst>
                <a:tab pos="182563" algn="l"/>
              </a:tabLst>
            </a:pPr>
            <a:r>
              <a:rPr lang="ru-RU" dirty="0" smtClean="0"/>
              <a:t>качественная характеристика любой </a:t>
            </a:r>
            <a:r>
              <a:rPr lang="ru-RU" dirty="0" err="1" smtClean="0"/>
              <a:t>педтехнологии</a:t>
            </a:r>
            <a:r>
              <a:rPr lang="ru-RU" dirty="0" smtClean="0"/>
              <a:t>, ее «сертификат безопасности для здоровья»</a:t>
            </a:r>
          </a:p>
          <a:p>
            <a:pPr marL="266700" indent="-266700">
              <a:tabLst>
                <a:tab pos="182563" algn="l"/>
              </a:tabLst>
            </a:pPr>
            <a:r>
              <a:rPr lang="ru-RU" dirty="0" smtClean="0"/>
              <a:t> совокупность тех принципов, приемов, методов педагогической работы, которые, дополняя традиционные технологии обучения и воспитания, наделяют их признаком </a:t>
            </a:r>
            <a:r>
              <a:rPr lang="ru-RU" dirty="0" err="1" smtClean="0"/>
              <a:t>здоровьесбережения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Здоровьесберегающая</a:t>
            </a:r>
            <a:r>
              <a:rPr lang="ru-RU" sz="3200" b="1" dirty="0" smtClean="0"/>
              <a:t> </a:t>
            </a:r>
            <a:r>
              <a:rPr lang="ru-RU" sz="3200" b="1" dirty="0" smtClean="0"/>
              <a:t>образовательная </a:t>
            </a:r>
            <a:r>
              <a:rPr lang="ru-RU" sz="3200" b="1" dirty="0" smtClean="0"/>
              <a:t>технология как система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 smtClean="0"/>
              <a:t>педагогическая </a:t>
            </a:r>
            <a:r>
              <a:rPr lang="ru-RU" dirty="0" smtClean="0"/>
              <a:t>технология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b="1" dirty="0" smtClean="0"/>
              <a:t>+</a:t>
            </a:r>
            <a:r>
              <a:rPr lang="ru-RU" dirty="0" smtClean="0"/>
              <a:t>  </a:t>
            </a:r>
          </a:p>
          <a:p>
            <a:pPr marL="0" indent="0" algn="ctr">
              <a:buNone/>
            </a:pPr>
            <a:r>
              <a:rPr lang="ru-RU" dirty="0" smtClean="0"/>
              <a:t>педагогические меры по снижению ее возможного неблагоприятного воздействия на ребенка </a:t>
            </a:r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+</a:t>
            </a:r>
            <a:r>
              <a:rPr lang="ru-RU" dirty="0" smtClean="0"/>
              <a:t>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работа по воспитанию </a:t>
            </a:r>
            <a:r>
              <a:rPr lang="ru-RU" smtClean="0"/>
              <a:t>культуры </a:t>
            </a:r>
            <a:r>
              <a:rPr lang="ru-RU" smtClean="0"/>
              <a:t>здоровья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/>
              <a:t>Условия эффективного применения </a:t>
            </a:r>
            <a:r>
              <a:rPr lang="ru-RU" sz="3200" b="1" dirty="0" err="1" smtClean="0"/>
              <a:t>здоровьесберегающих</a:t>
            </a:r>
            <a:r>
              <a:rPr lang="ru-RU" sz="3200" b="1" dirty="0" smtClean="0"/>
              <a:t> технологий: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686800" cy="50292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Правильное использование педагогических технологий</a:t>
            </a:r>
          </a:p>
          <a:p>
            <a:pPr lvl="0"/>
            <a:endParaRPr lang="ru-RU" dirty="0" smtClean="0"/>
          </a:p>
          <a:p>
            <a:r>
              <a:rPr lang="ru-RU" dirty="0" smtClean="0"/>
              <a:t>Грамотная </a:t>
            </a:r>
            <a:r>
              <a:rPr lang="ru-RU" dirty="0" err="1" smtClean="0"/>
              <a:t>встроенность</a:t>
            </a:r>
            <a:r>
              <a:rPr lang="ru-RU" dirty="0" smtClean="0"/>
              <a:t> используемых приемов и методов в общую оздоровительную систему</a:t>
            </a:r>
          </a:p>
          <a:p>
            <a:endParaRPr lang="ru-RU" dirty="0" smtClean="0"/>
          </a:p>
          <a:p>
            <a:r>
              <a:rPr lang="ru-RU" dirty="0" smtClean="0"/>
              <a:t>Приоритет позитивных воздействий (подкреплений) над негативными (запретами, порицаниями)</a:t>
            </a:r>
          </a:p>
          <a:p>
            <a:endParaRPr lang="ru-RU" dirty="0" smtClean="0"/>
          </a:p>
          <a:p>
            <a:r>
              <a:rPr lang="ru-RU" dirty="0" smtClean="0"/>
              <a:t>Формирования ответственности учащихся за свое здоровье</a:t>
            </a:r>
          </a:p>
          <a:p>
            <a:endParaRPr lang="ru-RU" dirty="0" smtClean="0"/>
          </a:p>
          <a:p>
            <a:r>
              <a:rPr lang="ru-RU" dirty="0" smtClean="0"/>
              <a:t>Учет отсроченного результата</a:t>
            </a:r>
          </a:p>
          <a:p>
            <a:endParaRPr lang="ru-RU" dirty="0" smtClean="0"/>
          </a:p>
          <a:p>
            <a:r>
              <a:rPr lang="ru-RU" dirty="0" smtClean="0"/>
              <a:t>Контроль за результатами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Принципы </a:t>
            </a:r>
            <a:r>
              <a:rPr lang="ru-RU" sz="3200" b="1" dirty="0" err="1" smtClean="0"/>
              <a:t>здоровъесберегающей</a:t>
            </a:r>
            <a:r>
              <a:rPr lang="ru-RU" sz="3200" b="1" dirty="0" smtClean="0"/>
              <a:t> педагогики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7244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/>
              <a:t>Принцип </a:t>
            </a:r>
            <a:r>
              <a:rPr lang="ru-RU" sz="2000" dirty="0" err="1" smtClean="0"/>
              <a:t>ненанесения</a:t>
            </a:r>
            <a:r>
              <a:rPr lang="ru-RU" sz="2000" dirty="0" smtClean="0"/>
              <a:t> вреда 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Принцип непрерывности и преемственности 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Принцип субъект - субъектного взаимоотношения с учащимися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Принцип соответствия содержания и организации обучения возрастным особенностям </a:t>
            </a:r>
            <a:r>
              <a:rPr lang="ru-RU" sz="2000" dirty="0" err="1" smtClean="0"/>
              <a:t>учащихсямися</a:t>
            </a:r>
            <a:endParaRPr lang="ru-RU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Принципы </a:t>
            </a:r>
            <a:r>
              <a:rPr lang="ru-RU" sz="3200" b="1" dirty="0" err="1" smtClean="0"/>
              <a:t>здоровъесберегающей</a:t>
            </a:r>
            <a:r>
              <a:rPr lang="ru-RU" sz="3200" b="1" dirty="0" smtClean="0"/>
              <a:t> педагогики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7244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/>
              <a:t>Принцип </a:t>
            </a:r>
            <a:r>
              <a:rPr lang="ru-RU" sz="2000" dirty="0" smtClean="0"/>
              <a:t>гармоничного сочетания обучающих, воспитывающих и развивающих педагогических воздействий 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Приоритет позитивных воздействий (подкреплений) над негативными (запретами, порицаниями)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Принцип формирования ответственности учащихся за свое здоровье 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Принцип отсроченного результата 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Принцип контроля за результатами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/>
              <a:t>Задачи педагога в рамках </a:t>
            </a:r>
            <a:r>
              <a:rPr lang="ru-RU" sz="3200" b="1" dirty="0" err="1" smtClean="0"/>
              <a:t>здоровьесберегающей</a:t>
            </a:r>
            <a:r>
              <a:rPr lang="ru-RU" sz="3200" b="1" dirty="0" smtClean="0"/>
              <a:t> педагогики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Соблюдение санитарно – гигиенических норм обучения соответственно </a:t>
            </a:r>
            <a:r>
              <a:rPr lang="ru-RU" b="1" dirty="0" err="1" smtClean="0"/>
              <a:t>Санпинов</a:t>
            </a:r>
            <a:r>
              <a:rPr lang="ru-RU" b="1" dirty="0" smtClean="0"/>
              <a:t>: </a:t>
            </a:r>
          </a:p>
          <a:p>
            <a:pPr marL="625475" lvl="0" indent="-269875"/>
            <a:r>
              <a:rPr lang="ru-RU" dirty="0" smtClean="0"/>
              <a:t>чистота в классе </a:t>
            </a:r>
          </a:p>
          <a:p>
            <a:pPr marL="625475" lvl="0" indent="-269875"/>
            <a:r>
              <a:rPr lang="ru-RU" dirty="0" smtClean="0"/>
              <a:t>оптимальность светового и воздушно – теплового режимов </a:t>
            </a:r>
          </a:p>
          <a:p>
            <a:pPr marL="625475" lvl="0" indent="-269875"/>
            <a:r>
              <a:rPr lang="ru-RU" dirty="0" smtClean="0"/>
              <a:t>соблюдение гигиенических требований к посадке учащихся и систематический контроль за их осанкой на уроке</a:t>
            </a:r>
          </a:p>
          <a:p>
            <a:pPr marL="625475" lvl="0" indent="-269875"/>
            <a:r>
              <a:rPr lang="ru-RU" dirty="0" smtClean="0"/>
              <a:t>соблюдение норм объема домашних заданий, предусмотренных </a:t>
            </a:r>
            <a:r>
              <a:rPr lang="ru-RU" dirty="0" err="1" smtClean="0"/>
              <a:t>СанПинами</a:t>
            </a:r>
            <a:endParaRPr lang="ru-RU" dirty="0" smtClean="0"/>
          </a:p>
          <a:p>
            <a:pPr marL="625475" lvl="0" indent="-269875"/>
            <a:r>
              <a:rPr lang="ru-RU" dirty="0" smtClean="0"/>
              <a:t>рассадка учеников с учетом состояния их зрения и опорно-двигательной системы</a:t>
            </a:r>
          </a:p>
          <a:p>
            <a:pPr marL="625475" indent="-269875"/>
            <a:r>
              <a:rPr lang="ru-RU" dirty="0" smtClean="0"/>
              <a:t>проведение на каждом уроке физкультминуток и пауз общего и специального назначения (упражнений по гигиене зрения, коррекции позвоночника и др.</a:t>
            </a:r>
          </a:p>
          <a:p>
            <a:pPr lvl="0"/>
            <a:endParaRPr lang="ru-RU" dirty="0" smtClean="0"/>
          </a:p>
          <a:p>
            <a:pPr marL="514350" lvl="0" indent="-514350">
              <a:buFont typeface="+mj-lt"/>
              <a:buAutoNum type="arabicPeriod" startAt="2"/>
            </a:pPr>
            <a:r>
              <a:rPr lang="ru-RU" b="1" dirty="0" smtClean="0"/>
              <a:t>Обеспечение интереса к предмету и уроку, </a:t>
            </a:r>
            <a:r>
              <a:rPr lang="ru-RU" dirty="0" smtClean="0"/>
              <a:t>их привлекательности (сочетание новизны и привычного, интриги урока и традиционных его элементов, изложение правил игры и т.д.)</a:t>
            </a:r>
          </a:p>
          <a:p>
            <a:pPr marL="514350" lvl="0" indent="-514350">
              <a:buFont typeface="+mj-lt"/>
              <a:buAutoNum type="arabicPeriod" startAt="2"/>
            </a:pPr>
            <a:endParaRPr lang="ru-RU" dirty="0" smtClean="0"/>
          </a:p>
          <a:p>
            <a:pPr marL="514350" lvl="0" indent="-514350">
              <a:buFont typeface="+mj-lt"/>
              <a:buAutoNum type="arabicPeriod" startAt="2"/>
            </a:pPr>
            <a:r>
              <a:rPr lang="ru-RU" b="1" dirty="0" smtClean="0"/>
              <a:t>Обеспечение настройки учеников на урок, </a:t>
            </a:r>
            <a:r>
              <a:rPr lang="ru-RU" dirty="0" smtClean="0"/>
              <a:t>их психологическое погружение в пространство школы на позитивной волне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200" b="1" dirty="0" smtClean="0"/>
              <a:t>Задачи педагога в рамках </a:t>
            </a:r>
            <a:r>
              <a:rPr lang="ru-RU" sz="3200" b="1" dirty="0" err="1" smtClean="0"/>
              <a:t>здоровьесберегающей</a:t>
            </a:r>
            <a:r>
              <a:rPr lang="ru-RU" sz="3200" b="1" dirty="0" smtClean="0"/>
              <a:t> педагогики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57400"/>
            <a:ext cx="8458200" cy="4343400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 startAt="5"/>
            </a:pPr>
            <a:r>
              <a:rPr lang="ru-RU" b="1" dirty="0" smtClean="0"/>
              <a:t>Учет естественных биоритмов, индивидуальных особенностей учащихся </a:t>
            </a:r>
            <a:r>
              <a:rPr lang="ru-RU" dirty="0" smtClean="0"/>
              <a:t>при их врабатывании в учебный процесс</a:t>
            </a:r>
          </a:p>
          <a:p>
            <a:pPr marL="514350" lvl="0" indent="-514350">
              <a:buFont typeface="+mj-lt"/>
              <a:buAutoNum type="arabicPeriod" startAt="5"/>
            </a:pPr>
            <a:endParaRPr lang="ru-RU" dirty="0" smtClean="0"/>
          </a:p>
          <a:p>
            <a:pPr marL="514350" lvl="0" indent="-514350">
              <a:buFont typeface="+mj-lt"/>
              <a:buAutoNum type="arabicPeriod" startAt="5"/>
            </a:pPr>
            <a:r>
              <a:rPr lang="ru-RU" b="1" dirty="0" smtClean="0"/>
              <a:t>Обеспечение оптимального соотношения между физическим и информационным объемом урока </a:t>
            </a:r>
            <a:r>
              <a:rPr lang="ru-RU" dirty="0" smtClean="0"/>
              <a:t>без информационной перегрузки учащихся</a:t>
            </a:r>
          </a:p>
          <a:p>
            <a:pPr marL="514350" lvl="0" indent="-514350">
              <a:buFont typeface="+mj-lt"/>
              <a:buAutoNum type="arabicPeriod" startAt="5"/>
            </a:pPr>
            <a:endParaRPr lang="ru-RU" dirty="0" smtClean="0"/>
          </a:p>
          <a:p>
            <a:pPr marL="514350" lvl="0" indent="-514350">
              <a:buFont typeface="+mj-lt"/>
              <a:buAutoNum type="arabicPeriod" startAt="5"/>
            </a:pPr>
            <a:r>
              <a:rPr lang="ru-RU" b="1" dirty="0" smtClean="0"/>
              <a:t>Планирование</a:t>
            </a:r>
            <a:r>
              <a:rPr lang="ru-RU" dirty="0" smtClean="0"/>
              <a:t> обоснованных с точки зрения сохранения здоровья </a:t>
            </a:r>
            <a:r>
              <a:rPr lang="ru-RU" b="1" dirty="0" smtClean="0"/>
              <a:t>переходов от одного этапа урока к другому, чередование труда и отдыха, смены одних форм труда на другие, </a:t>
            </a:r>
            <a:r>
              <a:rPr lang="ru-RU" dirty="0" smtClean="0"/>
              <a:t>с учетом своевременно замеченного наступления фаз неполной компенсации, устойчивого снижения работоспособности учащихся</a:t>
            </a:r>
          </a:p>
          <a:p>
            <a:pPr marL="514350" lvl="0" indent="-514350">
              <a:buFont typeface="+mj-lt"/>
              <a:buAutoNum type="arabicPeriod" startAt="5"/>
            </a:pPr>
            <a:endParaRPr lang="ru-RU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ru-RU" b="1" dirty="0" smtClean="0"/>
              <a:t>Планирование</a:t>
            </a:r>
            <a:r>
              <a:rPr lang="ru-RU" dirty="0" smtClean="0"/>
              <a:t> обоснованных с точки зрения сохранения здоровья учащихся </a:t>
            </a:r>
            <a:r>
              <a:rPr lang="ru-RU" b="1" dirty="0" smtClean="0"/>
              <a:t>применяемых </a:t>
            </a:r>
            <a:r>
              <a:rPr lang="ru-RU" b="1" dirty="0" err="1" smtClean="0"/>
              <a:t>психолого</a:t>
            </a:r>
            <a:r>
              <a:rPr lang="ru-RU" b="1" dirty="0" smtClean="0"/>
              <a:t> – педагогических приемов и методов. </a:t>
            </a:r>
            <a:r>
              <a:rPr lang="ru-RU" dirty="0" smtClean="0"/>
              <a:t>Приоритет методов самосохранения и развития, свободного выбора перед методами принуждения</a:t>
            </a:r>
          </a:p>
          <a:p>
            <a:pPr marL="514350" lvl="0" indent="-514350">
              <a:buFont typeface="+mj-lt"/>
              <a:buAutoNum type="arabicPeriod" startAt="5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351</TotalTime>
  <Words>477</Words>
  <Application>Microsoft Office PowerPoint</Application>
  <PresentationFormat>Экран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Оздоровительные технологии физического воспитания  </vt:lpstr>
      <vt:lpstr>Слайд 2</vt:lpstr>
      <vt:lpstr>Кафедра здоровья Академии ПК и ПП работников образования Минобразования России </vt:lpstr>
      <vt:lpstr>Здоровьесберегающая образовательная технология как система</vt:lpstr>
      <vt:lpstr>Условия эффективного применения здоровьесберегающих технологий:</vt:lpstr>
      <vt:lpstr>Принципы здоровъесберегающей педагогики</vt:lpstr>
      <vt:lpstr>Принципы здоровъесберегающей педагогики</vt:lpstr>
      <vt:lpstr>Задачи педагога в рамках здоровьесберегающей педагогики</vt:lpstr>
      <vt:lpstr>Задачи педагога в рамках здоровьесберегающей педагогики</vt:lpstr>
      <vt:lpstr>Задачи педагога в рамках здоровьесберегающей педагогики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26</cp:revision>
  <dcterms:created xsi:type="dcterms:W3CDTF">2019-04-23T08:26:51Z</dcterms:created>
  <dcterms:modified xsi:type="dcterms:W3CDTF">2019-05-08T07:12:19Z</dcterms:modified>
</cp:coreProperties>
</file>