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  <p:sldMasterId id="2147483682" r:id="rId3"/>
    <p:sldMasterId id="2147483695" r:id="rId4"/>
  </p:sldMasterIdLst>
  <p:notesMasterIdLst>
    <p:notesMasterId r:id="rId25"/>
  </p:notesMasterIdLst>
  <p:sldIdLst>
    <p:sldId id="256" r:id="rId5"/>
    <p:sldId id="322" r:id="rId6"/>
    <p:sldId id="316" r:id="rId7"/>
    <p:sldId id="317" r:id="rId8"/>
    <p:sldId id="319" r:id="rId9"/>
    <p:sldId id="318" r:id="rId10"/>
    <p:sldId id="321" r:id="rId11"/>
    <p:sldId id="324" r:id="rId12"/>
    <p:sldId id="305" r:id="rId13"/>
    <p:sldId id="304" r:id="rId14"/>
    <p:sldId id="315" r:id="rId15"/>
    <p:sldId id="306" r:id="rId16"/>
    <p:sldId id="307" r:id="rId17"/>
    <p:sldId id="326" r:id="rId18"/>
    <p:sldId id="327" r:id="rId19"/>
    <p:sldId id="328" r:id="rId20"/>
    <p:sldId id="325" r:id="rId21"/>
    <p:sldId id="329" r:id="rId22"/>
    <p:sldId id="330" r:id="rId23"/>
    <p:sldId id="31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6AC25E"/>
    <a:srgbClr val="357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92" autoAdjust="0"/>
  </p:normalViewPr>
  <p:slideViewPr>
    <p:cSldViewPr>
      <p:cViewPr varScale="1">
        <p:scale>
          <a:sx n="95" d="100"/>
          <a:sy n="95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538CB4-733B-4CE8-B8E9-D13F9DEAA47D}" type="datetimeFigureOut">
              <a:rPr lang="ru-RU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34387C-9A53-45C0-895D-27E640E2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39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ABE254-8983-4318-8495-5BB229655C3D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7366EE-A81E-4BE2-9528-93383CEEF0B7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Одна сторона медали: </a:t>
            </a:r>
          </a:p>
          <a:p>
            <a:pPr eaLnBrk="1" hangingPunct="1"/>
            <a:r>
              <a:rPr lang="ru-RU" altLang="ru-RU" smtClean="0"/>
              <a:t>Молодёжь  вовлечённая в антиобщественную, криминальную жизнь, для которых норма - употребление алкогольных и наркотических веществ, неблагополучные подростки, привлечённые за совершение антиобщественных поступков, экстремистки настроенные молодые люди. </a:t>
            </a:r>
          </a:p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/>
              <a:t>И другая: система гражданского воспитания в ОУ, важное направление: патриотическое воспитание, ДНВиР личности, возрождение престижа военной службы, подготовка юношей к службе в армии, возрождение ГТО.</a:t>
            </a:r>
          </a:p>
          <a:p>
            <a:pPr eaLnBrk="1" hangingPunct="1"/>
            <a:r>
              <a:rPr lang="ru-RU" altLang="ru-RU" smtClean="0"/>
              <a:t>Эффективность работы по военно-патриотическому воспитанию обучающихся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1723AE-6863-4BA5-834F-8387C2CACA7B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F67EA8-35F1-42E6-9D50-6260803C6C42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00F026-09A0-4359-B50B-3AF92702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2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D58-8AFC-4289-B059-B756FD3CE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8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E91A-6EF2-4CA6-B98C-D959F36F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6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C00191-AA23-462E-ABDE-9FCBB949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2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E41F-BBC0-42B6-8FB5-C1A0834AE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9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FB596-C7C6-429E-A76A-DA3FA8F31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0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82BF-6755-4BE6-8F7B-30506CBBF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1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8531-0A44-4D22-A05C-F767294F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2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AC6B7-F9D9-4CB0-9EF9-2F0055C56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9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1A33-E693-49C6-8DBF-720F48F2D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69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A93-0C5D-44B3-A2A9-DB51A7B06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2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C1E-6EB2-459C-9877-88F78C120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7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D5F1-63F6-498E-9198-FA0B9CD2E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9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EB990-234D-46C6-9DDF-3A95580E2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8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82C3-2909-40E8-925A-7387EE43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38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33C5-6DA5-4B95-AC94-3822ABE1E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30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E96492-9413-4673-94AB-AEBC65D32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80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F1459-BC24-4698-A070-141CD38C8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87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75A3-B3C7-4877-8D7A-ACEE42737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58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50D3-F400-43EE-B1C1-4DC209770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02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4796-888F-4F5A-9648-5D2B170B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5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3B92-835C-455F-B145-75A384288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3774-8A84-4765-BA80-0FA8ED77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97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2177-5F41-431D-B71F-6E17E2520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47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C2FD4-935E-46C9-81A5-B2C7B06DA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7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AD58-3286-47CF-8AF0-853EAA4B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59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A074-73D7-468A-A2CF-DF64CDCCE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25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E0DE-B02C-4CB0-910E-89EC80ACC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B0BA-B33E-43C1-8977-B36515FAF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48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F4BCC2-50E8-42A0-98E5-D00002E03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64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7847-F647-4063-91A5-210A6ADB2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41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A2AA-7368-47C9-888E-989600507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06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6A93-A94B-4F5B-8EC0-39AD42DD8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6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40EA-2306-4120-BE99-E50189C60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12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92D7-9DA5-4A4E-948D-D06FE3411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92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C5B3-31F6-460A-AC43-92392C8DB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49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9AC9-7B49-4CF7-8430-ABAC819B5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3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3D5B-9DB1-44D7-93CE-0E7C903A5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81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F5D2-1F74-4782-927B-204142C06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74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81D89-BCFF-43F8-B2BA-DA11CD4ED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8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D1E3-F12E-4F8F-99FD-7EEA6A619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89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4C01-BA20-4C9A-8811-BE0D69D8B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0D0F-E800-4FD5-AE79-D809FEB53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2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35BA-DB17-4CCC-98B6-51FB6519F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6CC8-8698-4C78-AE52-87C101B6A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1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9B2B-0489-4039-A34C-A5864609C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3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5A66-D155-4CFF-836F-577F82068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9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2C07651-8B1B-4494-94F5-6D354BD8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7727A27-5CA8-4791-8FC9-2A5B99A1C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C1F75E0-2491-4C5B-8C3C-A3FF73032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E3E0644-1CFF-40F0-A182-57050EE8D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2.pn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219200"/>
            <a:ext cx="5029200" cy="1752600"/>
          </a:xfrm>
        </p:spPr>
        <p:txBody>
          <a:bodyPr/>
          <a:lstStyle/>
          <a:p>
            <a:pPr algn="ctr" eaLnBrk="1" hangingPunct="1"/>
            <a:r>
              <a:rPr lang="ru-RU" altLang="ru-RU" sz="3200" i="1" smtClean="0">
                <a:solidFill>
                  <a:schemeClr val="bg2"/>
                </a:solidFill>
              </a:rPr>
              <a:t> </a:t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6000" i="1" smtClean="0">
                <a:solidFill>
                  <a:srgbClr val="760000"/>
                </a:solidFill>
              </a:rPr>
              <a:t>Борцы за мир</a:t>
            </a:r>
          </a:p>
        </p:txBody>
      </p:sp>
      <p:pic>
        <p:nvPicPr>
          <p:cNvPr id="9219" name="Picture 7" descr="samb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810000" y="45720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200">
                <a:solidFill>
                  <a:srgbClr val="000000"/>
                </a:solidFill>
              </a:rPr>
              <a:t>Серебрякова</a:t>
            </a:r>
            <a:r>
              <a:rPr lang="ru-RU" altLang="ru-RU" sz="2400">
                <a:solidFill>
                  <a:srgbClr val="000000"/>
                </a:solidFill>
              </a:rPr>
              <a:t> Светлана Владимировна </a:t>
            </a: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0" y="62261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  <p:pic>
        <p:nvPicPr>
          <p:cNvPr id="9222" name="Рисунок 6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200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chemeClr val="bg2"/>
                </a:solidFill>
              </a:rPr>
              <a:t/>
            </a:r>
            <a:br>
              <a:rPr lang="ru-RU" altLang="ru-RU" sz="3600" smtClean="0">
                <a:solidFill>
                  <a:schemeClr val="bg2"/>
                </a:solidFill>
              </a:rPr>
            </a:br>
            <a:r>
              <a:rPr lang="ru-RU" altLang="ru-RU" sz="3600" smtClean="0">
                <a:solidFill>
                  <a:schemeClr val="bg2"/>
                </a:solidFill>
              </a:rPr>
              <a:t/>
            </a:r>
            <a:br>
              <a:rPr lang="ru-RU" altLang="ru-RU" sz="3600" smtClean="0">
                <a:solidFill>
                  <a:schemeClr val="bg2"/>
                </a:solidFill>
              </a:rPr>
            </a:br>
            <a:r>
              <a:rPr lang="ru-RU" altLang="ru-RU" sz="4000" smtClean="0"/>
              <a:t> </a:t>
            </a:r>
            <a:r>
              <a:rPr lang="ru-RU" altLang="ru-RU" smtClean="0">
                <a:solidFill>
                  <a:srgbClr val="760000"/>
                </a:solidFill>
              </a:rPr>
              <a:t>Идея проекта </a:t>
            </a:r>
            <a:br>
              <a:rPr lang="ru-RU" altLang="ru-RU" smtClean="0">
                <a:solidFill>
                  <a:srgbClr val="760000"/>
                </a:solidFill>
              </a:rPr>
            </a:br>
            <a:endParaRPr lang="ru-RU" altLang="ru-RU" smtClean="0">
              <a:solidFill>
                <a:srgbClr val="760000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609600"/>
            <a:ext cx="861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6600">
                <a:solidFill>
                  <a:srgbClr val="660000"/>
                </a:solidFill>
              </a:rPr>
              <a:t>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6218238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2"/>
          <p:cNvSpPr>
            <a:spLocks noChangeArrowheads="1"/>
          </p:cNvSpPr>
          <p:nvPr/>
        </p:nvSpPr>
        <p:spPr bwMode="auto">
          <a:xfrm>
            <a:off x="258763" y="5334000"/>
            <a:ext cx="8656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/>
              <a:t>Молодёжь «борется» с террором средствами СПОРТА и позитивным ТВОРЧЕСТВОМ</a:t>
            </a:r>
          </a:p>
        </p:txBody>
      </p:sp>
      <p:pic>
        <p:nvPicPr>
          <p:cNvPr id="1331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2249488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1196975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57400" cy="175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1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2049462" cy="1747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2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1757363"/>
            <a:ext cx="2447925" cy="174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3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100" y="1747838"/>
            <a:ext cx="1497013" cy="176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4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238" y="557213"/>
            <a:ext cx="120173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6" descr="7vpP5YNyIw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514600" cy="177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6" name="Picture 17" descr="IMG_687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146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10600" cy="762000"/>
          </a:xfrm>
        </p:spPr>
        <p:txBody>
          <a:bodyPr/>
          <a:lstStyle/>
          <a:p>
            <a:r>
              <a:rPr lang="ru-RU" altLang="ru-RU" smtClean="0"/>
              <a:t>Турнир памяти Александра Пятака </a:t>
            </a:r>
          </a:p>
        </p:txBody>
      </p:sp>
      <p:pic>
        <p:nvPicPr>
          <p:cNvPr id="18437" name="Рисунок 5" descr="Антропов И.С. подготовил победителя и 3 серебряных призёров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028" y="2302020"/>
            <a:ext cx="1289956" cy="1827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Рисунок 6" descr="Выступление отряда специального назначения ГРОМ Управления наркоконтроля УМВД Росси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88020"/>
            <a:ext cx="2697183" cy="1798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Рисунок 7" descr="Спортсмены посвящают свои Победы жертвам терактов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736" y="4511820"/>
            <a:ext cx="2621524" cy="1934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Рисунок 8" descr="Пятак Я.Я. с внуком Фёдором Пятак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61" y="4740420"/>
            <a:ext cx="1231322" cy="1812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200400" y="1219200"/>
            <a:ext cx="289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/>
              <a:t>2 сентября 2018 года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52400" y="1219200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/>
              <a:t>3 декабря 2017 года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246813" y="1219200"/>
            <a:ext cx="2897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400"/>
              <a:t>7 сентября 2019 года</a:t>
            </a:r>
          </a:p>
        </p:txBody>
      </p:sp>
      <p:pic>
        <p:nvPicPr>
          <p:cNvPr id="23562" name="Рисунок 11" descr="Мы за мир!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904" y="2126438"/>
            <a:ext cx="2521280" cy="1754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7" name="Рисунок 1" descr="2vGp9yvqu8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38" y="2073420"/>
            <a:ext cx="2462645" cy="185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C:\Users\Департамент\Desktop\Спортивный клуб\Логотипы\РЫСЬ\iCAEWO20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9906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0" y="69850"/>
            <a:ext cx="6477000" cy="1301750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760000"/>
                </a:solidFill>
              </a:rPr>
              <a:t>Площадки взаимодействия </a:t>
            </a:r>
          </a:p>
        </p:txBody>
      </p:sp>
      <p:sp>
        <p:nvSpPr>
          <p:cNvPr id="12292" name="Скругленный прямоугольник 30"/>
          <p:cNvSpPr>
            <a:spLocks noChangeArrowheads="1"/>
          </p:cNvSpPr>
          <p:nvPr/>
        </p:nvSpPr>
        <p:spPr bwMode="auto">
          <a:xfrm>
            <a:off x="304800" y="4038600"/>
            <a:ext cx="8610600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Интерактивные площадки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Акция «Молодёжь за будущее без терроризма»</a:t>
            </a:r>
            <a:r>
              <a:rPr lang="ru-RU" sz="2800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205538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1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Скругленный прямоугольник 27"/>
          <p:cNvSpPr>
            <a:spLocks noChangeArrowheads="1"/>
          </p:cNvSpPr>
          <p:nvPr/>
        </p:nvSpPr>
        <p:spPr bwMode="auto">
          <a:xfrm>
            <a:off x="152400" y="1524000"/>
            <a:ext cx="8763000" cy="12954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2800" b="1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Спортивная площадка: Турнир по борьбе самбо, посвящённый памяти победителя первенства России Александра Пятака, погибшего во время теракта</a:t>
            </a:r>
          </a:p>
          <a:p>
            <a:pPr algn="ctr">
              <a:defRPr/>
            </a:pPr>
            <a:endParaRPr lang="ru-RU" sz="2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0" y="49530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Представители детских и молодёжных организаций, объединений, НКО; кадеты, казаки, ШСК; волонтёры школ, Центра «Максимум», «Волонтёры Ярославии», БФ «Во Благо»; Советы молодёжи образовательных организаций СПО и РГАТУ, системы образования, предприятий города; люди с ограниченными возможностями здоровья  </a:t>
            </a:r>
            <a:r>
              <a:rPr lang="ru-RU" altLang="ru-RU" b="1">
                <a:solidFill>
                  <a:schemeClr val="bg2"/>
                </a:solidFill>
              </a:rPr>
              <a:t>Охват: 900 чел.</a:t>
            </a:r>
            <a:r>
              <a:rPr lang="ru-RU" altLang="ru-RU"/>
              <a:t> </a:t>
            </a:r>
          </a:p>
        </p:txBody>
      </p:sp>
      <p:sp>
        <p:nvSpPr>
          <p:cNvPr id="20489" name="Прямоугольник 4"/>
          <p:cNvSpPr>
            <a:spLocks noChangeArrowheads="1"/>
          </p:cNvSpPr>
          <p:nvPr/>
        </p:nvSpPr>
        <p:spPr bwMode="auto">
          <a:xfrm>
            <a:off x="0" y="281940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176 спортсменов из 8 регионов РФ; 20 чел. – судейская коллегия ЦФО. Почётные гости: Правительство ЯО, Ярославская Областная Дума, Администрация Рыбинска, Муниципальный Совет и Общественная палата Рыбинска, УМВД России по ЯО и г. Рыбинску, отряд спецназа Управления наркоконтроля «Гром», Рыбинская Епархия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533400"/>
            <a:ext cx="119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Скругленный прямоугольник 27"/>
          <p:cNvSpPr>
            <a:spLocks noChangeArrowheads="1"/>
          </p:cNvSpPr>
          <p:nvPr/>
        </p:nvSpPr>
        <p:spPr bwMode="auto">
          <a:xfrm>
            <a:off x="187325" y="2425700"/>
            <a:ext cx="8785225" cy="95091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>Спортивная площадка «Вместе мы сильнее!»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001000" cy="1066800"/>
          </a:xfrm>
        </p:spPr>
        <p:txBody>
          <a:bodyPr/>
          <a:lstStyle/>
          <a:p>
            <a:pPr marL="187325" indent="-187325" algn="ctr" eaLnBrk="1" hangingPunct="1">
              <a:lnSpc>
                <a:spcPct val="75000"/>
              </a:lnSpc>
              <a:defRPr/>
            </a:pPr>
            <a:r>
              <a:rPr lang="ru-RU" sz="6600" dirty="0" smtClean="0">
                <a:solidFill>
                  <a:schemeClr val="bg2"/>
                </a:solidFill>
              </a:rPr>
              <a:t> </a:t>
            </a:r>
            <a:r>
              <a:rPr lang="ru-RU" kern="1200" dirty="0" smtClean="0"/>
              <a:t>Акция «Молодёжь</a:t>
            </a:r>
            <a:br>
              <a:rPr lang="ru-RU" kern="1200" dirty="0" smtClean="0"/>
            </a:br>
            <a:r>
              <a:rPr lang="ru-RU" kern="1200" dirty="0" smtClean="0"/>
              <a:t> за будущее без терроризма»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3341688"/>
            <a:ext cx="88026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4167188"/>
            <a:ext cx="880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5335588"/>
            <a:ext cx="88773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676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Прямоугольник 1"/>
          <p:cNvSpPr>
            <a:spLocks noChangeArrowheads="1"/>
          </p:cNvSpPr>
          <p:nvPr/>
        </p:nvSpPr>
        <p:spPr bwMode="auto">
          <a:xfrm>
            <a:off x="415925" y="4238625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cs typeface="Times New Roman" pitchFamily="18" charset="0"/>
              </a:rPr>
              <a:t>Мобильная выставка </a:t>
            </a:r>
          </a:p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cs typeface="Times New Roman" pitchFamily="18" charset="0"/>
              </a:rPr>
              <a:t>«Историческое и современное оружие»</a:t>
            </a:r>
            <a:r>
              <a:rPr lang="ru-RU" altLang="ru-RU" sz="320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21514" name="Прямоугольник 2"/>
          <p:cNvSpPr>
            <a:spLocks noChangeArrowheads="1"/>
          </p:cNvSpPr>
          <p:nvPr/>
        </p:nvSpPr>
        <p:spPr bwMode="auto">
          <a:xfrm>
            <a:off x="223838" y="3409950"/>
            <a:ext cx="8786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cs typeface="Times New Roman" pitchFamily="18" charset="0"/>
              </a:rPr>
              <a:t>Творческая мастерская «Я выбираю жизнь!»</a:t>
            </a:r>
          </a:p>
        </p:txBody>
      </p:sp>
      <p:sp>
        <p:nvSpPr>
          <p:cNvPr id="21515" name="Прямоугольник 3"/>
          <p:cNvSpPr>
            <a:spLocks noChangeArrowheads="1"/>
          </p:cNvSpPr>
          <p:nvPr/>
        </p:nvSpPr>
        <p:spPr bwMode="auto">
          <a:xfrm>
            <a:off x="623888" y="5461000"/>
            <a:ext cx="8091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bg1"/>
                </a:solidFill>
                <a:cs typeface="Times New Roman" pitchFamily="18" charset="0"/>
              </a:rPr>
              <a:t>Мобильный кинозал               Напольная игра </a:t>
            </a:r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1704975"/>
            <a:ext cx="87836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Прямоугольник 5"/>
          <p:cNvSpPr>
            <a:spLocks noChangeArrowheads="1"/>
          </p:cNvSpPr>
          <p:nvPr/>
        </p:nvSpPr>
        <p:spPr bwMode="auto">
          <a:xfrm>
            <a:off x="223838" y="1814513"/>
            <a:ext cx="8767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cs typeface="Times New Roman" pitchFamily="18" charset="0"/>
              </a:rPr>
              <a:t>Дискуссионная площадка «Перезагрузка, мы помним!»</a:t>
            </a:r>
          </a:p>
        </p:txBody>
      </p:sp>
      <p:pic>
        <p:nvPicPr>
          <p:cNvPr id="21518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79248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Творческая мастерская</a:t>
            </a:r>
          </a:p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«Я выбираю жизнь»!»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1" descr="C:\Users\User\Desktop\ЦФО 07.06.2019\7.09.2019 Дети против террора - Я выбираю спорт!\Творческая мастерская «Я выбираю жизнь!»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231" y="2209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3" descr="Борцы за мир!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3897313" cy="31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 descr="IMG_93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120922"/>
            <a:ext cx="1635369" cy="109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Мы выбираем жизнь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854638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8686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Мобильная выставка оружия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IMG_94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00200"/>
            <a:ext cx="3276600" cy="2241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94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400" y="2971800"/>
            <a:ext cx="301371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93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495800"/>
            <a:ext cx="3276600" cy="218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8991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Спортивная площадка 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Вместе мы сильнее!»</a:t>
            </a:r>
          </a:p>
        </p:txBody>
      </p:sp>
      <p:pic>
        <p:nvPicPr>
          <p:cNvPr id="3" name="Рисунок 2" descr="IMG_93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28800"/>
            <a:ext cx="33147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93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0" y="182880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93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92450" y="3155950"/>
            <a:ext cx="2933700" cy="195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938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445000"/>
            <a:ext cx="32004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938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4343400"/>
            <a:ext cx="32766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Профилактическая напольная игра «Это должен знать каждый!».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199" y="2209801"/>
            <a:ext cx="3454661" cy="23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457200"/>
            <a:ext cx="8686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Игровая площадка 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«Это должен знать каждый </a:t>
            </a: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6868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Площадка </a:t>
            </a:r>
          </a:p>
          <a:p>
            <a:pPr algn="ctr"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«НАРОДНЫЕ ТРАДИЦИИ»</a:t>
            </a:r>
          </a:p>
        </p:txBody>
      </p:sp>
      <p:pic>
        <p:nvPicPr>
          <p:cNvPr id="3" name="Рисунок 2" descr="IMG_94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166084"/>
            <a:ext cx="2514600" cy="2024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94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1983" y="3301136"/>
            <a:ext cx="1719617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94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2600" y="4343400"/>
            <a:ext cx="25146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3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8310" y="2057401"/>
            <a:ext cx="3502990" cy="213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5720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Профессиональная навигация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Календарь самбо новый_Монтажная область 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2133600"/>
            <a:ext cx="6934200" cy="3467100"/>
          </a:xfrm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altLang="ru-RU" sz="3200" i="1" smtClean="0">
                <a:solidFill>
                  <a:schemeClr val="bg2"/>
                </a:solidFill>
              </a:rPr>
              <a:t> </a:t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3200" i="1" smtClean="0">
                <a:solidFill>
                  <a:schemeClr val="bg2"/>
                </a:solidFill>
              </a:rPr>
              <a:t/>
            </a:r>
            <a:br>
              <a:rPr lang="ru-RU" altLang="ru-RU" sz="3200" i="1" smtClean="0">
                <a:solidFill>
                  <a:schemeClr val="bg2"/>
                </a:solidFill>
              </a:rPr>
            </a:br>
            <a:r>
              <a:rPr lang="ru-RU" altLang="ru-RU" sz="6000" i="1" smtClean="0">
                <a:solidFill>
                  <a:schemeClr val="bg2"/>
                </a:solidFill>
              </a:rPr>
              <a:t>Инициатива  СОНКО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172200" cy="1066800"/>
          </a:xfrm>
        </p:spPr>
        <p:txBody>
          <a:bodyPr/>
          <a:lstStyle/>
          <a:p>
            <a:pPr algn="ctr" eaLnBrk="1" hangingPunct="1">
              <a:lnSpc>
                <a:spcPct val="65000"/>
              </a:lnSpc>
              <a:defRPr/>
            </a:pP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Социальные практики</a:t>
            </a: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22225" y="1905000"/>
            <a:ext cx="8915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chemeClr val="bg2"/>
              </a:buClr>
              <a:buSzPct val="140000"/>
              <a:buFont typeface="Wingdings" pitchFamily="2" charset="2"/>
              <a:buChar char="q"/>
            </a:pPr>
            <a:r>
              <a:rPr lang="ru-RU" altLang="ru-RU"/>
              <a:t>     </a:t>
            </a:r>
            <a:endParaRPr lang="ru-RU" altLang="ru-RU" sz="2800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065838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96838" y="3048000"/>
            <a:ext cx="904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  Каждый «отжим», каждая ладошка на  коллективном баннере - это просьба, требование:</a:t>
            </a:r>
          </a:p>
          <a:p>
            <a:pPr algn="ctr" eaLnBrk="1" hangingPunct="1"/>
            <a:r>
              <a:rPr lang="ru-RU" altLang="ru-RU"/>
              <a:t> «Нам не нужны террор и война, нам нужны мир и счастье!»</a:t>
            </a:r>
            <a:r>
              <a:rPr lang="ru-RU" altLang="ru-RU">
                <a:latin typeface="Arial" charset="0"/>
              </a:rPr>
              <a:t>  </a:t>
            </a:r>
            <a:r>
              <a:rPr lang="ru-RU" altLang="ru-RU" b="1">
                <a:solidFill>
                  <a:schemeClr val="bg2"/>
                </a:solidFill>
              </a:rPr>
              <a:t>Результат: 8 709 отжимов!</a:t>
            </a:r>
          </a:p>
        </p:txBody>
      </p:sp>
      <p:pic>
        <p:nvPicPr>
          <p:cNvPr id="1741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799" y="1534318"/>
            <a:ext cx="1936468" cy="1376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05646"/>
            <a:ext cx="1953560" cy="1366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34318"/>
            <a:ext cx="1941808" cy="1309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92" y="3810000"/>
            <a:ext cx="2163907" cy="152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303" y="3733800"/>
            <a:ext cx="111471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0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810001"/>
            <a:ext cx="1555487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21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1447800" cy="1573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85" name="Прямоугольник 10"/>
          <p:cNvSpPr>
            <a:spLocks noChangeArrowheads="1"/>
          </p:cNvSpPr>
          <p:nvPr/>
        </p:nvSpPr>
        <p:spPr bwMode="auto">
          <a:xfrm>
            <a:off x="0" y="5715000"/>
            <a:ext cx="880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/>
              <a:t>«В единстве – сила!», «Мы – за будущее без террора»</a:t>
            </a:r>
          </a:p>
        </p:txBody>
      </p:sp>
      <p:pic>
        <p:nvPicPr>
          <p:cNvPr id="28686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1493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Каждый имел возможность оставить свою ладошку. Это наша просьба, наше требование «нам не нужны террор и война, нам нужны мир и счастье!».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63" y="1424473"/>
            <a:ext cx="1085850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kani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279900"/>
            <a:ext cx="2349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7" descr="Gps-trekery-chasy-dlya-detey-deti-starshie-SOS-yekstrennaya-anti-poteryannyy-SIM-Smart-mobilnyy-telefon-prilozhen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510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ru-RU" altLang="ru-RU" smtClean="0">
                <a:solidFill>
                  <a:srgbClr val="760000"/>
                </a:solidFill>
              </a:rPr>
              <a:t>Проблемные зоны </a:t>
            </a:r>
          </a:p>
        </p:txBody>
      </p:sp>
      <p:sp>
        <p:nvSpPr>
          <p:cNvPr id="1126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r>
              <a:rPr lang="ru-RU" altLang="ru-RU" smtClean="0"/>
              <a:t>Сложности и риски, окружающие ребёнка в реальном и виртуальном мире</a:t>
            </a:r>
          </a:p>
          <a:p>
            <a:r>
              <a:rPr lang="ru-RU" altLang="ru-RU" smtClean="0"/>
              <a:t>Формальный подход</a:t>
            </a:r>
          </a:p>
          <a:p>
            <a:r>
              <a:rPr lang="ru-RU" altLang="ru-RU" smtClean="0"/>
              <a:t>Готовность кадров</a:t>
            </a:r>
          </a:p>
          <a:p>
            <a:r>
              <a:rPr lang="ru-RU" altLang="ru-RU" smtClean="0"/>
              <a:t>Сокращение штата отделов по профилактике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mtClean="0"/>
              <a:t> </a:t>
            </a:r>
          </a:p>
        </p:txBody>
      </p:sp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  <p:pic>
        <p:nvPicPr>
          <p:cNvPr id="11271" name="Рисунок 6" descr="0000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5146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mage252-e14256410454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495800"/>
            <a:ext cx="2209800" cy="181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Рисунок 10" descr="img651_3_3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24384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82253" y="381000"/>
            <a:ext cx="7617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448800" cy="1143000"/>
          </a:xfrm>
        </p:spPr>
        <p:txBody>
          <a:bodyPr/>
          <a:lstStyle/>
          <a:p>
            <a:r>
              <a:rPr lang="ru-RU" altLang="ru-RU" smtClean="0">
                <a:solidFill>
                  <a:schemeClr val="bg2"/>
                </a:solidFill>
              </a:rPr>
              <a:t>Причины экстремистских настроений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8325"/>
          </a:xfrm>
        </p:spPr>
        <p:txBody>
          <a:bodyPr/>
          <a:lstStyle/>
          <a:p>
            <a:r>
              <a:rPr lang="ru-RU" altLang="ru-RU" smtClean="0"/>
              <a:t>Социальная и материальная незащищенность молодежи </a:t>
            </a:r>
          </a:p>
          <a:p>
            <a:pPr>
              <a:lnSpc>
                <a:spcPct val="120000"/>
              </a:lnSpc>
            </a:pPr>
            <a:r>
              <a:rPr lang="ru-RU" altLang="ru-RU" smtClean="0"/>
              <a:t>Максимализм в оценках и суждениях</a:t>
            </a:r>
          </a:p>
          <a:p>
            <a:pPr>
              <a:lnSpc>
                <a:spcPct val="120000"/>
              </a:lnSpc>
            </a:pPr>
            <a:r>
              <a:rPr lang="ru-RU" altLang="ru-RU" smtClean="0"/>
              <a:t>Психологическая незрелость </a:t>
            </a:r>
          </a:p>
          <a:p>
            <a:pPr>
              <a:lnSpc>
                <a:spcPct val="120000"/>
              </a:lnSpc>
            </a:pPr>
            <a:r>
              <a:rPr lang="ru-RU" altLang="ru-RU" smtClean="0"/>
              <a:t>Зависимость от чужого мнения</a:t>
            </a:r>
          </a:p>
          <a:p>
            <a:pPr>
              <a:lnSpc>
                <a:spcPct val="120000"/>
              </a:lnSpc>
            </a:pPr>
            <a:r>
              <a:rPr lang="ru-RU" altLang="ru-RU" smtClean="0"/>
              <a:t>Желание объединяться в «стаю» </a:t>
            </a:r>
          </a:p>
          <a:p>
            <a:pPr>
              <a:lnSpc>
                <a:spcPct val="120000"/>
              </a:lnSpc>
            </a:pPr>
            <a:r>
              <a:rPr lang="ru-RU" altLang="ru-RU" smtClean="0"/>
              <a:t>Желание самоутвердится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i?id=136308373-46-7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943600" y="762000"/>
            <a:ext cx="2566989" cy="18654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60" name="Picture 12" descr="i?id=242598531-71-7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38800" y="2743200"/>
            <a:ext cx="2317428" cy="1402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62" name="Picture 14" descr="i?id=619093677-12-7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477000" y="4135495"/>
            <a:ext cx="2167099" cy="15795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19500"/>
            <a:ext cx="958602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002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3013363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H:\Documents and Settings\Karandashov\Рабочий стол\ПРИЗЫВН. РОССИИ\Обл. спарт. призывник 7.10.10 27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4191000"/>
            <a:ext cx="914805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321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ru-RU" altLang="ru-RU" smtClean="0"/>
              <a:t>  </a:t>
            </a:r>
            <a:r>
              <a:rPr lang="ru-RU" altLang="ru-RU" smtClean="0">
                <a:solidFill>
                  <a:srgbClr val="760000"/>
                </a:solidFill>
              </a:rPr>
              <a:t>Продуктивные техники и практики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302125"/>
          </a:xfrm>
        </p:spPr>
        <p:txBody>
          <a:bodyPr/>
          <a:lstStyle/>
          <a:p>
            <a:r>
              <a:rPr lang="ru-RU" altLang="ru-RU" smtClean="0"/>
              <a:t>Позитивный подход</a:t>
            </a:r>
          </a:p>
          <a:p>
            <a:r>
              <a:rPr lang="ru-RU" altLang="ru-RU" smtClean="0"/>
              <a:t>Со-бытийный подход </a:t>
            </a:r>
          </a:p>
          <a:p>
            <a:r>
              <a:rPr lang="ru-RU" altLang="ru-RU" smtClean="0"/>
              <a:t>Социо-культурные практики</a:t>
            </a:r>
          </a:p>
          <a:p>
            <a:r>
              <a:rPr lang="ru-RU" altLang="ru-RU" smtClean="0"/>
              <a:t>Социальные пробы </a:t>
            </a:r>
          </a:p>
          <a:p>
            <a:endParaRPr lang="ru-RU" altLang="ru-RU" smtClean="0"/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  <p:pic>
        <p:nvPicPr>
          <p:cNvPr id="14341" name="Рисунок 4" descr="Растяжка_Монтажная область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60000"/>
                </a:solidFill>
              </a:rPr>
              <a:t>Событийный подход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3000" smtClean="0"/>
              <a:t>ИМЯ</a:t>
            </a:r>
          </a:p>
          <a:p>
            <a:pPr>
              <a:lnSpc>
                <a:spcPct val="80000"/>
              </a:lnSpc>
            </a:pPr>
            <a:r>
              <a:rPr lang="ru-RU" altLang="ru-RU" sz="3000" smtClean="0"/>
              <a:t>ФАКТ                      </a:t>
            </a:r>
            <a:r>
              <a:rPr lang="ru-RU" altLang="ru-RU" sz="3600" smtClean="0"/>
              <a:t>СО-БЫТИЕ</a:t>
            </a:r>
          </a:p>
          <a:p>
            <a:pPr>
              <a:lnSpc>
                <a:spcPct val="80000"/>
              </a:lnSpc>
            </a:pPr>
            <a:r>
              <a:rPr lang="ru-RU" altLang="ru-RU" sz="3000" smtClean="0"/>
              <a:t>ИДЕЯ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38400" y="2438400"/>
            <a:ext cx="1295400" cy="27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fbdeab9c4963b787dd0f4e0c084f88f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3276600"/>
            <a:ext cx="3733800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33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2819400"/>
            <a:ext cx="3886200" cy="327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ru-RU"/>
              <a:t>@ </a:t>
            </a:r>
            <a:r>
              <a:rPr lang="ru-RU" altLang="ru-RU"/>
              <a:t>детско-молодежная общественная организация </a:t>
            </a:r>
          </a:p>
          <a:p>
            <a:pPr algn="ctr" eaLnBrk="1" hangingPunct="1"/>
            <a:r>
              <a:rPr lang="ru-RU" altLang="ru-RU"/>
              <a:t>«Спортивный клуб «РЫСЬ – САМБО 76» г. Рыбинска Ярославской 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кругленный прямоугольник 27"/>
          <p:cNvSpPr>
            <a:spLocks noChangeArrowheads="1"/>
          </p:cNvSpPr>
          <p:nvPr/>
        </p:nvSpPr>
        <p:spPr bwMode="auto">
          <a:xfrm>
            <a:off x="152400" y="4419600"/>
            <a:ext cx="8785225" cy="95091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952500" y="609600"/>
            <a:ext cx="6438900" cy="1066800"/>
          </a:xfrm>
        </p:spPr>
        <p:txBody>
          <a:bodyPr/>
          <a:lstStyle/>
          <a:p>
            <a:pPr marL="187325" indent="-187325" algn="ctr" eaLnBrk="1" hangingPunct="1">
              <a:lnSpc>
                <a:spcPct val="75000"/>
              </a:lnSpc>
            </a:pPr>
            <a:r>
              <a:rPr lang="ru-RU" altLang="ru-RU" sz="6600" smtClean="0">
                <a:solidFill>
                  <a:schemeClr val="bg2"/>
                </a:solidFill>
              </a:rPr>
              <a:t> </a:t>
            </a:r>
            <a:endParaRPr lang="ru-RU" altLang="ru-RU" sz="3600" smtClean="0">
              <a:solidFill>
                <a:schemeClr val="bg2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8026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80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8763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30225"/>
            <a:ext cx="1752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533400" y="3429000"/>
            <a:ext cx="846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400">
                <a:solidFill>
                  <a:schemeClr val="bg1"/>
                </a:solidFill>
                <a:cs typeface="Times New Roman" pitchFamily="18" charset="0"/>
              </a:rPr>
              <a:t>«Перезагрузка, мы помним!»</a:t>
            </a:r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547688"/>
            <a:ext cx="119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Прямоугольник 14"/>
          <p:cNvSpPr>
            <a:spLocks noChangeArrowheads="1"/>
          </p:cNvSpPr>
          <p:nvPr/>
        </p:nvSpPr>
        <p:spPr bwMode="auto">
          <a:xfrm>
            <a:off x="457200" y="44958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chemeClr val="bg1"/>
                </a:solidFill>
                <a:cs typeface="Times New Roman" pitchFamily="18" charset="0"/>
              </a:rPr>
              <a:t>«Спортсмены против терроризма» 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152400" y="2514600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200">
                <a:solidFill>
                  <a:schemeClr val="bg1"/>
                </a:solidFill>
                <a:cs typeface="Times New Roman" pitchFamily="18" charset="0"/>
              </a:rPr>
              <a:t>Движение </a:t>
            </a:r>
            <a:r>
              <a:rPr lang="ru-RU" altLang="ru-RU" sz="3600">
                <a:solidFill>
                  <a:schemeClr val="bg1"/>
                </a:solidFill>
                <a:cs typeface="Times New Roman" pitchFamily="18" charset="0"/>
              </a:rPr>
              <a:t>«Дети России против терроризма» </a:t>
            </a:r>
          </a:p>
        </p:txBody>
      </p:sp>
      <p:sp>
        <p:nvSpPr>
          <p:cNvPr id="16397" name="Прямоугольник 16"/>
          <p:cNvSpPr>
            <a:spLocks noChangeArrowheads="1"/>
          </p:cNvSpPr>
          <p:nvPr/>
        </p:nvSpPr>
        <p:spPr bwMode="auto">
          <a:xfrm>
            <a:off x="1066800" y="5410200"/>
            <a:ext cx="7339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chemeClr val="bg1"/>
                </a:solidFill>
                <a:cs typeface="Times New Roman" pitchFamily="18" charset="0"/>
              </a:rPr>
              <a:t>Девиз: «Вместе мы сильнее» </a:t>
            </a:r>
          </a:p>
        </p:txBody>
      </p:sp>
      <p:pic>
        <p:nvPicPr>
          <p:cNvPr id="16398" name="Рисунок 14" descr="image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02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 marL="355600" indent="-355600" eaLnBrk="1" hangingPunct="1">
              <a:lnSpc>
                <a:spcPct val="85000"/>
              </a:lnSpc>
            </a:pPr>
            <a:r>
              <a:rPr lang="ru-RU" altLang="ru-RU" sz="2400" smtClean="0"/>
              <a:t>Увековечивание имени нашего земляка, победителя первенства России по борьбе самбо Александра Пятака</a:t>
            </a:r>
          </a:p>
          <a:p>
            <a:pPr marL="355600" indent="-355600" eaLnBrk="1" hangingPunct="1">
              <a:lnSpc>
                <a:spcPct val="85000"/>
              </a:lnSpc>
              <a:buFont typeface="Wingdings" pitchFamily="2" charset="2"/>
              <a:buNone/>
            </a:pPr>
            <a:endParaRPr lang="ru-RU" altLang="ru-RU" sz="2400" smtClean="0"/>
          </a:p>
          <a:p>
            <a:pPr marL="355600" indent="-355600" eaLnBrk="1" hangingPunct="1">
              <a:lnSpc>
                <a:spcPct val="85000"/>
              </a:lnSpc>
            </a:pPr>
            <a:r>
              <a:rPr lang="ru-RU" altLang="ru-RU" sz="2400" smtClean="0"/>
              <a:t>Развитие спортивных связей, содействие развитию борьбы самбо </a:t>
            </a:r>
          </a:p>
          <a:p>
            <a:pPr marL="355600" indent="-355600" eaLnBrk="1" hangingPunct="1">
              <a:lnSpc>
                <a:spcPct val="85000"/>
              </a:lnSpc>
              <a:buFont typeface="Wingdings" pitchFamily="2" charset="2"/>
              <a:buNone/>
            </a:pPr>
            <a:endParaRPr lang="ru-RU" altLang="ru-RU" sz="2400" smtClean="0"/>
          </a:p>
          <a:p>
            <a:pPr marL="355600" indent="-355600" eaLnBrk="1" hangingPunct="1">
              <a:lnSpc>
                <a:spcPct val="85000"/>
              </a:lnSpc>
            </a:pPr>
            <a:r>
              <a:rPr lang="ru-RU" altLang="ru-RU" sz="2400" smtClean="0"/>
              <a:t>Включение юных спортсменов во время проведения соревнований в социально-значимые виды деятельности</a:t>
            </a:r>
          </a:p>
          <a:p>
            <a:pPr marL="355600" indent="-355600" eaLnBrk="1" hangingPunct="1">
              <a:lnSpc>
                <a:spcPct val="85000"/>
              </a:lnSpc>
            </a:pPr>
            <a:endParaRPr lang="ru-RU" altLang="ru-RU" sz="2400" smtClean="0"/>
          </a:p>
          <a:p>
            <a:pPr marL="355600" indent="-355600" eaLnBrk="1" hangingPunct="1">
              <a:lnSpc>
                <a:spcPct val="85000"/>
              </a:lnSpc>
            </a:pPr>
            <a:r>
              <a:rPr lang="ru-RU" altLang="ru-RU" sz="2400" smtClean="0"/>
              <a:t>Повышение социальной зрелости молодых жителей Рыбинска, Ярославской области и гостей турнира </a:t>
            </a:r>
          </a:p>
          <a:p>
            <a:pPr marL="355600" indent="-355600" eaLnBrk="1" hangingPunct="1">
              <a:lnSpc>
                <a:spcPct val="85000"/>
              </a:lnSpc>
            </a:pPr>
            <a:endParaRPr lang="ru-RU" altLang="ru-RU" sz="2400" smtClean="0"/>
          </a:p>
          <a:p>
            <a:pPr marL="355600" indent="-355600" eaLnBrk="1" hangingPunct="1">
              <a:lnSpc>
                <a:spcPct val="85000"/>
              </a:lnSpc>
            </a:pPr>
            <a:r>
              <a:rPr lang="ru-RU" altLang="ru-RU" sz="2400" smtClean="0"/>
              <a:t>Антитеррористическая пропаганда, профориентация  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263" y="762000"/>
            <a:ext cx="12017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760000"/>
                </a:solidFill>
              </a:rPr>
              <a:t>Цель 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2077</TotalTime>
  <Words>648</Words>
  <Application>Microsoft Office PowerPoint</Application>
  <PresentationFormat>Экран (4:3)</PresentationFormat>
  <Paragraphs>100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Times New Roman</vt:lpstr>
      <vt:lpstr>Arial</vt:lpstr>
      <vt:lpstr>Wingdings</vt:lpstr>
      <vt:lpstr>Calibri</vt:lpstr>
      <vt:lpstr>Квадрант</vt:lpstr>
      <vt:lpstr>1_Квадрант</vt:lpstr>
      <vt:lpstr>2_Квадрант</vt:lpstr>
      <vt:lpstr>3_Квадрант</vt:lpstr>
      <vt:lpstr>      Борцы за мир</vt:lpstr>
      <vt:lpstr>      Инициатива  СОНКО</vt:lpstr>
      <vt:lpstr>Проблемные зоны </vt:lpstr>
      <vt:lpstr>Причины экстремистских настроений </vt:lpstr>
      <vt:lpstr>Презентация PowerPoint</vt:lpstr>
      <vt:lpstr>  Продуктивные техники и практики </vt:lpstr>
      <vt:lpstr>Событийный подход </vt:lpstr>
      <vt:lpstr> </vt:lpstr>
      <vt:lpstr>Цель  проекта</vt:lpstr>
      <vt:lpstr>   Идея проекта  </vt:lpstr>
      <vt:lpstr>Турнир памяти Александра Пятака </vt:lpstr>
      <vt:lpstr>Площадки взаимодействия </vt:lpstr>
      <vt:lpstr> Акция «Молодёжь  за будущее без терроризма»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Николаевна Новикова</dc:creator>
  <cp:lastModifiedBy>Наталья Николаевна Новикова</cp:lastModifiedBy>
  <cp:revision>229</cp:revision>
  <cp:lastPrinted>1601-01-01T00:00:00Z</cp:lastPrinted>
  <dcterms:created xsi:type="dcterms:W3CDTF">1601-01-01T00:00:00Z</dcterms:created>
  <dcterms:modified xsi:type="dcterms:W3CDTF">2019-09-27T09:48:02Z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