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09" r:id="rId3"/>
    <p:sldId id="559" r:id="rId4"/>
    <p:sldId id="532" r:id="rId5"/>
    <p:sldId id="560" r:id="rId6"/>
    <p:sldId id="553" r:id="rId7"/>
    <p:sldId id="554" r:id="rId8"/>
    <p:sldId id="557" r:id="rId9"/>
    <p:sldId id="555" r:id="rId10"/>
    <p:sldId id="556" r:id="rId11"/>
    <p:sldId id="508" r:id="rId12"/>
  </p:sldIdLst>
  <p:sldSz cx="10691813" cy="7559675"/>
  <p:notesSz cx="6858000" cy="9144000"/>
  <p:defaultTextStyle>
    <a:defPPr>
      <a:defRPr lang="ru-RU"/>
    </a:defPPr>
    <a:lvl1pPr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indent="-169863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indent="-338138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indent="-506413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indent="-676275" algn="l" defTabSz="898525" rtl="0" eaLnBrk="0" fontAlgn="base" hangingPunct="0">
      <a:spcBef>
        <a:spcPct val="0"/>
      </a:spcBef>
      <a:spcAft>
        <a:spcPct val="0"/>
      </a:spcAft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sz="1700" kern="1200">
        <a:solidFill>
          <a:srgbClr val="333639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75"/>
    <a:srgbClr val="004F9F"/>
    <a:srgbClr val="3399FF"/>
    <a:srgbClr val="1C89BA"/>
    <a:srgbClr val="66CCFF"/>
    <a:srgbClr val="99CCFF"/>
    <a:srgbClr val="C3DEFB"/>
    <a:srgbClr val="463A9C"/>
    <a:srgbClr val="8BB4E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F8CFCC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FE7D4"/>
          </a:solidFill>
        </a:fill>
      </a:tcStyle>
    </a:wholeTbl>
    <a:band2H>
      <a:tcTxStyle/>
      <a:tcStyle>
        <a:tcBdr/>
        <a:fill>
          <a:solidFill>
            <a:srgbClr val="E9F3EB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E2E4E7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4F5FC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5FC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Col>
    <a:la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38100" cap="flat">
              <a:solidFill>
                <a:srgbClr val="F4F5FC"/>
              </a:solidFill>
              <a:prstDash val="solid"/>
              <a:round/>
            </a:ln>
          </a:top>
          <a:bottom>
            <a:ln w="127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lastRow>
    <a:firstRow>
      <a:tcTxStyle b="on" i="off">
        <a:fontRef idx="minor">
          <a:srgbClr val="F4F5FC"/>
        </a:fontRef>
        <a:srgbClr val="F4F5FC"/>
      </a:tcTxStyle>
      <a:tcStyle>
        <a:tcBdr>
          <a:left>
            <a:ln w="12700" cap="flat">
              <a:solidFill>
                <a:srgbClr val="F4F5FC"/>
              </a:solidFill>
              <a:prstDash val="solid"/>
              <a:round/>
            </a:ln>
          </a:left>
          <a:right>
            <a:ln w="12700" cap="flat">
              <a:solidFill>
                <a:srgbClr val="F4F5FC"/>
              </a:solidFill>
              <a:prstDash val="solid"/>
              <a:round/>
            </a:ln>
          </a:right>
          <a:top>
            <a:ln w="12700" cap="flat">
              <a:solidFill>
                <a:srgbClr val="F4F5FC"/>
              </a:solidFill>
              <a:prstDash val="solid"/>
              <a:round/>
            </a:ln>
          </a:top>
          <a:bottom>
            <a:ln w="38100" cap="flat">
              <a:solidFill>
                <a:srgbClr val="F4F5FC"/>
              </a:solidFill>
              <a:prstDash val="solid"/>
              <a:round/>
            </a:ln>
          </a:bottom>
          <a:insideH>
            <a:ln w="12700" cap="flat">
              <a:solidFill>
                <a:srgbClr val="F4F5FC"/>
              </a:solidFill>
              <a:prstDash val="solid"/>
              <a:round/>
            </a:ln>
          </a:insideH>
          <a:insideV>
            <a:ln w="12700" cap="flat">
              <a:solidFill>
                <a:srgbClr val="F4F5FC"/>
              </a:solidFill>
              <a:prstDash val="solid"/>
              <a:round/>
            </a:ln>
          </a:insideV>
        </a:tcBdr>
        <a:fill>
          <a:solidFill>
            <a:srgbClr val="33363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solidFill>
            <a:srgbClr val="333639">
              <a:alpha val="20000"/>
            </a:srgbClr>
          </a:solidFill>
        </a:fill>
      </a:tcStyle>
    </a:firstCol>
    <a:la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50800" cap="flat">
              <a:solidFill>
                <a:srgbClr val="333639"/>
              </a:solidFill>
              <a:prstDash val="solid"/>
              <a:round/>
            </a:ln>
          </a:top>
          <a:bottom>
            <a:ln w="127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33639"/>
        </a:fontRef>
        <a:srgbClr val="333639"/>
      </a:tcTxStyle>
      <a:tcStyle>
        <a:tcBdr>
          <a:left>
            <a:ln w="12700" cap="flat">
              <a:solidFill>
                <a:srgbClr val="333639"/>
              </a:solidFill>
              <a:prstDash val="solid"/>
              <a:round/>
            </a:ln>
          </a:left>
          <a:right>
            <a:ln w="12700" cap="flat">
              <a:solidFill>
                <a:srgbClr val="333639"/>
              </a:solidFill>
              <a:prstDash val="solid"/>
              <a:round/>
            </a:ln>
          </a:right>
          <a:top>
            <a:ln w="12700" cap="flat">
              <a:solidFill>
                <a:srgbClr val="333639"/>
              </a:solidFill>
              <a:prstDash val="solid"/>
              <a:round/>
            </a:ln>
          </a:top>
          <a:bottom>
            <a:ln w="25400" cap="flat">
              <a:solidFill>
                <a:srgbClr val="333639"/>
              </a:solidFill>
              <a:prstDash val="solid"/>
              <a:round/>
            </a:ln>
          </a:bottom>
          <a:insideH>
            <a:ln w="12700" cap="flat">
              <a:solidFill>
                <a:srgbClr val="333639"/>
              </a:solidFill>
              <a:prstDash val="solid"/>
              <a:round/>
            </a:ln>
          </a:insideH>
          <a:insideV>
            <a:ln w="12700" cap="flat">
              <a:solidFill>
                <a:srgbClr val="33363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5" autoAdjust="0"/>
    <p:restoredTop sz="94627"/>
  </p:normalViewPr>
  <p:slideViewPr>
    <p:cSldViewPr snapToGrid="0" snapToObjects="1">
      <p:cViewPr varScale="1">
        <p:scale>
          <a:sx n="95" d="100"/>
          <a:sy n="95" d="100"/>
        </p:scale>
        <p:origin x="-342" y="-10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45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45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898525" rtl="0" eaLnBrk="0" fontAlgn="base" hangingPunct="0">
      <a:spcBef>
        <a:spcPct val="300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721277" defTabSz="899726" latinLnBrk="0">
      <a:defRPr>
        <a:latin typeface="+mn-lt"/>
        <a:ea typeface="+mn-ea"/>
        <a:cs typeface="+mn-cs"/>
        <a:sym typeface="Calibri"/>
      </a:defRPr>
    </a:lvl6pPr>
    <a:lvl7pPr indent="865532" defTabSz="899726" latinLnBrk="0">
      <a:defRPr>
        <a:latin typeface="+mn-lt"/>
        <a:ea typeface="+mn-ea"/>
        <a:cs typeface="+mn-cs"/>
        <a:sym typeface="Calibri"/>
      </a:defRPr>
    </a:lvl7pPr>
    <a:lvl8pPr indent="1009788" defTabSz="899726" latinLnBrk="0">
      <a:defRPr>
        <a:latin typeface="+mn-lt"/>
        <a:ea typeface="+mn-ea"/>
        <a:cs typeface="+mn-cs"/>
        <a:sym typeface="Calibri"/>
      </a:defRPr>
    </a:lvl8pPr>
    <a:lvl9pPr indent="1154043" defTabSz="899726" latinLnBrk="0"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B2350-3865-4388-88CF-4738E5050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71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sz="quarter" idx="13"/>
          </p:nvPr>
        </p:nvSpPr>
        <p:spPr>
          <a:xfrm>
            <a:off x="554082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pic" sz="quarter" idx="14"/>
          </p:nvPr>
        </p:nvSpPr>
        <p:spPr>
          <a:xfrm>
            <a:off x="3346857" y="3342648"/>
            <a:ext cx="2560190" cy="25758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" name="Shape 2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3FC98-8DE7-4FFB-A550-D48C7F200B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07765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72409"/>
            <a:ext cx="10691814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ADC1B-6C17-4AC0-877D-B49EEADF2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5848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sz="half" idx="13"/>
          </p:nvPr>
        </p:nvSpPr>
        <p:spPr>
          <a:xfrm>
            <a:off x="-1" y="772409"/>
            <a:ext cx="10691814" cy="300742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1D4F-0B7A-4DD7-BA71-6C09356B74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18400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pic" sz="half" idx="13"/>
          </p:nvPr>
        </p:nvSpPr>
        <p:spPr>
          <a:xfrm>
            <a:off x="6153361" y="772409"/>
            <a:ext cx="4538452" cy="601485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7C59F-CCBA-4CCE-88AC-634718DF7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26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021888" y="6392863"/>
            <a:ext cx="228600" cy="228600"/>
          </a:xfrm>
          <a:prstGeom prst="rect">
            <a:avLst/>
          </a:prstGeom>
          <a:ln w="12700">
            <a:miter lim="400000"/>
          </a:ln>
        </p:spPr>
        <p:txBody>
          <a:bodyPr vert="horz" wrap="none" lIns="56721" tIns="56721" rIns="56721" bIns="56721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700">
                <a:solidFill>
                  <a:srgbClr val="77849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fld id="{F1BDED3B-18BB-44F2-BFA8-2007902E615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Shape 3"/>
          <p:cNvSpPr>
            <a:spLocks noGrp="1"/>
          </p:cNvSpPr>
          <p:nvPr>
            <p:ph type="title"/>
          </p:nvPr>
        </p:nvSpPr>
        <p:spPr bwMode="auto">
          <a:xfrm>
            <a:off x="534988" y="852488"/>
            <a:ext cx="9621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21" tIns="56721" rIns="56721" bIns="56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 Light" pitchFamily="34" charset="0"/>
              </a:rPr>
              <a:t>Текст заголовка</a:t>
            </a:r>
          </a:p>
        </p:txBody>
      </p:sp>
      <p:sp>
        <p:nvSpPr>
          <p:cNvPr id="1028" name="Shape 4"/>
          <p:cNvSpPr>
            <a:spLocks noGrp="1"/>
          </p:cNvSpPr>
          <p:nvPr>
            <p:ph type="body" idx="1"/>
          </p:nvPr>
        </p:nvSpPr>
        <p:spPr bwMode="auto">
          <a:xfrm>
            <a:off x="534988" y="2176463"/>
            <a:ext cx="96218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21" tIns="56721" rIns="56721" bIns="5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Уровень текста 1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Уровень текста 2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Уровень текста 3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Уровень текста 4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333639"/>
          </a:solidFill>
          <a:latin typeface="Calibri Light"/>
          <a:ea typeface="Calibri Light"/>
          <a:cs typeface="Calibri Light"/>
          <a:sym typeface="Calibri Light" pitchFamily="34" charset="0"/>
        </a:defRPr>
      </a:lvl5pPr>
      <a:lvl6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75596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6" b="0" i="0" u="none" strike="noStrike" cap="none" spc="0" baseline="0">
          <a:ln>
            <a:noFill/>
          </a:ln>
          <a:solidFill>
            <a:srgbClr val="333639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80975" indent="-180975" algn="l" defTabSz="7556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1pPr>
      <a:lvl2pPr marL="454025" indent="-211138" algn="l" defTabSz="7556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2pPr>
      <a:lvl3pPr marL="738188" indent="-254000" algn="l" defTabSz="7556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3pPr>
      <a:lvl4pPr marL="1009650" indent="-282575" algn="l" defTabSz="7556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4pPr>
      <a:lvl5pPr marL="1250950" indent="-282575" algn="l" defTabSz="755650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333639"/>
          </a:solidFill>
          <a:latin typeface="+mn-lt"/>
          <a:ea typeface="+mn-ea"/>
          <a:cs typeface="+mn-cs"/>
          <a:sym typeface="Calibri" pitchFamily="34" charset="0"/>
        </a:defRPr>
      </a:lvl5pPr>
      <a:lvl6pPr marL="1494863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6pPr>
      <a:lvl7pPr marL="1737274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7pPr>
      <a:lvl8pPr marL="197968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8pPr>
      <a:lvl9pPr marL="2222095" marR="0" indent="-282812" algn="l" defTabSz="755961" rtl="0" latinLnBrk="0">
        <a:lnSpc>
          <a:spcPct val="90000"/>
        </a:lnSpc>
        <a:spcBef>
          <a:spcPts val="796"/>
        </a:spcBef>
        <a:spcAft>
          <a:spcPts val="0"/>
        </a:spcAft>
        <a:buClrTx/>
        <a:buSzPct val="100000"/>
        <a:buFont typeface="Arial"/>
        <a:buChar char="•"/>
        <a:tabLst/>
        <a:defRPr sz="2227" b="0" i="0" u="none" strike="noStrike" cap="none" spc="0" baseline="0">
          <a:ln>
            <a:noFill/>
          </a:ln>
          <a:solidFill>
            <a:srgbClr val="33363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1pPr>
      <a:lvl2pPr marL="0" marR="0" indent="24241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2pPr>
      <a:lvl3pPr marL="0" marR="0" indent="484820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3pPr>
      <a:lvl4pPr marL="0" marR="0" indent="727231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4pPr>
      <a:lvl5pPr marL="0" marR="0" indent="96964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5pPr>
      <a:lvl6pPr marL="0" marR="0" indent="121205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6pPr>
      <a:lvl7pPr marL="0" marR="0" indent="145446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7pPr>
      <a:lvl8pPr marL="0" marR="0" indent="1696872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8pPr>
      <a:lvl9pPr marL="0" marR="0" indent="1939283" algn="r" defTabSz="7559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Изображение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93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299545" y="5570538"/>
            <a:ext cx="10195583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>
              <a:lnSpc>
                <a:spcPts val="3400"/>
              </a:lnSpc>
            </a:pPr>
            <a:r>
              <a:rPr lang="ru-RU" sz="2600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Опыт организации массовых физкультурных и спортивных мероприятий в городе Ярославле</a:t>
            </a:r>
            <a:endParaRPr lang="ru-RU" altLang="ru-RU" sz="2600" dirty="0">
              <a:solidFill>
                <a:schemeClr val="bg1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975519" y="6950687"/>
            <a:ext cx="2339004" cy="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lnSpc>
                <a:spcPts val="3400"/>
              </a:lnSpc>
            </a:pPr>
            <a:endParaRPr lang="ru-RU" altLang="ru-RU" sz="1500" dirty="0">
              <a:solidFill>
                <a:srgbClr val="004F9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193" y="6442572"/>
            <a:ext cx="6742936" cy="1037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marL="0" marR="0" indent="0" algn="r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Д.А.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 </a:t>
            </a:r>
            <a:r>
              <a:rPr kumimoji="0" lang="ru-RU" sz="2000" b="1" i="0" u="none" strike="noStrike" cap="none" spc="0" normalizeH="0" dirty="0" err="1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Новак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, </a:t>
            </a:r>
          </a:p>
          <a:p>
            <a:pPr marL="0" marR="0" indent="0" algn="r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4F9F"/>
                </a:solidFill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г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лавный  специалист </a:t>
            </a:r>
          </a:p>
          <a:p>
            <a:pPr marL="0" marR="0" indent="0" algn="r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004F9F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департамента образования мэри</a:t>
            </a:r>
            <a:r>
              <a:rPr lang="ru-RU" sz="2000" b="1" dirty="0" smtClean="0">
                <a:solidFill>
                  <a:srgbClr val="004F9F"/>
                </a:solidFill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и города Ярославля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4F9F"/>
              </a:solidFill>
              <a:effectLst/>
              <a:uFillTx/>
              <a:latin typeface="Book Antiqua" panose="02040602050305030304" pitchFamily="18" charset="0"/>
              <a:ea typeface="+mn-ea"/>
              <a:cs typeface="+mn-cs"/>
              <a:sym typeface="Calibri"/>
            </a:endParaRPr>
          </a:p>
        </p:txBody>
      </p:sp>
      <p:pic>
        <p:nvPicPr>
          <p:cNvPr id="1026" name="Picture 2" descr="C:\Users\Розина.ROZIN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23" y="752187"/>
            <a:ext cx="893098" cy="7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0121" y="848287"/>
            <a:ext cx="3845876" cy="606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marL="0" marR="0" indent="0" algn="l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ДЕПАРТАМЕНТ ОБРАЗОВАНИЯ </a:t>
            </a:r>
          </a:p>
          <a:p>
            <a:pPr marL="0" marR="0" indent="0" algn="l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МЭРИИ </a:t>
            </a: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ГОРОДА</a:t>
            </a:r>
            <a:r>
              <a:rPr kumimoji="0" lang="ru-RU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ook Antiqua" panose="02040602050305030304" pitchFamily="18" charset="0"/>
                <a:ea typeface="+mn-ea"/>
                <a:cs typeface="+mn-cs"/>
                <a:sym typeface="Calibri"/>
              </a:rPr>
              <a:t> ЯРОСЛАВЛЯ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Book Antiqua" panose="02040602050305030304" pitchFamily="18" charset="0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947" y="4319752"/>
            <a:ext cx="5801008" cy="29822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138" y="1882393"/>
            <a:ext cx="4872811" cy="34559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534" y="1882390"/>
            <a:ext cx="2163762" cy="28098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948" y="1254720"/>
            <a:ext cx="9467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52B75"/>
                </a:solidFill>
              </a:rPr>
              <a:t>Традиционные легкоатлетические эстафеты</a:t>
            </a:r>
            <a:endParaRPr lang="ru-RU" sz="2400" b="1" dirty="0">
              <a:solidFill>
                <a:srgbClr val="152B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89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3434"/>
            <a:ext cx="10691813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5345906" y="5589154"/>
            <a:ext cx="5071744" cy="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333639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ru-RU" altLang="ru-RU" sz="2800" b="1" dirty="0">
                <a:solidFill>
                  <a:srgbClr val="004F9F"/>
                </a:solidFill>
                <a:latin typeface="Book Antiqua" panose="020406020503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074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306617"/>
            <a:ext cx="4619783" cy="98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21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1821" y="952473"/>
            <a:ext cx="9536391" cy="391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152B75"/>
                </a:solidFill>
              </a:rPr>
              <a:t>Сеть учреждений муниципальной системы </a:t>
            </a:r>
            <a:r>
              <a:rPr lang="ru-RU" sz="1800" b="1" i="1" dirty="0" smtClean="0">
                <a:solidFill>
                  <a:srgbClr val="152B75"/>
                </a:solidFill>
              </a:rPr>
              <a:t>образования</a:t>
            </a:r>
            <a:endParaRPr kumimoji="0" lang="ru-RU" sz="1800" b="0" i="1" u="none" strike="noStrike" cap="none" spc="0" normalizeH="0" baseline="0" dirty="0">
              <a:ln>
                <a:noFill/>
              </a:ln>
              <a:solidFill>
                <a:srgbClr val="152B75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36708" y="1641954"/>
            <a:ext cx="1428752" cy="545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</a:rPr>
              <a:t>36 тысяч </a:t>
            </a:r>
            <a:r>
              <a:rPr lang="ru-RU" sz="1400" b="1" i="1" dirty="0" smtClean="0">
                <a:solidFill>
                  <a:srgbClr val="C00000"/>
                </a:solidFill>
              </a:rPr>
              <a:t/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дошкольников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23837" y="3143884"/>
            <a:ext cx="1675130" cy="545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</a:rPr>
              <a:t>более </a:t>
            </a:r>
            <a:r>
              <a:rPr lang="ru-RU" sz="1400" b="1" i="1" dirty="0" smtClean="0">
                <a:solidFill>
                  <a:srgbClr val="C00000"/>
                </a:solidFill>
              </a:rPr>
              <a:t>63 </a:t>
            </a:r>
            <a:r>
              <a:rPr lang="ru-RU" sz="1400" b="1" i="1" dirty="0">
                <a:solidFill>
                  <a:srgbClr val="C00000"/>
                </a:solidFill>
              </a:rPr>
              <a:t>тысяч </a:t>
            </a:r>
            <a:br>
              <a:rPr lang="ru-RU" sz="1400" b="1" i="1" dirty="0">
                <a:solidFill>
                  <a:srgbClr val="C00000"/>
                </a:solidFill>
              </a:rPr>
            </a:br>
            <a:r>
              <a:rPr lang="ru-RU" sz="1400" b="1" i="1" dirty="0">
                <a:solidFill>
                  <a:srgbClr val="C00000"/>
                </a:solidFill>
              </a:rPr>
              <a:t>школьников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23837" y="4887352"/>
            <a:ext cx="1675130" cy="760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algn="ct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i="1" dirty="0">
                <a:solidFill>
                  <a:srgbClr val="C00000"/>
                </a:solidFill>
              </a:rPr>
              <a:t>более 8 тысяч педагогических работников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977" y="2187391"/>
            <a:ext cx="869295" cy="8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s://image.flaticon.com/icons/png/512/73/7335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1336" y="3818628"/>
            <a:ext cx="785813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image.freepik.com/free-icon/geography-teacher-with-planet-globe_318-58767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183" y="5865995"/>
            <a:ext cx="9604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26490"/>
              </p:ext>
            </p:extLst>
          </p:nvPr>
        </p:nvGraphicFramePr>
        <p:xfrm>
          <a:off x="531820" y="1380321"/>
          <a:ext cx="8592016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4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94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5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11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" pitchFamily="34" charset="0"/>
                          <a:cs typeface="Arial" pitchFamily="34" charset="0"/>
                        </a:rPr>
                        <a:t>Муниципальные учреждения,</a:t>
                      </a:r>
                      <a:r>
                        <a:rPr lang="ru-RU" sz="1100" b="1" i="1" baseline="0" dirty="0" smtClean="0">
                          <a:latin typeface="Arial" pitchFamily="34" charset="0"/>
                          <a:cs typeface="Arial" pitchFamily="34" charset="0"/>
                        </a:rPr>
                        <a:t> количество</a:t>
                      </a:r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" pitchFamily="34" charset="0"/>
                          <a:cs typeface="Arial" pitchFamily="34" charset="0"/>
                        </a:rPr>
                        <a:t>Учебные</a:t>
                      </a:r>
                      <a:r>
                        <a:rPr lang="ru-RU" sz="1100" b="1" i="1" baseline="0" dirty="0" smtClean="0">
                          <a:latin typeface="Arial" pitchFamily="34" charset="0"/>
                          <a:cs typeface="Arial" pitchFamily="34" charset="0"/>
                        </a:rPr>
                        <a:t> годы</a:t>
                      </a:r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190">
                <a:tc vMerge="1">
                  <a:txBody>
                    <a:bodyPr/>
                    <a:lstStyle/>
                    <a:p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" pitchFamily="34" charset="0"/>
                          <a:cs typeface="Arial" pitchFamily="34" charset="0"/>
                        </a:rPr>
                        <a:t>2016/2017</a:t>
                      </a:r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" pitchFamily="34" charset="0"/>
                          <a:cs typeface="Arial" pitchFamily="34" charset="0"/>
                        </a:rPr>
                        <a:t>2017/2018</a:t>
                      </a:r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" pitchFamily="34" charset="0"/>
                          <a:cs typeface="Arial" pitchFamily="34" charset="0"/>
                        </a:rPr>
                        <a:t>2018/2019</a:t>
                      </a:r>
                      <a:endParaRPr lang="ru-RU" sz="11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ДОШКОЛЬНЫЕ ОБРАЗОВАТЕЛЬНЫЕ</a:t>
                      </a:r>
                      <a:r>
                        <a:rPr lang="ru-RU" sz="1200" b="1" baseline="0" dirty="0" smtClean="0">
                          <a:solidFill>
                            <a:srgbClr val="004F9F"/>
                          </a:solidFill>
                        </a:rPr>
                        <a:t> ОРГАНИЗАЦИИ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157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155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155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ОБЩЕОБРАЗОВАТЕЛЬНЫЕ</a:t>
                      </a:r>
                      <a:r>
                        <a:rPr lang="ru-RU" sz="1200" b="1" baseline="0" dirty="0" smtClean="0">
                          <a:solidFill>
                            <a:srgbClr val="004F9F"/>
                          </a:solidFill>
                        </a:rPr>
                        <a:t> ОРГАНИЗАЦИИ, В ТОМ ЧИСЛЕ: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90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87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87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/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1. Общеобразовательных</a:t>
                      </a:r>
                      <a:r>
                        <a:rPr lang="ru-RU" sz="1200" b="1" baseline="0" dirty="0" smtClean="0"/>
                        <a:t> школ, из них: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lvl="1" algn="l"/>
                      <a:r>
                        <a:rPr lang="ru-RU" sz="1200" dirty="0" smtClean="0"/>
                        <a:t>начальные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 том числе начальные школы-детские сады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lvl="1" algn="l"/>
                      <a:r>
                        <a:rPr lang="ru-RU" sz="1200" dirty="0" smtClean="0"/>
                        <a:t>основные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lvl="1" algn="l"/>
                      <a:r>
                        <a:rPr lang="ru-RU" sz="1200" dirty="0" smtClean="0"/>
                        <a:t>средние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 том числе:</a:t>
                      </a:r>
                      <a:r>
                        <a:rPr lang="ru-RU" sz="1100" i="1" baseline="0" dirty="0" smtClean="0"/>
                        <a:t> гимназии, лицей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2. Открытые (сменные) общеобразовательные школы (ОСШ, ВСОШ)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3. Санаторные</a:t>
                      </a:r>
                      <a:r>
                        <a:rPr lang="ru-RU" sz="1200" b="1" baseline="0" dirty="0" smtClean="0"/>
                        <a:t> школы, школы-интернаты, из них: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lvl="1" algn="l"/>
                      <a:r>
                        <a:rPr lang="ru-RU" sz="1200" dirty="0" smtClean="0"/>
                        <a:t>специальные (коррекционные) начальные</a:t>
                      </a:r>
                      <a:r>
                        <a:rPr lang="ru-RU" sz="1200" baseline="0" dirty="0" smtClean="0"/>
                        <a:t> школы-детские сады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5966">
                <a:tc>
                  <a:txBody>
                    <a:bodyPr/>
                    <a:lstStyle/>
                    <a:p>
                      <a:pPr lvl="1" algn="l"/>
                      <a:r>
                        <a:rPr lang="ru-RU" sz="1200" dirty="0" smtClean="0"/>
                        <a:t>санаторные школы и школы-интернаты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ОРГАНИЗАЦИИ</a:t>
                      </a:r>
                      <a:r>
                        <a:rPr lang="ru-RU" sz="1200" b="1" baseline="0" dirty="0" smtClean="0">
                          <a:solidFill>
                            <a:srgbClr val="004F9F"/>
                          </a:solidFill>
                        </a:rPr>
                        <a:t> ДОПОЛНИТЕЛЬНОГО ОБРАЗОВАНИЯ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432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УЧРЕЖДЕНИЯ ДЛЯ ДЕТЕЙ, НУЖДАЮЩИХСЯ В ПСИХОЛОГО-ПЕДАГОГИЧЕСКОЙ И МЕДИКО-СОЦИАЛЬНОЙ ПОМОЩИ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327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УЧРЕЖДЕНИЯ ДЛЯ</a:t>
                      </a:r>
                      <a:r>
                        <a:rPr lang="ru-RU" sz="1200" b="1" baseline="0" dirty="0" smtClean="0">
                          <a:solidFill>
                            <a:srgbClr val="004F9F"/>
                          </a:solidFill>
                        </a:rPr>
                        <a:t> ДЕТЕЙ-СИРОТ И ДЕТЕЙ, ОСТАВШИХСЯ БЕЗ ПОПЕЧЕНИЯ РОДИТЕЛЕЙ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4F9F"/>
                          </a:solidFill>
                        </a:rPr>
                        <a:t>ПРОЧИЕ УЧРЕЖДЕНИЯ</a:t>
                      </a:r>
                      <a:endParaRPr lang="ru-RU" sz="1200" b="1" dirty="0">
                        <a:solidFill>
                          <a:srgbClr val="004F9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</a:t>
                      </a:r>
                      <a:endParaRPr lang="ru-RU" sz="13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8BB4E5">
                            <a:tint val="66000"/>
                            <a:satMod val="160000"/>
                          </a:srgbClr>
                        </a:gs>
                        <a:gs pos="50000">
                          <a:srgbClr val="8BB4E5">
                            <a:tint val="44500"/>
                            <a:satMod val="160000"/>
                          </a:srgbClr>
                        </a:gs>
                        <a:gs pos="100000">
                          <a:srgbClr val="8BB4E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5518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278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273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273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99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8372" y="1306229"/>
            <a:ext cx="1003146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52B75"/>
                </a:solidFill>
              </a:rPr>
              <a:t>Мероприятия по спортивно-оздоровительному направлению: </a:t>
            </a:r>
          </a:p>
          <a:p>
            <a:pPr algn="ctr"/>
            <a:endParaRPr lang="ru-RU" sz="800" b="1" i="1" dirty="0" smtClean="0">
              <a:solidFill>
                <a:srgbClr val="152B7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</a:rPr>
              <a:t>Всероссийский физкультурно-спортивный комплекс </a:t>
            </a:r>
            <a:r>
              <a:rPr lang="ru-RU" sz="2100" b="1" dirty="0">
                <a:solidFill>
                  <a:srgbClr val="152B75"/>
                </a:solidFill>
              </a:rPr>
              <a:t>«Готов к труду и обороне»</a:t>
            </a:r>
            <a:endParaRPr lang="ru-RU" sz="2100" b="1" dirty="0">
              <a:solidFill>
                <a:srgbClr val="152B75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Всероссийские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спортивные игры школьников </a:t>
            </a:r>
            <a:r>
              <a:rPr lang="ru-RU" sz="2100" b="1" dirty="0">
                <a:solidFill>
                  <a:srgbClr val="152B75"/>
                </a:solidFill>
                <a:cs typeface="Times New Roman" panose="02020603050405020304" pitchFamily="18" charset="0"/>
              </a:rPr>
              <a:t>«Президентские спортивные игры»</a:t>
            </a:r>
            <a:endParaRPr lang="ru-RU" sz="2100" dirty="0">
              <a:solidFill>
                <a:srgbClr val="152B75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Всероссийские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спортивные соревнования</a:t>
            </a:r>
            <a:r>
              <a:rPr lang="en-US" sz="21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школьников </a:t>
            </a:r>
            <a:r>
              <a:rPr lang="ru-RU" sz="2100" b="1" dirty="0">
                <a:solidFill>
                  <a:srgbClr val="152B75"/>
                </a:solidFill>
                <a:cs typeface="Times New Roman" panose="02020603050405020304" pitchFamily="18" charset="0"/>
              </a:rPr>
              <a:t>«Президентские состязания</a:t>
            </a:r>
            <a:r>
              <a:rPr lang="ru-RU" sz="2100" b="1" dirty="0" smtClean="0">
                <a:solidFill>
                  <a:srgbClr val="152B75"/>
                </a:solidFill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</a:rPr>
              <a:t>мероприятия </a:t>
            </a:r>
            <a:r>
              <a:rPr lang="ru-RU" sz="2100" dirty="0">
                <a:solidFill>
                  <a:schemeClr val="tx1"/>
                </a:solidFill>
              </a:rPr>
              <a:t>в рамках деятельности </a:t>
            </a:r>
            <a:r>
              <a:rPr lang="ru-RU" sz="2100" b="1" dirty="0">
                <a:solidFill>
                  <a:srgbClr val="152B75"/>
                </a:solidFill>
              </a:rPr>
              <a:t>Ассоциации школьных спортивных </a:t>
            </a:r>
            <a:r>
              <a:rPr lang="ru-RU" sz="2100" b="1" dirty="0" smtClean="0">
                <a:solidFill>
                  <a:srgbClr val="152B75"/>
                </a:solidFill>
              </a:rPr>
              <a:t>клубов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152B75"/>
                </a:solidFill>
                <a:cs typeface="Times New Roman" panose="02020603050405020304" pitchFamily="18" charset="0"/>
              </a:rPr>
              <a:t>Первенства города Ярославля 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 различным видам спорта (лыжные гонки, шашки, шахматы, волейбол)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Чемпионат Школьной баскетбольной лиги </a:t>
            </a:r>
            <a:r>
              <a:rPr lang="ru-RU" sz="2100" b="1" dirty="0">
                <a:solidFill>
                  <a:srgbClr val="152B75"/>
                </a:solidFill>
                <a:cs typeface="Times New Roman" panose="02020603050405020304" pitchFamily="18" charset="0"/>
              </a:rPr>
              <a:t>«КЭС-БАСКЕТ»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dirty="0" smtClean="0">
                <a:solidFill>
                  <a:srgbClr val="152B75"/>
                </a:solidFill>
                <a:cs typeface="Times New Roman" panose="02020603050405020304" pitchFamily="18" charset="0"/>
              </a:rPr>
              <a:t>Традиционные </a:t>
            </a:r>
            <a:r>
              <a:rPr lang="ru-RU" sz="2100" b="1" dirty="0">
                <a:solidFill>
                  <a:srgbClr val="152B75"/>
                </a:solidFill>
                <a:cs typeface="Times New Roman" panose="02020603050405020304" pitchFamily="18" charset="0"/>
              </a:rPr>
              <a:t>легкоатлетические эстафеты</a:t>
            </a:r>
            <a:r>
              <a:rPr lang="ru-RU" sz="2100" dirty="0">
                <a:solidFill>
                  <a:srgbClr val="152B75"/>
                </a:solidFill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cs typeface="Times New Roman" panose="02020603050405020304" pitchFamily="18" charset="0"/>
              </a:rPr>
              <a:t>(посвящённая Дню Победы, на приз лётчика-космонавта В. В. Терешковой, Кросс наций, Ярославский полумарафон «Золотое кольцо</a:t>
            </a: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Всероссийские соревнования </a:t>
            </a:r>
            <a:r>
              <a:rPr lang="ru-RU" sz="2100" b="1" dirty="0" smtClean="0">
                <a:solidFill>
                  <a:srgbClr val="152B75"/>
                </a:solidFill>
                <a:cs typeface="Times New Roman" panose="02020603050405020304" pitchFamily="18" charset="0"/>
              </a:rPr>
              <a:t>по мини-футболу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Всероссийский фестиваль </a:t>
            </a:r>
            <a:r>
              <a:rPr lang="ru-RU" sz="2100" b="1" dirty="0" smtClean="0">
                <a:solidFill>
                  <a:srgbClr val="152B75"/>
                </a:solidFill>
                <a:cs typeface="Times New Roman" panose="02020603050405020304" pitchFamily="18" charset="0"/>
              </a:rPr>
              <a:t>«Весёлые старты»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2000" b="1" i="1" dirty="0" smtClean="0">
              <a:solidFill>
                <a:schemeClr val="bg1">
                  <a:lumMod val="25000"/>
                </a:schemeClr>
              </a:solidFill>
            </a:endParaRPr>
          </a:p>
          <a:p>
            <a:endParaRPr lang="ru-RU" sz="2000" b="1" i="1" dirty="0">
              <a:solidFill>
                <a:schemeClr val="bg1">
                  <a:lumMod val="2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bg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2154" y="454798"/>
            <a:ext cx="2452515" cy="314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86" fontAlgn="auto"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215537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89" y="6317799"/>
            <a:ext cx="973982" cy="9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02" y="6317799"/>
            <a:ext cx="980768" cy="975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s://4.downloader.disk.yandex.ru/preview/e1e64e04e4714102c6444cecc3e576b734a37b9bc182ce403935f3e6ec1592e0/5ddea22b/TXjgN4ugQ03cks8QGsgS7SEhi8sVO-SOPHw9LjceV926z_9mf39PT71cWP_LCls7q_J6bpmRyOJonT3VoXnDag%3D%3D?uid=0&amp;filename=logo_psi.jpg&amp;disposition=inline&amp;hash=&amp;limit=0&amp;content_type=image%2Fjpeg&amp;owner_uid=0&amp;tknv=v2&amp;size=1249x4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435" y="6334414"/>
            <a:ext cx="998380" cy="9587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336" y="6405111"/>
            <a:ext cx="1962150" cy="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Розина.ROZINA\Desktop\4d825d6cb60c3fe4362e3bc7edc8562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487" y="5531724"/>
            <a:ext cx="1311355" cy="17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2531" y="6386084"/>
            <a:ext cx="1866078" cy="64167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3178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8163" y="1306229"/>
            <a:ext cx="97814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152B75"/>
                </a:solidFill>
              </a:rPr>
              <a:t>Всероссийский физкультурно-спортивный комплекс «Готов к труду и обороне»</a:t>
            </a:r>
            <a:endParaRPr lang="ru-RU" sz="2100" b="1" dirty="0">
              <a:solidFill>
                <a:srgbClr val="152B75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2154" y="454798"/>
            <a:ext cx="2452515" cy="314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defTabSz="1425786" fontAlgn="auto"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rgbClr val="004F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163" y="1774205"/>
            <a:ext cx="5480501" cy="5423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r>
              <a:rPr lang="ru-RU" sz="1500" dirty="0" smtClean="0"/>
              <a:t>С целью реализации Указа Президента Российской Федерации от 24 марта 2014 года № 172 «О Всероссийском физкультурно-спортивном комплексе «Готов к труду и обороне» (ГТО) департаментом образования мэрии города Ярославля в течение учебного года организована </a:t>
            </a:r>
            <a:r>
              <a:rPr lang="ru-RU" sz="1500" b="1" i="1" dirty="0" smtClean="0">
                <a:solidFill>
                  <a:schemeClr val="tx1"/>
                </a:solidFill>
              </a:rPr>
              <a:t>работа по сдаче норм ВФСК ГТО </a:t>
            </a:r>
            <a:r>
              <a:rPr lang="ru-RU" sz="1500" dirty="0" smtClean="0"/>
              <a:t>обучающимися школ города:</a:t>
            </a: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</a:t>
            </a:r>
            <a:r>
              <a:rPr lang="ru-RU" sz="1500" b="1" i="1" dirty="0" smtClean="0">
                <a:solidFill>
                  <a:srgbClr val="152B75"/>
                </a:solidFill>
              </a:rPr>
              <a:t>в  тестировании по выполнению видов испытаний </a:t>
            </a:r>
            <a:r>
              <a:rPr lang="ru-RU" sz="1500" dirty="0" smtClean="0"/>
              <a:t>(тестов) ВФСК ГТО приняли участие </a:t>
            </a:r>
            <a:r>
              <a:rPr lang="ru-RU" sz="1500" b="1" dirty="0" smtClean="0">
                <a:solidFill>
                  <a:srgbClr val="C00000"/>
                </a:solidFill>
              </a:rPr>
              <a:t>805</a:t>
            </a:r>
            <a:r>
              <a:rPr lang="ru-RU" sz="1500" dirty="0" smtClean="0"/>
              <a:t> обучающихся 11 классов (АПГ- 775 человек)</a:t>
            </a: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</a:t>
            </a:r>
            <a:r>
              <a:rPr lang="ru-RU" sz="1500" b="1" i="1" dirty="0" smtClean="0">
                <a:solidFill>
                  <a:srgbClr val="152B75"/>
                </a:solidFill>
              </a:rPr>
              <a:t>Зимний и Летний фестивали по Всероссийскому физкультурно-спортивному комплексу «Готов к труду и обороне» </a:t>
            </a:r>
            <a:r>
              <a:rPr lang="ru-RU" sz="1500" dirty="0" smtClean="0"/>
              <a:t>(ВФСК ГТО)» для учащихся. Общее количество участников  - </a:t>
            </a:r>
            <a:r>
              <a:rPr lang="ru-RU" sz="1500" b="1" dirty="0" smtClean="0">
                <a:solidFill>
                  <a:srgbClr val="C00000"/>
                </a:solidFill>
              </a:rPr>
              <a:t>1645</a:t>
            </a:r>
            <a:r>
              <a:rPr lang="ru-RU" sz="1500" dirty="0" smtClean="0"/>
              <a:t>  обучающихся</a:t>
            </a:r>
          </a:p>
          <a:p>
            <a:r>
              <a:rPr lang="ru-RU" sz="1500" dirty="0" smtClean="0"/>
              <a:t> </a:t>
            </a:r>
          </a:p>
          <a:p>
            <a:r>
              <a:rPr lang="ru-RU" sz="1500" dirty="0" smtClean="0"/>
              <a:t>- </a:t>
            </a:r>
            <a:r>
              <a:rPr lang="ru-RU" sz="1500" b="1" i="1" dirty="0" smtClean="0">
                <a:solidFill>
                  <a:srgbClr val="152B75"/>
                </a:solidFill>
              </a:rPr>
              <a:t>Фестиваль</a:t>
            </a:r>
            <a:r>
              <a:rPr lang="ru-RU" sz="1500" dirty="0" smtClean="0"/>
              <a:t> Всероссийского физкультурно-спортивного комплекса «Готов к труду и обороне» </a:t>
            </a:r>
            <a:r>
              <a:rPr lang="ru-RU" sz="1500" b="1" i="1" dirty="0" smtClean="0">
                <a:solidFill>
                  <a:srgbClr val="152B75"/>
                </a:solidFill>
              </a:rPr>
              <a:t>«Младше всех» </a:t>
            </a:r>
            <a:r>
              <a:rPr lang="ru-RU" sz="1500" dirty="0" smtClean="0"/>
              <a:t>среди воспитанников дошкольных образовательных учреждений приняло участие </a:t>
            </a:r>
            <a:r>
              <a:rPr lang="ru-RU" sz="1500" b="1" dirty="0" smtClean="0">
                <a:solidFill>
                  <a:srgbClr val="C00000"/>
                </a:solidFill>
              </a:rPr>
              <a:t>67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/>
              <a:t>детских садов и </a:t>
            </a:r>
            <a:r>
              <a:rPr lang="ru-RU" sz="1500" b="1" dirty="0" smtClean="0">
                <a:solidFill>
                  <a:srgbClr val="C00000"/>
                </a:solidFill>
              </a:rPr>
              <a:t>более 400 </a:t>
            </a:r>
            <a:r>
              <a:rPr lang="ru-RU" sz="1500" dirty="0" smtClean="0"/>
              <a:t>детей (2017-2018- 12 учреждений, 130 воспитанников)</a:t>
            </a:r>
          </a:p>
          <a:p>
            <a:r>
              <a:rPr lang="ru-RU" sz="1500" dirty="0" smtClean="0"/>
              <a:t> </a:t>
            </a:r>
          </a:p>
          <a:p>
            <a:pPr marL="0" marR="0" indent="0" algn="l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spc="0" normalizeH="0" baseline="0" dirty="0">
              <a:ln>
                <a:noFill/>
              </a:ln>
              <a:solidFill>
                <a:srgbClr val="333639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93186" name="Picture 2" descr="https://sun9-52.userapi.com/c849428/v849428483/156703/9VryeRQ9vY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6298" y="5262897"/>
            <a:ext cx="2895268" cy="1935004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8" name="Picture 4" descr="https://sun9-33.userapi.com/c851020/v851020585/10fa74/rAsGsYdtv1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895" y="1706339"/>
            <a:ext cx="3147758" cy="209522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90" name="Picture 6" descr="https://sun9-26.userapi.com/c846216/v846216566/203398/X77xSLu0dq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664" y="3648804"/>
            <a:ext cx="2987002" cy="1990557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215537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6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640" y="2540000"/>
            <a:ext cx="87172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600" spc="-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2017 по 2019 год в городе Ярославле работала муниципальная инновационная площадка по теме «Организация межсетевого взаимодействия по подготовке детей старшего дошкольного возраста к сдаче норм Всероссийского физкультурно-спортивного комплекса "Готов к труду и обороне</a:t>
            </a:r>
            <a:r>
              <a:rPr lang="ru-RU" sz="2600" spc="-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"».</a:t>
            </a:r>
          </a:p>
          <a:p>
            <a:pPr indent="449580" algn="just">
              <a:spcAft>
                <a:spcPts val="0"/>
              </a:spcAft>
            </a:pPr>
            <a:r>
              <a:rPr lang="ru-RU" sz="2600" spc="-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spc="-5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i="1" spc="-5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МДОУ № 109, 126, 130, 183, 235, СШ № 5, 10, 81, 90. </a:t>
            </a:r>
            <a:endParaRPr lang="ru-RU" sz="2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7520" y="1584012"/>
            <a:ext cx="6746240" cy="514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6721" tIns="56721" rIns="56721" bIns="56721" numCol="1" spcCol="38100" rtlCol="0" anchor="t">
            <a:spAutoFit/>
          </a:bodyPr>
          <a:lstStyle/>
          <a:p>
            <a:pPr marL="0" marR="0" indent="0" algn="l" defTabSz="14257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i="1" dirty="0">
                <a:solidFill>
                  <a:srgbClr val="152B75"/>
                </a:solidFill>
                <a:sym typeface="Calibri"/>
              </a:rPr>
              <a:t>Инновационная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1527449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028" y="1278450"/>
            <a:ext cx="9648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Всероссийские </a:t>
            </a:r>
            <a:r>
              <a:rPr lang="ru-RU" sz="22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спортивные игры </a:t>
            </a:r>
            <a:r>
              <a:rPr lang="ru-RU" sz="22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школьников</a:t>
            </a:r>
          </a:p>
          <a:p>
            <a:pPr algn="ctr"/>
            <a:r>
              <a:rPr lang="ru-RU" sz="22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«Президентские </a:t>
            </a:r>
            <a:r>
              <a:rPr lang="ru-RU" sz="22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спортивные игры»</a:t>
            </a:r>
            <a:endParaRPr lang="ru-RU" sz="2200" dirty="0">
              <a:solidFill>
                <a:srgbClr val="152B75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566" y="2047891"/>
            <a:ext cx="3329918" cy="2335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932" y="3578772"/>
            <a:ext cx="4495344" cy="30513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9520" y="4619455"/>
            <a:ext cx="3234996" cy="24719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360" y="2123049"/>
            <a:ext cx="5368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</a:rPr>
              <a:t>В 2019 году в соревнованиях  приняли участие </a:t>
            </a:r>
            <a:r>
              <a:rPr lang="ru-RU" sz="1800" b="1" i="1" dirty="0" smtClean="0">
                <a:solidFill>
                  <a:srgbClr val="C00000"/>
                </a:solidFill>
              </a:rPr>
              <a:t>более 6 000 </a:t>
            </a:r>
            <a:r>
              <a:rPr lang="ru-RU" sz="1800" i="1" dirty="0" smtClean="0">
                <a:solidFill>
                  <a:schemeClr val="tx1"/>
                </a:solidFill>
              </a:rPr>
              <a:t>обучающихся 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5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028" y="1248362"/>
            <a:ext cx="964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Всероссийские </a:t>
            </a:r>
            <a:r>
              <a:rPr lang="ru-RU" sz="24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спортивные соревнования</a:t>
            </a:r>
            <a:r>
              <a:rPr lang="en-US" sz="24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школьников «</a:t>
            </a:r>
            <a:r>
              <a:rPr lang="ru-RU" sz="24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Президентские состязания»</a:t>
            </a:r>
            <a:endParaRPr lang="ru-RU" sz="2400" dirty="0">
              <a:solidFill>
                <a:srgbClr val="152B75"/>
              </a:solidFill>
              <a:latin typeface="+mn-lt"/>
            </a:endParaRPr>
          </a:p>
        </p:txBody>
      </p:sp>
      <p:pic>
        <p:nvPicPr>
          <p:cNvPr id="9" name="Picture 4" descr="C:\Users\Розина.ROZINA\Desktop\фото\Президентские состязания\теоретич. конкур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161" y="2110979"/>
            <a:ext cx="3660626" cy="2443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Розина.ROZINA\Desktop\фото\Президентские состязания\Творч.конкурс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089" y="2110979"/>
            <a:ext cx="4315753" cy="28771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Розина.ROZINA\Desktop\фото\Президентские состязания\Многоборье\IMG_20171221_12330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385" y="4130495"/>
            <a:ext cx="2070704" cy="2916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Розина.ROZINA\Desktop\фото\Президентские состязания\весёлые старты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015" y="4430111"/>
            <a:ext cx="3976297" cy="2617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75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041" y="1406779"/>
            <a:ext cx="906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52B75"/>
                </a:solidFill>
              </a:rPr>
              <a:t>Ассоциация </a:t>
            </a:r>
            <a:r>
              <a:rPr lang="ru-RU" sz="2400" b="1" dirty="0">
                <a:solidFill>
                  <a:srgbClr val="152B75"/>
                </a:solidFill>
              </a:rPr>
              <a:t>школьных спортивных клубов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16596" y="1887373"/>
            <a:ext cx="8623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В мероприятиях приняли участие </a:t>
            </a:r>
            <a:r>
              <a:rPr lang="ru-RU" sz="2000" b="1" i="1" dirty="0" smtClean="0">
                <a:solidFill>
                  <a:srgbClr val="C00000"/>
                </a:solidFill>
              </a:rPr>
              <a:t>4810  </a:t>
            </a:r>
            <a:r>
              <a:rPr lang="ru-RU" sz="2000" b="1" i="1" dirty="0" smtClean="0">
                <a:solidFill>
                  <a:schemeClr val="tx1"/>
                </a:solidFill>
              </a:rPr>
              <a:t>школьников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/>
              <a:t>и более </a:t>
            </a:r>
            <a:r>
              <a:rPr lang="ru-RU" sz="2000" b="1" i="1" dirty="0" smtClean="0">
                <a:solidFill>
                  <a:srgbClr val="C00000"/>
                </a:solidFill>
              </a:rPr>
              <a:t>400 </a:t>
            </a:r>
            <a:r>
              <a:rPr lang="ru-RU" sz="2000" b="1" i="1" dirty="0" smtClean="0">
                <a:solidFill>
                  <a:schemeClr val="tx1"/>
                </a:solidFill>
              </a:rPr>
              <a:t>дошкольников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36" y="2614188"/>
            <a:ext cx="9083077" cy="42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2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36787" y="342715"/>
            <a:ext cx="5173055" cy="576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6721" tIns="56721" rIns="56721" bIns="56721" spcCol="38100">
            <a:spAutoFit/>
          </a:bodyPr>
          <a:lstStyle/>
          <a:p>
            <a:pPr algn="r" defTabSz="1425786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Региональный слёт учителей физической культуры общеобразовательных организаций Ярославской области</a:t>
            </a:r>
            <a:endParaRPr lang="ru-RU" sz="15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C:\Users\Розина.ROZINA\Desktop\do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87" y="218705"/>
            <a:ext cx="4434318" cy="8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8964" y="1369968"/>
            <a:ext cx="889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Первенства </a:t>
            </a:r>
            <a:r>
              <a:rPr lang="ru-RU" sz="24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города </a:t>
            </a:r>
            <a:r>
              <a:rPr lang="ru-RU" sz="2400" b="1" dirty="0" smtClean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Ярославля по </a:t>
            </a:r>
            <a:r>
              <a:rPr lang="ru-RU" sz="2400" b="1" dirty="0">
                <a:solidFill>
                  <a:srgbClr val="152B75"/>
                </a:solidFill>
                <a:latin typeface="+mn-lt"/>
                <a:cs typeface="Times New Roman" panose="02020603050405020304" pitchFamily="18" charset="0"/>
              </a:rPr>
              <a:t>различным видам спорта</a:t>
            </a:r>
            <a:endParaRPr lang="ru-RU" sz="2400" dirty="0">
              <a:solidFill>
                <a:srgbClr val="152B75"/>
              </a:solidFill>
              <a:latin typeface="+mn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45" y="1904344"/>
            <a:ext cx="3483202" cy="19470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 descr="F:\ФОТО 2016-2017\Фото 2016-17\Мероприятия_по_плану_ ДО\Мероприятия физкультурно-оздоровительной направленности\Первенство по лыжным гонкам\IMG_20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914" y="1958078"/>
            <a:ext cx="4114800" cy="2298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351" y="4063056"/>
            <a:ext cx="3736428" cy="27464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276" y="4493492"/>
            <a:ext cx="3769170" cy="24433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27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639"/>
      </a:dk1>
      <a:lt1>
        <a:srgbClr val="F4F5FC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2B75"/>
        </a:solidFill>
        <a:ln w="12700">
          <a:miter lim="400000"/>
        </a:ln>
      </a:spPr>
      <a:bodyPr lIns="27283" tIns="27283" rIns="27283" bIns="27283" anchor="ctr"/>
      <a:lstStyle>
        <a:defPPr algn="ctr">
          <a:defRPr sz="745">
            <a:solidFill>
              <a:srgbClr val="F4F5FC"/>
            </a:solidFill>
            <a:latin typeface="Arial" charset="0"/>
            <a:ea typeface="Arial" charset="0"/>
            <a:cs typeface="Arial" charset="0"/>
          </a:defRPr>
        </a:defPPr>
      </a:lstStyle>
    </a:spDef>
    <a:lnDef>
      <a:spPr>
        <a:noFill/>
        <a:ln w="6350" cap="flat">
          <a:solidFill>
            <a:srgbClr val="152B75"/>
          </a:solidFill>
          <a:prstDash val="solid"/>
          <a:miter lim="800000"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5031"/>
      </a:accent1>
      <a:accent2>
        <a:srgbClr val="FFB640"/>
      </a:accent2>
      <a:accent3>
        <a:srgbClr val="53BC71"/>
      </a:accent3>
      <a:accent4>
        <a:srgbClr val="57ADCD"/>
      </a:accent4>
      <a:accent5>
        <a:srgbClr val="776299"/>
      </a:accent5>
      <a:accent6>
        <a:srgbClr val="AAB2B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5FC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ctr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6721" tIns="56721" rIns="56721" bIns="56721" numCol="1" spcCol="38100" rtlCol="0" anchor="t">
        <a:spAutoFit/>
      </a:bodyPr>
      <a:lstStyle>
        <a:defPPr marL="0" marR="0" indent="0" algn="l" defTabSz="14257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33363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532</Words>
  <Application>Microsoft Office PowerPoint</Application>
  <PresentationFormat>Произвольный</PresentationFormat>
  <Paragraphs>129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663</cp:revision>
  <dcterms:modified xsi:type="dcterms:W3CDTF">2019-12-03T09:33:21Z</dcterms:modified>
</cp:coreProperties>
</file>