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3">
  <p:sldMasterIdLst>
    <p:sldMasterId id="2147483660" r:id="rId1"/>
  </p:sldMasterIdLst>
  <p:notesMasterIdLst>
    <p:notesMasterId r:id="rId63"/>
  </p:notesMasterIdLst>
  <p:sldIdLst>
    <p:sldId id="338" r:id="rId2"/>
    <p:sldId id="715" r:id="rId3"/>
    <p:sldId id="717" r:id="rId4"/>
    <p:sldId id="718" r:id="rId5"/>
    <p:sldId id="716" r:id="rId6"/>
    <p:sldId id="719" r:id="rId7"/>
    <p:sldId id="720" r:id="rId8"/>
    <p:sldId id="721" r:id="rId9"/>
    <p:sldId id="722" r:id="rId10"/>
    <p:sldId id="723" r:id="rId11"/>
    <p:sldId id="724" r:id="rId12"/>
    <p:sldId id="725" r:id="rId13"/>
    <p:sldId id="745" r:id="rId14"/>
    <p:sldId id="698" r:id="rId15"/>
    <p:sldId id="699" r:id="rId16"/>
    <p:sldId id="747" r:id="rId17"/>
    <p:sldId id="700" r:id="rId18"/>
    <p:sldId id="701" r:id="rId19"/>
    <p:sldId id="702" r:id="rId20"/>
    <p:sldId id="748" r:id="rId21"/>
    <p:sldId id="703" r:id="rId22"/>
    <p:sldId id="685" r:id="rId23"/>
    <p:sldId id="705" r:id="rId24"/>
    <p:sldId id="706" r:id="rId25"/>
    <p:sldId id="707" r:id="rId26"/>
    <p:sldId id="708" r:id="rId27"/>
    <p:sldId id="709" r:id="rId28"/>
    <p:sldId id="710" r:id="rId29"/>
    <p:sldId id="732" r:id="rId30"/>
    <p:sldId id="734" r:id="rId31"/>
    <p:sldId id="735" r:id="rId32"/>
    <p:sldId id="736" r:id="rId33"/>
    <p:sldId id="737" r:id="rId34"/>
    <p:sldId id="738" r:id="rId35"/>
    <p:sldId id="739" r:id="rId36"/>
    <p:sldId id="744" r:id="rId37"/>
    <p:sldId id="712" r:id="rId38"/>
    <p:sldId id="713" r:id="rId39"/>
    <p:sldId id="714" r:id="rId40"/>
    <p:sldId id="578" r:id="rId41"/>
    <p:sldId id="579" r:id="rId42"/>
    <p:sldId id="581" r:id="rId43"/>
    <p:sldId id="584" r:id="rId44"/>
    <p:sldId id="684" r:id="rId45"/>
    <p:sldId id="688" r:id="rId46"/>
    <p:sldId id="598" r:id="rId47"/>
    <p:sldId id="594" r:id="rId48"/>
    <p:sldId id="689" r:id="rId49"/>
    <p:sldId id="682" r:id="rId50"/>
    <p:sldId id="749" r:id="rId51"/>
    <p:sldId id="750" r:id="rId52"/>
    <p:sldId id="751" r:id="rId53"/>
    <p:sldId id="752" r:id="rId54"/>
    <p:sldId id="753" r:id="rId55"/>
    <p:sldId id="754" r:id="rId56"/>
    <p:sldId id="755" r:id="rId57"/>
    <p:sldId id="760" r:id="rId58"/>
    <p:sldId id="756" r:id="rId59"/>
    <p:sldId id="757" r:id="rId60"/>
    <p:sldId id="758" r:id="rId61"/>
    <p:sldId id="759" r:id="rId6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069"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C886"/>
    <a:srgbClr val="C5D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62" autoAdjust="0"/>
    <p:restoredTop sz="94920" autoAdjust="0"/>
  </p:normalViewPr>
  <p:slideViewPr>
    <p:cSldViewPr>
      <p:cViewPr>
        <p:scale>
          <a:sx n="98" d="100"/>
          <a:sy n="98" d="100"/>
        </p:scale>
        <p:origin x="-96" y="-240"/>
      </p:cViewPr>
      <p:guideLst>
        <p:guide orient="horz" pos="206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9952D91A-48D4-408B-8860-2D33D880FE6D}" type="datetimeFigureOut">
              <a:rPr lang="ru-RU"/>
              <a:pPr>
                <a:defRPr/>
              </a:pPr>
              <a:t>01.04.2019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cs typeface="Arial" charset="0"/>
              </a:defRPr>
            </a:lvl1pPr>
          </a:lstStyle>
          <a:p>
            <a:pPr>
              <a:defRPr/>
            </a:pPr>
            <a:fld id="{8B6E27AE-ECE2-44ED-AD19-6101C56A1507}" type="slidenum">
              <a:rPr lang="ru-RU"/>
              <a:pPr>
                <a:defRPr/>
              </a:pPr>
              <a:t>‹#›</a:t>
            </a:fld>
            <a:endParaRPr lang="ru-RU"/>
          </a:p>
        </p:txBody>
      </p:sp>
    </p:spTree>
    <p:extLst>
      <p:ext uri="{BB962C8B-B14F-4D97-AF65-F5344CB8AC3E}">
        <p14:creationId xmlns:p14="http://schemas.microsoft.com/office/powerpoint/2010/main" val="19969468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es-ES" altLang="ru-RU"/>
          </a:p>
        </p:txBody>
      </p:sp>
      <p:sp>
        <p:nvSpPr>
          <p:cNvPr id="5" name="Нижний колонтитул 4"/>
          <p:cNvSpPr>
            <a:spLocks noGrp="1"/>
          </p:cNvSpPr>
          <p:nvPr>
            <p:ph type="ftr" sz="quarter" idx="11"/>
          </p:nvPr>
        </p:nvSpPr>
        <p:spPr/>
        <p:txBody>
          <a:bodyPr/>
          <a:lstStyle/>
          <a:p>
            <a:pPr>
              <a:defRPr/>
            </a:pPr>
            <a:endParaRPr lang="es-ES" altLang="ru-RU"/>
          </a:p>
        </p:txBody>
      </p:sp>
      <p:sp>
        <p:nvSpPr>
          <p:cNvPr id="6" name="Номер слайда 5"/>
          <p:cNvSpPr>
            <a:spLocks noGrp="1"/>
          </p:cNvSpPr>
          <p:nvPr>
            <p:ph type="sldNum" sz="quarter" idx="12"/>
          </p:nvPr>
        </p:nvSpPr>
        <p:spPr/>
        <p:txBody>
          <a:bodyPr/>
          <a:lstStyle/>
          <a:p>
            <a:pPr>
              <a:defRPr/>
            </a:pPr>
            <a:fld id="{CD880F1E-17C4-4019-9284-77FC874E4DA9}" type="slidenum">
              <a:rPr lang="es-ES" altLang="ru-RU" smtClean="0"/>
              <a:pPr>
                <a:defRPr/>
              </a:pPr>
              <a:t>‹#›</a:t>
            </a:fld>
            <a:endParaRPr lang="es-ES" altLang="ru-RU"/>
          </a:p>
        </p:txBody>
      </p:sp>
    </p:spTree>
    <p:extLst>
      <p:ext uri="{BB962C8B-B14F-4D97-AF65-F5344CB8AC3E}">
        <p14:creationId xmlns:p14="http://schemas.microsoft.com/office/powerpoint/2010/main" val="251450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es-ES" altLang="ru-RU"/>
          </a:p>
        </p:txBody>
      </p:sp>
      <p:sp>
        <p:nvSpPr>
          <p:cNvPr id="5" name="Нижний колонтитул 4"/>
          <p:cNvSpPr>
            <a:spLocks noGrp="1"/>
          </p:cNvSpPr>
          <p:nvPr>
            <p:ph type="ftr" sz="quarter" idx="11"/>
          </p:nvPr>
        </p:nvSpPr>
        <p:spPr/>
        <p:txBody>
          <a:bodyPr/>
          <a:lstStyle/>
          <a:p>
            <a:pPr>
              <a:defRPr/>
            </a:pPr>
            <a:endParaRPr lang="es-ES" altLang="ru-RU"/>
          </a:p>
        </p:txBody>
      </p:sp>
      <p:sp>
        <p:nvSpPr>
          <p:cNvPr id="6" name="Номер слайда 5"/>
          <p:cNvSpPr>
            <a:spLocks noGrp="1"/>
          </p:cNvSpPr>
          <p:nvPr>
            <p:ph type="sldNum" sz="quarter" idx="12"/>
          </p:nvPr>
        </p:nvSpPr>
        <p:spPr/>
        <p:txBody>
          <a:bodyPr/>
          <a:lstStyle/>
          <a:p>
            <a:pPr>
              <a:defRPr/>
            </a:pPr>
            <a:fld id="{6973F2B0-C649-4D27-AA16-4FFD9B046EE1}" type="slidenum">
              <a:rPr lang="es-ES" altLang="ru-RU" smtClean="0"/>
              <a:pPr>
                <a:defRPr/>
              </a:pPr>
              <a:t>‹#›</a:t>
            </a:fld>
            <a:endParaRPr lang="es-ES" altLang="ru-RU"/>
          </a:p>
        </p:txBody>
      </p:sp>
    </p:spTree>
    <p:extLst>
      <p:ext uri="{BB962C8B-B14F-4D97-AF65-F5344CB8AC3E}">
        <p14:creationId xmlns:p14="http://schemas.microsoft.com/office/powerpoint/2010/main" val="1214667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es-ES" altLang="ru-RU"/>
          </a:p>
        </p:txBody>
      </p:sp>
      <p:sp>
        <p:nvSpPr>
          <p:cNvPr id="5" name="Нижний колонтитул 4"/>
          <p:cNvSpPr>
            <a:spLocks noGrp="1"/>
          </p:cNvSpPr>
          <p:nvPr>
            <p:ph type="ftr" sz="quarter" idx="11"/>
          </p:nvPr>
        </p:nvSpPr>
        <p:spPr/>
        <p:txBody>
          <a:bodyPr/>
          <a:lstStyle/>
          <a:p>
            <a:pPr>
              <a:defRPr/>
            </a:pPr>
            <a:endParaRPr lang="es-ES" altLang="ru-RU"/>
          </a:p>
        </p:txBody>
      </p:sp>
      <p:sp>
        <p:nvSpPr>
          <p:cNvPr id="6" name="Номер слайда 5"/>
          <p:cNvSpPr>
            <a:spLocks noGrp="1"/>
          </p:cNvSpPr>
          <p:nvPr>
            <p:ph type="sldNum" sz="quarter" idx="12"/>
          </p:nvPr>
        </p:nvSpPr>
        <p:spPr/>
        <p:txBody>
          <a:bodyPr/>
          <a:lstStyle/>
          <a:p>
            <a:pPr>
              <a:defRPr/>
            </a:pPr>
            <a:fld id="{A3F835C3-99FE-47F1-9AF6-A4E8F3410C28}" type="slidenum">
              <a:rPr lang="es-ES" altLang="ru-RU" smtClean="0"/>
              <a:pPr>
                <a:defRPr/>
              </a:pPr>
              <a:t>‹#›</a:t>
            </a:fld>
            <a:endParaRPr lang="es-ES" altLang="ru-RU"/>
          </a:p>
        </p:txBody>
      </p:sp>
    </p:spTree>
    <p:extLst>
      <p:ext uri="{BB962C8B-B14F-4D97-AF65-F5344CB8AC3E}">
        <p14:creationId xmlns:p14="http://schemas.microsoft.com/office/powerpoint/2010/main" val="9726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es-ES" altLang="ru-RU"/>
          </a:p>
        </p:txBody>
      </p:sp>
      <p:sp>
        <p:nvSpPr>
          <p:cNvPr id="5" name="Нижний колонтитул 4"/>
          <p:cNvSpPr>
            <a:spLocks noGrp="1"/>
          </p:cNvSpPr>
          <p:nvPr>
            <p:ph type="ftr" sz="quarter" idx="11"/>
          </p:nvPr>
        </p:nvSpPr>
        <p:spPr/>
        <p:txBody>
          <a:bodyPr/>
          <a:lstStyle/>
          <a:p>
            <a:pPr>
              <a:defRPr/>
            </a:pPr>
            <a:endParaRPr lang="es-ES" altLang="ru-RU"/>
          </a:p>
        </p:txBody>
      </p:sp>
      <p:sp>
        <p:nvSpPr>
          <p:cNvPr id="6" name="Номер слайда 5"/>
          <p:cNvSpPr>
            <a:spLocks noGrp="1"/>
          </p:cNvSpPr>
          <p:nvPr>
            <p:ph type="sldNum" sz="quarter" idx="12"/>
          </p:nvPr>
        </p:nvSpPr>
        <p:spPr/>
        <p:txBody>
          <a:bodyPr/>
          <a:lstStyle/>
          <a:p>
            <a:pPr>
              <a:defRPr/>
            </a:pPr>
            <a:fld id="{DD8C1F56-D0A0-419B-B837-71B98AE1AFD6}" type="slidenum">
              <a:rPr lang="es-ES" altLang="ru-RU" smtClean="0"/>
              <a:pPr>
                <a:defRPr/>
              </a:pPr>
              <a:t>‹#›</a:t>
            </a:fld>
            <a:endParaRPr lang="es-ES" altLang="ru-RU"/>
          </a:p>
        </p:txBody>
      </p:sp>
    </p:spTree>
    <p:extLst>
      <p:ext uri="{BB962C8B-B14F-4D97-AF65-F5344CB8AC3E}">
        <p14:creationId xmlns:p14="http://schemas.microsoft.com/office/powerpoint/2010/main" val="197146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es-ES" altLang="ru-RU"/>
          </a:p>
        </p:txBody>
      </p:sp>
      <p:sp>
        <p:nvSpPr>
          <p:cNvPr id="5" name="Нижний колонтитул 4"/>
          <p:cNvSpPr>
            <a:spLocks noGrp="1"/>
          </p:cNvSpPr>
          <p:nvPr>
            <p:ph type="ftr" sz="quarter" idx="11"/>
          </p:nvPr>
        </p:nvSpPr>
        <p:spPr/>
        <p:txBody>
          <a:bodyPr/>
          <a:lstStyle/>
          <a:p>
            <a:pPr>
              <a:defRPr/>
            </a:pPr>
            <a:endParaRPr lang="es-ES" altLang="ru-RU"/>
          </a:p>
        </p:txBody>
      </p:sp>
      <p:sp>
        <p:nvSpPr>
          <p:cNvPr id="6" name="Номер слайда 5"/>
          <p:cNvSpPr>
            <a:spLocks noGrp="1"/>
          </p:cNvSpPr>
          <p:nvPr>
            <p:ph type="sldNum" sz="quarter" idx="12"/>
          </p:nvPr>
        </p:nvSpPr>
        <p:spPr/>
        <p:txBody>
          <a:bodyPr/>
          <a:lstStyle/>
          <a:p>
            <a:pPr>
              <a:defRPr/>
            </a:pPr>
            <a:fld id="{CC6005D5-44B7-49D2-B413-7AAFC853EAAA}" type="slidenum">
              <a:rPr lang="es-ES" altLang="ru-RU" smtClean="0"/>
              <a:pPr>
                <a:defRPr/>
              </a:pPr>
              <a:t>‹#›</a:t>
            </a:fld>
            <a:endParaRPr lang="es-ES" altLang="ru-RU"/>
          </a:p>
        </p:txBody>
      </p:sp>
    </p:spTree>
    <p:extLst>
      <p:ext uri="{BB962C8B-B14F-4D97-AF65-F5344CB8AC3E}">
        <p14:creationId xmlns:p14="http://schemas.microsoft.com/office/powerpoint/2010/main" val="360110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es-ES" altLang="ru-RU"/>
          </a:p>
        </p:txBody>
      </p:sp>
      <p:sp>
        <p:nvSpPr>
          <p:cNvPr id="6" name="Нижний колонтитул 5"/>
          <p:cNvSpPr>
            <a:spLocks noGrp="1"/>
          </p:cNvSpPr>
          <p:nvPr>
            <p:ph type="ftr" sz="quarter" idx="11"/>
          </p:nvPr>
        </p:nvSpPr>
        <p:spPr/>
        <p:txBody>
          <a:bodyPr/>
          <a:lstStyle/>
          <a:p>
            <a:pPr>
              <a:defRPr/>
            </a:pPr>
            <a:endParaRPr lang="es-ES" altLang="ru-RU"/>
          </a:p>
        </p:txBody>
      </p:sp>
      <p:sp>
        <p:nvSpPr>
          <p:cNvPr id="7" name="Номер слайда 6"/>
          <p:cNvSpPr>
            <a:spLocks noGrp="1"/>
          </p:cNvSpPr>
          <p:nvPr>
            <p:ph type="sldNum" sz="quarter" idx="12"/>
          </p:nvPr>
        </p:nvSpPr>
        <p:spPr/>
        <p:txBody>
          <a:bodyPr/>
          <a:lstStyle/>
          <a:p>
            <a:pPr>
              <a:defRPr/>
            </a:pPr>
            <a:fld id="{003D011B-394D-487E-A0C4-3AB5407CB150}" type="slidenum">
              <a:rPr lang="es-ES" altLang="ru-RU" smtClean="0"/>
              <a:pPr>
                <a:defRPr/>
              </a:pPr>
              <a:t>‹#›</a:t>
            </a:fld>
            <a:endParaRPr lang="es-ES" altLang="ru-RU"/>
          </a:p>
        </p:txBody>
      </p:sp>
    </p:spTree>
    <p:extLst>
      <p:ext uri="{BB962C8B-B14F-4D97-AF65-F5344CB8AC3E}">
        <p14:creationId xmlns:p14="http://schemas.microsoft.com/office/powerpoint/2010/main" val="1268819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es-ES" altLang="ru-RU"/>
          </a:p>
        </p:txBody>
      </p:sp>
      <p:sp>
        <p:nvSpPr>
          <p:cNvPr id="8" name="Нижний колонтитул 7"/>
          <p:cNvSpPr>
            <a:spLocks noGrp="1"/>
          </p:cNvSpPr>
          <p:nvPr>
            <p:ph type="ftr" sz="quarter" idx="11"/>
          </p:nvPr>
        </p:nvSpPr>
        <p:spPr/>
        <p:txBody>
          <a:bodyPr/>
          <a:lstStyle/>
          <a:p>
            <a:pPr>
              <a:defRPr/>
            </a:pPr>
            <a:endParaRPr lang="es-ES" altLang="ru-RU"/>
          </a:p>
        </p:txBody>
      </p:sp>
      <p:sp>
        <p:nvSpPr>
          <p:cNvPr id="9" name="Номер слайда 8"/>
          <p:cNvSpPr>
            <a:spLocks noGrp="1"/>
          </p:cNvSpPr>
          <p:nvPr>
            <p:ph type="sldNum" sz="quarter" idx="12"/>
          </p:nvPr>
        </p:nvSpPr>
        <p:spPr/>
        <p:txBody>
          <a:bodyPr/>
          <a:lstStyle/>
          <a:p>
            <a:pPr>
              <a:defRPr/>
            </a:pPr>
            <a:fld id="{DE44DF0B-C172-48B7-B03A-3FB0DF8DAC45}" type="slidenum">
              <a:rPr lang="es-ES" altLang="ru-RU" smtClean="0"/>
              <a:pPr>
                <a:defRPr/>
              </a:pPr>
              <a:t>‹#›</a:t>
            </a:fld>
            <a:endParaRPr lang="es-ES" altLang="ru-RU"/>
          </a:p>
        </p:txBody>
      </p:sp>
    </p:spTree>
    <p:extLst>
      <p:ext uri="{BB962C8B-B14F-4D97-AF65-F5344CB8AC3E}">
        <p14:creationId xmlns:p14="http://schemas.microsoft.com/office/powerpoint/2010/main" val="55252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es-ES" altLang="ru-RU"/>
          </a:p>
        </p:txBody>
      </p:sp>
      <p:sp>
        <p:nvSpPr>
          <p:cNvPr id="4" name="Нижний колонтитул 3"/>
          <p:cNvSpPr>
            <a:spLocks noGrp="1"/>
          </p:cNvSpPr>
          <p:nvPr>
            <p:ph type="ftr" sz="quarter" idx="11"/>
          </p:nvPr>
        </p:nvSpPr>
        <p:spPr/>
        <p:txBody>
          <a:bodyPr/>
          <a:lstStyle/>
          <a:p>
            <a:pPr>
              <a:defRPr/>
            </a:pPr>
            <a:endParaRPr lang="es-ES" altLang="ru-RU"/>
          </a:p>
        </p:txBody>
      </p:sp>
      <p:sp>
        <p:nvSpPr>
          <p:cNvPr id="5" name="Номер слайда 4"/>
          <p:cNvSpPr>
            <a:spLocks noGrp="1"/>
          </p:cNvSpPr>
          <p:nvPr>
            <p:ph type="sldNum" sz="quarter" idx="12"/>
          </p:nvPr>
        </p:nvSpPr>
        <p:spPr/>
        <p:txBody>
          <a:bodyPr/>
          <a:lstStyle/>
          <a:p>
            <a:pPr>
              <a:defRPr/>
            </a:pPr>
            <a:fld id="{A99BB270-4E04-45F7-AC24-FA728ED2EA6F}" type="slidenum">
              <a:rPr lang="es-ES" altLang="ru-RU" smtClean="0"/>
              <a:pPr>
                <a:defRPr/>
              </a:pPr>
              <a:t>‹#›</a:t>
            </a:fld>
            <a:endParaRPr lang="es-ES" altLang="ru-RU"/>
          </a:p>
        </p:txBody>
      </p:sp>
    </p:spTree>
    <p:extLst>
      <p:ext uri="{BB962C8B-B14F-4D97-AF65-F5344CB8AC3E}">
        <p14:creationId xmlns:p14="http://schemas.microsoft.com/office/powerpoint/2010/main" val="187998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es-ES" altLang="ru-RU"/>
          </a:p>
        </p:txBody>
      </p:sp>
      <p:sp>
        <p:nvSpPr>
          <p:cNvPr id="3" name="Нижний колонтитул 2"/>
          <p:cNvSpPr>
            <a:spLocks noGrp="1"/>
          </p:cNvSpPr>
          <p:nvPr>
            <p:ph type="ftr" sz="quarter" idx="11"/>
          </p:nvPr>
        </p:nvSpPr>
        <p:spPr/>
        <p:txBody>
          <a:bodyPr/>
          <a:lstStyle/>
          <a:p>
            <a:pPr>
              <a:defRPr/>
            </a:pPr>
            <a:endParaRPr lang="es-ES" altLang="ru-RU"/>
          </a:p>
        </p:txBody>
      </p:sp>
      <p:sp>
        <p:nvSpPr>
          <p:cNvPr id="4" name="Номер слайда 3"/>
          <p:cNvSpPr>
            <a:spLocks noGrp="1"/>
          </p:cNvSpPr>
          <p:nvPr>
            <p:ph type="sldNum" sz="quarter" idx="12"/>
          </p:nvPr>
        </p:nvSpPr>
        <p:spPr/>
        <p:txBody>
          <a:bodyPr/>
          <a:lstStyle/>
          <a:p>
            <a:pPr>
              <a:defRPr/>
            </a:pPr>
            <a:fld id="{5430FF90-DFA2-4D9A-B971-74429FA0B151}" type="slidenum">
              <a:rPr lang="es-ES" altLang="ru-RU" smtClean="0"/>
              <a:pPr>
                <a:defRPr/>
              </a:pPr>
              <a:t>‹#›</a:t>
            </a:fld>
            <a:endParaRPr lang="es-ES" altLang="ru-RU"/>
          </a:p>
        </p:txBody>
      </p:sp>
    </p:spTree>
    <p:extLst>
      <p:ext uri="{BB962C8B-B14F-4D97-AF65-F5344CB8AC3E}">
        <p14:creationId xmlns:p14="http://schemas.microsoft.com/office/powerpoint/2010/main" val="192743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es-ES" altLang="ru-RU"/>
          </a:p>
        </p:txBody>
      </p:sp>
      <p:sp>
        <p:nvSpPr>
          <p:cNvPr id="6" name="Нижний колонтитул 5"/>
          <p:cNvSpPr>
            <a:spLocks noGrp="1"/>
          </p:cNvSpPr>
          <p:nvPr>
            <p:ph type="ftr" sz="quarter" idx="11"/>
          </p:nvPr>
        </p:nvSpPr>
        <p:spPr/>
        <p:txBody>
          <a:bodyPr/>
          <a:lstStyle/>
          <a:p>
            <a:pPr>
              <a:defRPr/>
            </a:pPr>
            <a:endParaRPr lang="es-ES" altLang="ru-RU"/>
          </a:p>
        </p:txBody>
      </p:sp>
      <p:sp>
        <p:nvSpPr>
          <p:cNvPr id="7" name="Номер слайда 6"/>
          <p:cNvSpPr>
            <a:spLocks noGrp="1"/>
          </p:cNvSpPr>
          <p:nvPr>
            <p:ph type="sldNum" sz="quarter" idx="12"/>
          </p:nvPr>
        </p:nvSpPr>
        <p:spPr/>
        <p:txBody>
          <a:bodyPr/>
          <a:lstStyle/>
          <a:p>
            <a:pPr>
              <a:defRPr/>
            </a:pPr>
            <a:fld id="{A7C766BC-9C59-47A4-B378-BF90EA443E46}" type="slidenum">
              <a:rPr lang="es-ES" altLang="ru-RU" smtClean="0"/>
              <a:pPr>
                <a:defRPr/>
              </a:pPr>
              <a:t>‹#›</a:t>
            </a:fld>
            <a:endParaRPr lang="es-ES" altLang="ru-RU"/>
          </a:p>
        </p:txBody>
      </p:sp>
    </p:spTree>
    <p:extLst>
      <p:ext uri="{BB962C8B-B14F-4D97-AF65-F5344CB8AC3E}">
        <p14:creationId xmlns:p14="http://schemas.microsoft.com/office/powerpoint/2010/main" val="1576747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es-ES" altLang="ru-RU"/>
          </a:p>
        </p:txBody>
      </p:sp>
      <p:sp>
        <p:nvSpPr>
          <p:cNvPr id="6" name="Нижний колонтитул 5"/>
          <p:cNvSpPr>
            <a:spLocks noGrp="1"/>
          </p:cNvSpPr>
          <p:nvPr>
            <p:ph type="ftr" sz="quarter" idx="11"/>
          </p:nvPr>
        </p:nvSpPr>
        <p:spPr/>
        <p:txBody>
          <a:bodyPr/>
          <a:lstStyle/>
          <a:p>
            <a:pPr>
              <a:defRPr/>
            </a:pPr>
            <a:endParaRPr lang="es-ES" altLang="ru-RU"/>
          </a:p>
        </p:txBody>
      </p:sp>
      <p:sp>
        <p:nvSpPr>
          <p:cNvPr id="7" name="Номер слайда 6"/>
          <p:cNvSpPr>
            <a:spLocks noGrp="1"/>
          </p:cNvSpPr>
          <p:nvPr>
            <p:ph type="sldNum" sz="quarter" idx="12"/>
          </p:nvPr>
        </p:nvSpPr>
        <p:spPr/>
        <p:txBody>
          <a:bodyPr/>
          <a:lstStyle/>
          <a:p>
            <a:pPr>
              <a:defRPr/>
            </a:pPr>
            <a:fld id="{53C1E08E-6EF9-4F89-82F3-BE1B3D456A23}" type="slidenum">
              <a:rPr lang="es-ES" altLang="ru-RU" smtClean="0"/>
              <a:pPr>
                <a:defRPr/>
              </a:pPr>
              <a:t>‹#›</a:t>
            </a:fld>
            <a:endParaRPr lang="es-ES" altLang="ru-RU"/>
          </a:p>
        </p:txBody>
      </p:sp>
    </p:spTree>
    <p:extLst>
      <p:ext uri="{BB962C8B-B14F-4D97-AF65-F5344CB8AC3E}">
        <p14:creationId xmlns:p14="http://schemas.microsoft.com/office/powerpoint/2010/main" val="327129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alt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lt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64815B8-3E00-414F-812B-65BF87CAF1EE}" type="slidenum">
              <a:rPr lang="es-ES" altLang="ru-RU" smtClean="0"/>
              <a:pPr>
                <a:defRPr/>
              </a:pPr>
              <a:t>‹#›</a:t>
            </a:fld>
            <a:endParaRPr lang="es-ES" altLang="ru-RU"/>
          </a:p>
        </p:txBody>
      </p:sp>
    </p:spTree>
    <p:extLst>
      <p:ext uri="{BB962C8B-B14F-4D97-AF65-F5344CB8AC3E}">
        <p14:creationId xmlns:p14="http://schemas.microsoft.com/office/powerpoint/2010/main" val="329208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Прямоугольник 12"/>
          <p:cNvSpPr>
            <a:spLocks noChangeArrowheads="1"/>
          </p:cNvSpPr>
          <p:nvPr/>
        </p:nvSpPr>
        <p:spPr bwMode="auto">
          <a:xfrm>
            <a:off x="451967" y="1526870"/>
            <a:ext cx="8890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3200" b="1">
                <a:solidFill>
                  <a:srgbClr val="C00000"/>
                </a:solidFill>
              </a:rPr>
              <a:t> </a:t>
            </a:r>
          </a:p>
          <a:p>
            <a:pPr algn="ctr" eaLnBrk="1" hangingPunct="1"/>
            <a:endParaRPr lang="ru-RU" altLang="ru-RU" sz="3200" b="1">
              <a:solidFill>
                <a:srgbClr val="C00000"/>
              </a:solidFill>
            </a:endParaRPr>
          </a:p>
        </p:txBody>
      </p:sp>
      <p:sp>
        <p:nvSpPr>
          <p:cNvPr id="3078" name="Прямоугольник 1"/>
          <p:cNvSpPr>
            <a:spLocks noChangeArrowheads="1"/>
          </p:cNvSpPr>
          <p:nvPr/>
        </p:nvSpPr>
        <p:spPr bwMode="auto">
          <a:xfrm>
            <a:off x="471611" y="503237"/>
            <a:ext cx="813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b="1">
              <a:solidFill>
                <a:srgbClr val="FF0000"/>
              </a:solidFill>
            </a:endParaRPr>
          </a:p>
        </p:txBody>
      </p:sp>
      <p:sp>
        <p:nvSpPr>
          <p:cNvPr id="3079" name="Прямоугольник 3"/>
          <p:cNvSpPr>
            <a:spLocks noChangeArrowheads="1"/>
          </p:cNvSpPr>
          <p:nvPr/>
        </p:nvSpPr>
        <p:spPr bwMode="auto">
          <a:xfrm>
            <a:off x="418042" y="2004856"/>
            <a:ext cx="82007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ru-RU" sz="3200" b="1" dirty="0" smtClean="0">
                <a:solidFill>
                  <a:srgbClr val="C00000"/>
                </a:solidFill>
              </a:rPr>
              <a:t>Техника безопасности </a:t>
            </a:r>
          </a:p>
          <a:p>
            <a:pPr algn="ctr"/>
            <a:r>
              <a:rPr lang="ru-RU" sz="3200" b="1" dirty="0" smtClean="0">
                <a:solidFill>
                  <a:srgbClr val="C00000"/>
                </a:solidFill>
              </a:rPr>
              <a:t>при занятиях физической культурой</a:t>
            </a:r>
          </a:p>
        </p:txBody>
      </p:sp>
      <p:sp>
        <p:nvSpPr>
          <p:cNvPr id="7" name="Прямоугольник 13"/>
          <p:cNvSpPr>
            <a:spLocks noChangeArrowheads="1"/>
          </p:cNvSpPr>
          <p:nvPr/>
        </p:nvSpPr>
        <p:spPr bwMode="auto">
          <a:xfrm>
            <a:off x="899592" y="3999629"/>
            <a:ext cx="7848600" cy="984885"/>
          </a:xfrm>
          <a:prstGeom prst="rect">
            <a:avLst/>
          </a:prstGeom>
          <a:noFill/>
          <a:ln w="9525">
            <a:noFill/>
            <a:miter lim="800000"/>
            <a:headEnd/>
            <a:tailEnd/>
          </a:ln>
        </p:spPr>
        <p:txBody>
          <a:bodyPr>
            <a:spAutoFit/>
          </a:bodyPr>
          <a:lstStyle/>
          <a:p>
            <a:pPr algn="r" eaLnBrk="1" hangingPunct="1">
              <a:defRPr/>
            </a:pPr>
            <a:r>
              <a:rPr lang="ru-RU" sz="1600" i="1" dirty="0" smtClean="0"/>
              <a:t>Щербак </a:t>
            </a:r>
            <a:r>
              <a:rPr lang="ru-RU" sz="1600" i="1" dirty="0"/>
              <a:t>Александр Павлович</a:t>
            </a:r>
            <a:r>
              <a:rPr lang="ru-RU" sz="1600" dirty="0"/>
              <a:t>, </a:t>
            </a:r>
            <a:endParaRPr lang="ru-RU" sz="1600" dirty="0" smtClean="0"/>
          </a:p>
          <a:p>
            <a:pPr algn="r" eaLnBrk="1" hangingPunct="1">
              <a:defRPr/>
            </a:pPr>
            <a:r>
              <a:rPr lang="ru-RU" sz="1400" dirty="0" smtClean="0"/>
              <a:t>кандидат </a:t>
            </a:r>
            <a:r>
              <a:rPr lang="ru-RU" sz="1400" dirty="0"/>
              <a:t>педагогических наук, доцент, </a:t>
            </a:r>
            <a:endParaRPr lang="ru-RU" sz="1400" dirty="0" smtClean="0"/>
          </a:p>
          <a:p>
            <a:pPr algn="r" eaLnBrk="1" hangingPunct="1">
              <a:defRPr/>
            </a:pPr>
            <a:r>
              <a:rPr lang="ru-RU" sz="1400" dirty="0" smtClean="0"/>
              <a:t>заведующий </a:t>
            </a:r>
            <a:r>
              <a:rPr lang="ru-RU" sz="1400" dirty="0"/>
              <a:t>кафедрой физической культуры и безопасности жизнедеятельности </a:t>
            </a:r>
            <a:endParaRPr lang="ru-RU" sz="1400" dirty="0" smtClean="0"/>
          </a:p>
          <a:p>
            <a:pPr algn="r" eaLnBrk="1" hangingPunct="1">
              <a:defRPr/>
            </a:pPr>
            <a:r>
              <a:rPr lang="ru-RU" sz="1400" dirty="0" smtClean="0"/>
              <a:t>ГАУ </a:t>
            </a:r>
            <a:r>
              <a:rPr lang="ru-RU" sz="1400" dirty="0"/>
              <a:t>ДПО ЯО «Институт развития образования</a:t>
            </a:r>
            <a:r>
              <a:rPr lang="ru-RU" sz="1400" dirty="0" smtClean="0"/>
              <a:t>»</a:t>
            </a:r>
            <a:endParaRPr lang="ru-RU" sz="1600" dirty="0"/>
          </a:p>
        </p:txBody>
      </p:sp>
      <p:pic>
        <p:nvPicPr>
          <p:cNvPr id="8" name="Рисунок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008" y="195401"/>
            <a:ext cx="8783992" cy="1090459"/>
          </a:xfrm>
          <a:prstGeom prst="rect">
            <a:avLst/>
          </a:prstGeom>
        </p:spPr>
      </p:pic>
      <p:pic>
        <p:nvPicPr>
          <p:cNvPr id="9" name="Рисунок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09514"/>
            <a:ext cx="9362242" cy="1088904"/>
          </a:xfrm>
          <a:prstGeom prst="rect">
            <a:avLst/>
          </a:prstGeom>
        </p:spPr>
      </p:pic>
    </p:spTree>
    <p:extLst>
      <p:ext uri="{BB962C8B-B14F-4D97-AF65-F5344CB8AC3E}">
        <p14:creationId xmlns:p14="http://schemas.microsoft.com/office/powerpoint/2010/main" val="1062988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285720" y="714356"/>
            <a:ext cx="8643998" cy="830997"/>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Государственный стандарт РФ ГОСТ Р 52025-2003</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"Услуги физкультурно-оздоровительные и спортивные. Требования безопасности потребителей"</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(принят постановлением Госстандарта РФ от 18 марта 2003 г. № 81-ст)</a:t>
            </a:r>
          </a:p>
        </p:txBody>
      </p:sp>
      <p:sp>
        <p:nvSpPr>
          <p:cNvPr id="12" name="Прямоугольник 11"/>
          <p:cNvSpPr/>
          <p:nvPr/>
        </p:nvSpPr>
        <p:spPr>
          <a:xfrm>
            <a:off x="214282" y="1571612"/>
            <a:ext cx="6643734" cy="3539430"/>
          </a:xfrm>
          <a:prstGeom prst="rect">
            <a:avLst/>
          </a:prstGeom>
        </p:spPr>
        <p:txBody>
          <a:bodyPr wrap="square">
            <a:spAutoFit/>
          </a:bodyPr>
          <a:lstStyle/>
          <a:p>
            <a:r>
              <a:rPr lang="ru-RU" sz="1400" dirty="0" smtClean="0">
                <a:latin typeface="Times New Roman" pitchFamily="18" charset="0"/>
                <a:cs typeface="Times New Roman" pitchFamily="18" charset="0"/>
              </a:rPr>
              <a:t>4.3.4 Воздействие окружающей среды на потребителей спортивных услуг обусловлено повышенными или пониженными температурами окружающей среды, влажностью и подвижностью воздуха в зоне обслуживания потребителей, резкими перепадами барометрического давления (при оказании услуг в горной местности).</a:t>
            </a:r>
          </a:p>
          <a:p>
            <a:r>
              <a:rPr lang="ru-RU" sz="1400" dirty="0" smtClean="0">
                <a:latin typeface="Times New Roman" pitchFamily="18" charset="0"/>
                <a:cs typeface="Times New Roman" pitchFamily="18" charset="0"/>
              </a:rPr>
              <a:t>Показатели микроклимата в физкультурно-оздоровительных и спортивных сооружениях должны соответствовать установленным санитарно-гигиеническим требованиям.</a:t>
            </a:r>
          </a:p>
          <a:p>
            <a:r>
              <a:rPr lang="ru-RU" sz="1400" dirty="0" smtClean="0">
                <a:latin typeface="Times New Roman" pitchFamily="18" charset="0"/>
                <a:cs typeface="Times New Roman" pitchFamily="18" charset="0"/>
              </a:rPr>
              <a:t>Предупреждение вредных воздействий окружающей среды обеспечивают:</a:t>
            </a:r>
          </a:p>
          <a:p>
            <a:r>
              <a:rPr lang="ru-RU" sz="1400" dirty="0" smtClean="0">
                <a:latin typeface="Times New Roman" pitchFamily="18" charset="0"/>
                <a:cs typeface="Times New Roman" pitchFamily="18" charset="0"/>
              </a:rPr>
              <a:t>- учет погодных особенностей района (места расположения) физкультурно-оздоровительных и спортивных сооружений;</a:t>
            </a:r>
          </a:p>
          <a:p>
            <a:r>
              <a:rPr lang="ru-RU" sz="1400" dirty="0" smtClean="0">
                <a:latin typeface="Times New Roman" pitchFamily="18" charset="0"/>
                <a:cs typeface="Times New Roman" pitchFamily="18" charset="0"/>
              </a:rPr>
              <a:t>- оснащение физкультурно-оздоровительных и спортивных сооружений устройствами кондиционирования, вентиляции, озонирования воздуха, отопления, автоматического контроля и сигнализации;</a:t>
            </a:r>
          </a:p>
          <a:p>
            <a:r>
              <a:rPr lang="ru-RU" sz="1400" dirty="0" smtClean="0">
                <a:latin typeface="Times New Roman" pitchFamily="18" charset="0"/>
                <a:cs typeface="Times New Roman" pitchFamily="18" charset="0"/>
              </a:rPr>
              <a:t>- ветрозащитные стенки физкультурно-спортивных и игровых площадок;</a:t>
            </a:r>
          </a:p>
          <a:p>
            <a:r>
              <a:rPr lang="ru-RU" sz="1400" dirty="0" smtClean="0">
                <a:latin typeface="Times New Roman" pitchFamily="18" charset="0"/>
                <a:cs typeface="Times New Roman" pitchFamily="18" charset="0"/>
              </a:rPr>
              <a:t>- рациональное проектирование трасс, маршрутов для проведения тренировок и соревнований.</a:t>
            </a:r>
            <a:endParaRPr lang="ru-RU" sz="800" dirty="0" smtClean="0">
              <a:latin typeface="Times New Roman" pitchFamily="18" charset="0"/>
              <a:cs typeface="Times New Roman" pitchFamily="18" charset="0"/>
            </a:endParaRPr>
          </a:p>
        </p:txBody>
      </p:sp>
      <p:sp>
        <p:nvSpPr>
          <p:cNvPr id="6" name="Прямоугольник 5"/>
          <p:cNvSpPr/>
          <p:nvPr/>
        </p:nvSpPr>
        <p:spPr>
          <a:xfrm>
            <a:off x="285720" y="5072074"/>
            <a:ext cx="5643602" cy="1600438"/>
          </a:xfrm>
          <a:prstGeom prst="rect">
            <a:avLst/>
          </a:prstGeom>
        </p:spPr>
        <p:txBody>
          <a:bodyPr wrap="square">
            <a:spAutoFit/>
          </a:bodyPr>
          <a:lstStyle/>
          <a:p>
            <a:r>
              <a:rPr lang="ru-RU" sz="1400" dirty="0" smtClean="0">
                <a:latin typeface="Times New Roman" pitchFamily="18" charset="0"/>
                <a:cs typeface="Times New Roman" pitchFamily="18" charset="0"/>
              </a:rPr>
              <a:t>4.3.5 При проведении занятий и тренировок физические нагрузки должны соответствовать уровню физической подготовленности потребителей, возрасту, полу, состоянию здоровья.</a:t>
            </a:r>
          </a:p>
          <a:p>
            <a:r>
              <a:rPr lang="ru-RU" sz="1400" dirty="0" smtClean="0">
                <a:latin typeface="Times New Roman" pitchFamily="18" charset="0"/>
                <a:cs typeface="Times New Roman" pitchFamily="18" charset="0"/>
              </a:rPr>
              <a:t>Занятия и тренировки следует проводить в присутствии тренера (преподавателя, инструктора) и при наличии в физкультурно-оздоровительном или спортивном сооружении медицинского работника.</a:t>
            </a:r>
          </a:p>
        </p:txBody>
      </p:sp>
      <p:pic>
        <p:nvPicPr>
          <p:cNvPr id="7" name="Picture 1" descr="D:\Саша\рисунки о спорте и не только\ФКи ЗОЖ\depositphotos_139491754-stock-illustration-physical-education-lesson-concept-vecto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15140" y="3214686"/>
            <a:ext cx="2261419" cy="3406164"/>
          </a:xfrm>
          <a:prstGeom prst="rect">
            <a:avLst/>
          </a:prstGeom>
          <a:noFill/>
        </p:spPr>
      </p:pic>
      <p:pic>
        <p:nvPicPr>
          <p:cNvPr id="8" name="Рисунок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285720" y="714356"/>
            <a:ext cx="8643998" cy="830997"/>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Государственный стандарт РФ ГОСТ Р 52025-2003</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"Услуги физкультурно-оздоровительные и спортивные. Требования безопасности потребителей"</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(принят постановлением Госстандарта РФ от 18 марта 2003 г. № 81-ст)</a:t>
            </a:r>
          </a:p>
        </p:txBody>
      </p:sp>
      <p:sp>
        <p:nvSpPr>
          <p:cNvPr id="12" name="Прямоугольник 11"/>
          <p:cNvSpPr/>
          <p:nvPr/>
        </p:nvSpPr>
        <p:spPr>
          <a:xfrm>
            <a:off x="214282" y="1571612"/>
            <a:ext cx="8786874" cy="4862870"/>
          </a:xfrm>
          <a:prstGeom prst="rect">
            <a:avLst/>
          </a:prstGeom>
        </p:spPr>
        <p:txBody>
          <a:bodyPr wrap="square">
            <a:spAutoFit/>
          </a:bodyPr>
          <a:lstStyle/>
          <a:p>
            <a:r>
              <a:rPr lang="ru-RU" sz="1400" dirty="0" smtClean="0">
                <a:latin typeface="Times New Roman" pitchFamily="18" charset="0"/>
                <a:cs typeface="Times New Roman" pitchFamily="18" charset="0"/>
              </a:rPr>
              <a:t>4.3.5 При проведении занятий и тренировок физические нагрузки должны соответствовать уровню физической подготовленности потребителей, возрасту, полу, состоянию здоровья.</a:t>
            </a:r>
          </a:p>
          <a:p>
            <a:r>
              <a:rPr lang="ru-RU" sz="1400" dirty="0" smtClean="0">
                <a:latin typeface="Times New Roman" pitchFamily="18" charset="0"/>
                <a:cs typeface="Times New Roman" pitchFamily="18" charset="0"/>
              </a:rPr>
              <a:t>Занятия и тренировки следует проводить в присутствии тренера (преподавателя, инструктора) и при наличии в физкультурно-оздоровительном или спортивном сооружении медицинского работника.</a:t>
            </a:r>
          </a:p>
          <a:p>
            <a:endParaRPr lang="ru-RU" sz="8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4.3.6 Специфические факторы риска при оказании спортивных услуг обусловлены:</a:t>
            </a:r>
          </a:p>
          <a:p>
            <a:r>
              <a:rPr lang="ru-RU" sz="1400" dirty="0" smtClean="0">
                <a:latin typeface="Times New Roman" pitchFamily="18" charset="0"/>
                <a:cs typeface="Times New Roman" pitchFamily="18" charset="0"/>
              </a:rPr>
              <a:t>- техническим состоянием используемых объектов материально-технической базы (физкультурно-оздоровительных и спортивных сооружений, спортивного оборудования, снаряжения и инвентаря и т.д.);</a:t>
            </a:r>
          </a:p>
          <a:p>
            <a:r>
              <a:rPr lang="ru-RU" sz="1400" dirty="0" smtClean="0">
                <a:latin typeface="Times New Roman" pitchFamily="18" charset="0"/>
                <a:cs typeface="Times New Roman" pitchFamily="18" charset="0"/>
              </a:rPr>
              <a:t>- уровнем профессиональной подготовленности обслуживающего персонала (тренеров, преподавателей, инструкторов);</a:t>
            </a:r>
          </a:p>
          <a:p>
            <a:r>
              <a:rPr lang="ru-RU" sz="1400" dirty="0" smtClean="0">
                <a:latin typeface="Times New Roman" pitchFamily="18" charset="0"/>
                <a:cs typeface="Times New Roman" pitchFamily="18" charset="0"/>
              </a:rPr>
              <a:t>- подготовкой потребителей к занятиям, тренировкам, соревнованиям (инструктаж, экипировка, снаряжение).</a:t>
            </a:r>
          </a:p>
          <a:p>
            <a:endParaRPr lang="ru-RU" sz="8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4.3.7 Прочие факторы риска</a:t>
            </a:r>
          </a:p>
          <a:p>
            <a:r>
              <a:rPr lang="ru-RU" sz="1400" dirty="0" smtClean="0">
                <a:latin typeface="Times New Roman" pitchFamily="18" charset="0"/>
                <a:cs typeface="Times New Roman" pitchFamily="18" charset="0"/>
              </a:rPr>
              <a:t>К прочим факторам риска относят опасности, связанные с отсутствием необходимой информации о физкультурно-оздоровительной и спортивной услуге и ее характеристиках.</a:t>
            </a:r>
          </a:p>
          <a:p>
            <a:r>
              <a:rPr lang="ru-RU" sz="1400" dirty="0" smtClean="0">
                <a:latin typeface="Times New Roman" pitchFamily="18" charset="0"/>
                <a:cs typeface="Times New Roman" pitchFamily="18" charset="0"/>
              </a:rPr>
              <a:t>Потребителям услуг должна быть предоставлена достаточная информация об оказываемых спортивных услугах (основных характеристиках услуг, условиях обслуживания) в соответствии с требованиями, установленными в действующих нормативных документах.</a:t>
            </a:r>
          </a:p>
          <a:p>
            <a:r>
              <a:rPr lang="ru-RU" sz="1400" dirty="0" smtClean="0">
                <a:latin typeface="Times New Roman" pitchFamily="18" charset="0"/>
                <a:cs typeface="Times New Roman" pitchFamily="18" charset="0"/>
              </a:rPr>
              <a:t>Для потребителей услуг необходимо проводить инструктаж по безопасности, учитывающий специфику физкультурно-оздоровительных занятий, тренировок и соревнований по конкретным видам спорта.</a:t>
            </a:r>
          </a:p>
          <a:p>
            <a:endParaRPr lang="ru-RU" sz="8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4.3.8 Исполнители спортивных услуг должны иметь комплект действующих нормативных документов по обеспечению безопасности потребителей и руководствоваться ими в своей деятельности.</a:t>
            </a:r>
            <a:endParaRPr lang="ru-RU" sz="1400" dirty="0">
              <a:latin typeface="Times New Roman" pitchFamily="18" charset="0"/>
              <a:cs typeface="Times New Roman" pitchFamily="18" charset="0"/>
            </a:endParaRPr>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285720" y="714356"/>
            <a:ext cx="8643998" cy="830997"/>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Государственный стандарт РФ ГОСТ Р 52025-2003</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"Услуги физкультурно-оздоровительные и спортивные. Требования безопасности потребителей"</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(принят постановлением Госстандарта РФ от 18 марта 2003 г. № 81-ст)</a:t>
            </a:r>
          </a:p>
        </p:txBody>
      </p:sp>
      <p:sp>
        <p:nvSpPr>
          <p:cNvPr id="12" name="Прямоугольник 11"/>
          <p:cNvSpPr/>
          <p:nvPr/>
        </p:nvSpPr>
        <p:spPr>
          <a:xfrm>
            <a:off x="214282" y="1571612"/>
            <a:ext cx="8786874" cy="2031325"/>
          </a:xfrm>
          <a:prstGeom prst="rect">
            <a:avLst/>
          </a:prstGeom>
        </p:spPr>
        <p:txBody>
          <a:bodyPr wrap="square">
            <a:spAutoFit/>
          </a:bodyPr>
          <a:lstStyle/>
          <a:p>
            <a:r>
              <a:rPr lang="ru-RU" sz="1400" b="1" dirty="0" smtClean="0">
                <a:latin typeface="Times New Roman" pitchFamily="18" charset="0"/>
                <a:cs typeface="Times New Roman" pitchFamily="18" charset="0"/>
              </a:rPr>
              <a:t>5 Контроль за выполнением требований безопасности</a:t>
            </a:r>
          </a:p>
          <a:p>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5.1 Для отдельных видов спорта в начале сезона следует оценить состояние эксплуатации физкультурно-оздоровительных и спортивных сооружений, трасс, маршрутов и их готовность к эксплуатации.</a:t>
            </a:r>
          </a:p>
          <a:p>
            <a:r>
              <a:rPr lang="ru-RU" sz="1400" dirty="0" smtClean="0">
                <a:latin typeface="Times New Roman" pitchFamily="18" charset="0"/>
                <a:cs typeface="Times New Roman" pitchFamily="18" charset="0"/>
              </a:rPr>
              <a:t>Текущие проверки обеспечения безопасности потребителей спортивных услуг проводят в соответствии с планами и графиками технических осмотров физкультурно-оздоровительных и спортивных сооружений (спортзалов, тренажерных залов, игровых залов и помещений, бассейнов, открытых и закрытых спортивных и игровых площадок и др.), трасс, маршрутов, спортивного оборудования, снаряжения и инвентаря, проверок безопасности проведения занятий, тренировок, соревнований, медицинского обеспечения.</a:t>
            </a:r>
          </a:p>
        </p:txBody>
      </p:sp>
      <p:pic>
        <p:nvPicPr>
          <p:cNvPr id="6" name="Picture 2" descr="https://images.aif.ru/007/918/dff3940f0056718b315375262343035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20" y="3643314"/>
            <a:ext cx="4357718" cy="3000396"/>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pic>
        <p:nvPicPr>
          <p:cNvPr id="7" name="Picture 2" descr="https://onf.ru/sites/default/files/cms/wp-content/uploads/2017/07/img_98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6314" y="3652180"/>
            <a:ext cx="3977748" cy="2991530"/>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8143900" y="6215082"/>
            <a:ext cx="714380"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rgbClr val="FF0000"/>
                </a:solidFill>
              </a:ln>
              <a:solidFill>
                <a:srgbClr val="FF0000"/>
              </a:solidFill>
            </a:endParaRPr>
          </a:p>
        </p:txBody>
      </p:sp>
      <p:sp>
        <p:nvSpPr>
          <p:cNvPr id="13" name="Прямоугольник 12"/>
          <p:cNvSpPr/>
          <p:nvPr/>
        </p:nvSpPr>
        <p:spPr>
          <a:xfrm>
            <a:off x="5000628" y="3929066"/>
            <a:ext cx="2643206" cy="20002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rgbClr val="FF0000"/>
                </a:solidFill>
              </a:ln>
              <a:solidFill>
                <a:srgbClr val="FF0000"/>
              </a:solidFill>
            </a:endParaRPr>
          </a:p>
        </p:txBody>
      </p:sp>
      <p:pic>
        <p:nvPicPr>
          <p:cNvPr id="14" name="Рисунок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285720" y="714356"/>
            <a:ext cx="8643998" cy="830997"/>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Государственный стандарт РФ ГОСТ Р 52025-2003</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"Услуги физкультурно-оздоровительные и спортивные. Требования безопасности потребителей"</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(принят постановлением Госстандарта РФ от 18 марта 2003 г. № 81-ст)</a:t>
            </a:r>
          </a:p>
        </p:txBody>
      </p:sp>
      <p:sp>
        <p:nvSpPr>
          <p:cNvPr id="12" name="Прямоугольник 11"/>
          <p:cNvSpPr/>
          <p:nvPr/>
        </p:nvSpPr>
        <p:spPr>
          <a:xfrm>
            <a:off x="214282" y="1571612"/>
            <a:ext cx="5786478" cy="4832092"/>
          </a:xfrm>
          <a:prstGeom prst="rect">
            <a:avLst/>
          </a:prstGeom>
        </p:spPr>
        <p:txBody>
          <a:bodyPr wrap="square">
            <a:spAutoFit/>
          </a:bodyPr>
          <a:lstStyle/>
          <a:p>
            <a:r>
              <a:rPr lang="ru-RU" sz="1400" b="1" dirty="0" smtClean="0">
                <a:latin typeface="Times New Roman" pitchFamily="18" charset="0"/>
                <a:cs typeface="Times New Roman" pitchFamily="18" charset="0"/>
              </a:rPr>
              <a:t>5 Контроль за выполнением требований безопасности</a:t>
            </a:r>
          </a:p>
          <a:p>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5.2 Для контроля безопасности обслуживания потребителей спортивных услуг используют следующие методы:</a:t>
            </a:r>
          </a:p>
          <a:p>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визуальный</a:t>
            </a:r>
            <a:r>
              <a:rPr lang="ru-RU" sz="1400" dirty="0" smtClean="0">
                <a:latin typeface="Times New Roman" pitchFamily="18" charset="0"/>
                <a:cs typeface="Times New Roman" pitchFamily="18" charset="0"/>
              </a:rPr>
              <a:t> - осмотр физкультурно-оздоровительных и спортивных сооружений, трасс, маршрутов, спортивного оборудования, тренажеров, инвентаря и т.д.;</a:t>
            </a:r>
          </a:p>
          <a:p>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инструментальный</a:t>
            </a:r>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контроль</a:t>
            </a:r>
            <a:r>
              <a:rPr lang="ru-RU" sz="1400" dirty="0" smtClean="0">
                <a:latin typeface="Times New Roman" pitchFamily="18" charset="0"/>
                <a:cs typeface="Times New Roman" pitchFamily="18" charset="0"/>
              </a:rPr>
              <a:t> - измерение состояния воздуха, воды, технического состояния спортивного оборудования, снаряжения, инвентаря и т.д.;</a:t>
            </a:r>
          </a:p>
          <a:p>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социологические исследования </a:t>
            </a:r>
            <a:r>
              <a:rPr lang="ru-RU" sz="1400" dirty="0" smtClean="0">
                <a:latin typeface="Times New Roman" pitchFamily="18" charset="0"/>
                <a:cs typeface="Times New Roman" pitchFamily="18" charset="0"/>
              </a:rPr>
              <a:t>- проведение опроса или интервьюирования потребителей услуг и оценка результатов опроса;</a:t>
            </a:r>
          </a:p>
          <a:p>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аналитический</a:t>
            </a:r>
            <a:r>
              <a:rPr lang="ru-RU" sz="1400" dirty="0" smtClean="0">
                <a:latin typeface="Times New Roman" pitchFamily="18" charset="0"/>
                <a:cs typeface="Times New Roman" pitchFamily="18" charset="0"/>
              </a:rPr>
              <a:t> - анализ содержания документации: паспорта спортивного сооружения, медицинского журнала осмотра спортсменов, наличия и правильности оформления обязательных документов и др.;</a:t>
            </a:r>
          </a:p>
          <a:p>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врачебно-педагогическое наблюдение </a:t>
            </a:r>
            <a:r>
              <a:rPr lang="ru-RU" sz="1400" dirty="0" smtClean="0">
                <a:latin typeface="Times New Roman" pitchFamily="18" charset="0"/>
                <a:cs typeface="Times New Roman" pitchFamily="18" charset="0"/>
              </a:rPr>
              <a:t>при проведении занятий, тренировок и соревнований (оценка уровня физической, технико-тактической, психологической и функциональной подготовленности спортсменов, а также состояния их здоровья);</a:t>
            </a:r>
          </a:p>
          <a:p>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экспертный</a:t>
            </a:r>
            <a:r>
              <a:rPr lang="ru-RU" sz="1400" dirty="0" smtClean="0">
                <a:latin typeface="Times New Roman" pitchFamily="18" charset="0"/>
                <a:cs typeface="Times New Roman" pitchFamily="18" charset="0"/>
              </a:rPr>
              <a:t> - опрос тренеров, преподавателей и др. о безопасности обслуживания потребителей при оказании услуг и оценка результатов опроса.</a:t>
            </a:r>
            <a:endParaRPr lang="ru-RU" sz="1400" dirty="0">
              <a:latin typeface="Times New Roman" pitchFamily="18" charset="0"/>
              <a:cs typeface="Times New Roman" pitchFamily="18" charset="0"/>
            </a:endParaRPr>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357950" y="1571612"/>
            <a:ext cx="2301876" cy="4975325"/>
          </a:xfrm>
          <a:prstGeom prst="rect">
            <a:avLst/>
          </a:prstGeom>
        </p:spPr>
      </p:pic>
      <p:sp>
        <p:nvSpPr>
          <p:cNvPr id="7" name="Прямоугольник 6"/>
          <p:cNvSpPr/>
          <p:nvPr/>
        </p:nvSpPr>
        <p:spPr>
          <a:xfrm>
            <a:off x="6357950" y="3000372"/>
            <a:ext cx="1500198" cy="35719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rgbClr val="FF0000"/>
                </a:solidFill>
              </a:ln>
              <a:solidFill>
                <a:srgbClr val="FF0000"/>
              </a:solidFill>
            </a:endParaRPr>
          </a:p>
        </p:txBody>
      </p:sp>
      <p:pic>
        <p:nvPicPr>
          <p:cNvPr id="8" name="Рисунок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755576" y="714356"/>
            <a:ext cx="8174142" cy="830997"/>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Постановление Главного государственного санитарного врача РФ от 29 декабря 2010 г. N 189</a:t>
            </a:r>
            <a:r>
              <a:rPr lang="en-US" sz="1600" dirty="0" smtClean="0">
                <a:solidFill>
                  <a:srgbClr val="FF0000"/>
                </a:solidFill>
                <a:latin typeface="Times New Roman" pitchFamily="18" charset="0"/>
                <a:cs typeface="Times New Roman" pitchFamily="18" charset="0"/>
              </a:rPr>
              <a:t> </a:t>
            </a:r>
            <a:r>
              <a:rPr lang="ru-RU" sz="1600" dirty="0" smtClean="0">
                <a:solidFill>
                  <a:srgbClr val="FF0000"/>
                </a:solidFill>
                <a:latin typeface="Times New Roman" pitchFamily="18" charset="0"/>
                <a:cs typeface="Times New Roman" pitchFamily="18" charset="0"/>
              </a:rPr>
              <a:t>"Об утверждении СанПиН 2.4.2.2821-10 «Санитарно-эпидемиологические требования к условиям и организации обучения в общеобразовательных учреждениях»</a:t>
            </a:r>
          </a:p>
        </p:txBody>
      </p:sp>
      <p:sp>
        <p:nvSpPr>
          <p:cNvPr id="7" name="Прямоугольник 6"/>
          <p:cNvSpPr/>
          <p:nvPr/>
        </p:nvSpPr>
        <p:spPr>
          <a:xfrm>
            <a:off x="142844" y="1571612"/>
            <a:ext cx="6929486" cy="5078313"/>
          </a:xfrm>
          <a:prstGeom prst="rect">
            <a:avLst/>
          </a:prstGeom>
        </p:spPr>
        <p:txBody>
          <a:bodyPr wrap="square">
            <a:spAutoFit/>
          </a:bodyPr>
          <a:lstStyle/>
          <a:p>
            <a:r>
              <a:rPr lang="en-US" sz="1400" b="1" dirty="0" smtClean="0">
                <a:latin typeface="Times New Roman" pitchFamily="18" charset="0"/>
                <a:cs typeface="Times New Roman" pitchFamily="18" charset="0"/>
              </a:rPr>
              <a:t>I</a:t>
            </a:r>
            <a:r>
              <a:rPr lang="ru-RU" sz="1400" b="1" dirty="0" smtClean="0">
                <a:latin typeface="Times New Roman" pitchFamily="18" charset="0"/>
                <a:cs typeface="Times New Roman" pitchFamily="18" charset="0"/>
              </a:rPr>
              <a:t>II. Требования к территории общеобразовательных организаций</a:t>
            </a:r>
          </a:p>
          <a:p>
            <a:endParaRPr lang="ru-RU" sz="8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3.3. Физкультурно-спортивную зону рекомендуется размещать со стороны спорт. зала. При размещении физкультурно-спортивной зоны со стороны окон учебных помещений уровни шума в учебных помещениях не должны превышать гигиенические нормативы для помещений жилых, общественных зданий и территории жилой застройки.</a:t>
            </a:r>
          </a:p>
          <a:p>
            <a:r>
              <a:rPr lang="ru-RU" sz="1400" dirty="0" smtClean="0">
                <a:latin typeface="Times New Roman" pitchFamily="18" charset="0"/>
                <a:cs typeface="Times New Roman" pitchFamily="18" charset="0"/>
              </a:rPr>
              <a:t>При устройстве беговых дорожек и спортивных площадок (волейбольных, баскетбольных, для игры в ручной мяч) необходимо предусмотреть дренаж для предупреждения затопления их дождевыми водами.</a:t>
            </a:r>
          </a:p>
          <a:p>
            <a:r>
              <a:rPr lang="ru-RU" sz="1400" dirty="0" smtClean="0">
                <a:latin typeface="Times New Roman" pitchFamily="18" charset="0"/>
                <a:cs typeface="Times New Roman" pitchFamily="18" charset="0"/>
              </a:rPr>
              <a:t>Оборудование физкультурно-спортивной зоны должно обеспечивать выполнение программ учебного предмета "Физическая культура", а также проведение секционных спортивных занятий и оздоровительных мероприятий.</a:t>
            </a:r>
          </a:p>
          <a:p>
            <a:r>
              <a:rPr lang="ru-RU" sz="1400" dirty="0" smtClean="0">
                <a:latin typeface="Times New Roman" pitchFamily="18" charset="0"/>
                <a:cs typeface="Times New Roman" pitchFamily="18" charset="0"/>
              </a:rPr>
              <a:t>Спортивно-игровые площадки должны иметь твердое покрытие, футбольное поле - травяной покров. Синтетические и полимерные покрытия должны быть морозоустойчивы, оборудованы водостоками и должны быть изготовленными из материалов, безвредных для здоровья детей.</a:t>
            </a:r>
          </a:p>
          <a:p>
            <a:r>
              <a:rPr lang="ru-RU" sz="1400" dirty="0" smtClean="0">
                <a:latin typeface="Times New Roman" pitchFamily="18" charset="0"/>
                <a:cs typeface="Times New Roman" pitchFamily="18" charset="0"/>
              </a:rPr>
              <a:t>Занятия на сырых площадках, имеющих неровности и выбоины, не проводят.</a:t>
            </a:r>
          </a:p>
          <a:p>
            <a:r>
              <a:rPr lang="ru-RU" sz="1400" dirty="0" smtClean="0">
                <a:latin typeface="Times New Roman" pitchFamily="18" charset="0"/>
                <a:cs typeface="Times New Roman" pitchFamily="18" charset="0"/>
              </a:rPr>
              <a:t>Физкультурно-спортивное оборудование должно соответствовать росту и возрасту обучающихся.</a:t>
            </a:r>
          </a:p>
          <a:p>
            <a:endParaRPr lang="ru-RU" sz="8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3.4. Для выполнения программ учебного предмета "Физическая культура" допускается использовать спортивные сооружения (площадки, стадионы), расположенные вблизи учреждения и оборудованные в соответствии с санитарно-эпидемиологическими требованиями к устройству и содержанию мест занятий по </a:t>
            </a:r>
            <a:r>
              <a:rPr lang="ru-RU" sz="1400" dirty="0" err="1" smtClean="0">
                <a:latin typeface="Times New Roman" pitchFamily="18" charset="0"/>
                <a:cs typeface="Times New Roman" pitchFamily="18" charset="0"/>
              </a:rPr>
              <a:t>ФКиС</a:t>
            </a:r>
            <a:r>
              <a:rPr lang="ru-RU" sz="1400" dirty="0" smtClean="0">
                <a:latin typeface="Times New Roman" pitchFamily="18" charset="0"/>
                <a:cs typeface="Times New Roman" pitchFamily="18" charset="0"/>
              </a:rPr>
              <a:t>.</a:t>
            </a:r>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929454" y="1643050"/>
            <a:ext cx="2032753" cy="5025740"/>
          </a:xfrm>
          <a:prstGeom prst="rect">
            <a:avLst/>
          </a:prstGeom>
          <a:ln w="76200">
            <a:noFill/>
          </a:ln>
        </p:spPr>
      </p:pic>
      <p:sp>
        <p:nvSpPr>
          <p:cNvPr id="8" name="Прямоугольник 7"/>
          <p:cNvSpPr/>
          <p:nvPr/>
        </p:nvSpPr>
        <p:spPr>
          <a:xfrm>
            <a:off x="6929454" y="1643050"/>
            <a:ext cx="2000264" cy="50006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rgbClr val="FF0000"/>
                </a:solidFill>
              </a:ln>
              <a:solidFill>
                <a:srgbClr val="FF0000"/>
              </a:solidFill>
            </a:endParaRPr>
          </a:p>
        </p:txBody>
      </p:sp>
      <p:pic>
        <p:nvPicPr>
          <p:cNvPr id="11" name="Рисунок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827584" y="714356"/>
            <a:ext cx="8102134" cy="830997"/>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Постановление Главного государственного санитарного врача РФ от 29 декабря 2010 г. N 189</a:t>
            </a:r>
            <a:r>
              <a:rPr lang="en-US" sz="1600" dirty="0" smtClean="0">
                <a:solidFill>
                  <a:srgbClr val="FF0000"/>
                </a:solidFill>
                <a:latin typeface="Times New Roman" pitchFamily="18" charset="0"/>
                <a:cs typeface="Times New Roman" pitchFamily="18" charset="0"/>
              </a:rPr>
              <a:t> </a:t>
            </a:r>
            <a:r>
              <a:rPr lang="ru-RU" sz="1600" dirty="0" smtClean="0">
                <a:solidFill>
                  <a:srgbClr val="FF0000"/>
                </a:solidFill>
                <a:latin typeface="Times New Roman" pitchFamily="18" charset="0"/>
                <a:cs typeface="Times New Roman" pitchFamily="18" charset="0"/>
              </a:rPr>
              <a:t>"Об утверждении СанПиН 2.4.2.2821-10 «Санитарно-эпидемиологические требования к условиям и организации обучения в общеобразовательных учреждениях»</a:t>
            </a:r>
          </a:p>
        </p:txBody>
      </p:sp>
      <p:sp>
        <p:nvSpPr>
          <p:cNvPr id="7" name="Прямоугольник 6"/>
          <p:cNvSpPr/>
          <p:nvPr/>
        </p:nvSpPr>
        <p:spPr>
          <a:xfrm>
            <a:off x="142844" y="1500174"/>
            <a:ext cx="8715436" cy="2800767"/>
          </a:xfrm>
          <a:prstGeom prst="rect">
            <a:avLst/>
          </a:prstGeom>
        </p:spPr>
        <p:txBody>
          <a:bodyPr wrap="square">
            <a:spAutoFit/>
          </a:bodyPr>
          <a:lstStyle/>
          <a:p>
            <a:r>
              <a:rPr lang="ru-RU" sz="1400" b="1" dirty="0" smtClean="0">
                <a:latin typeface="Times New Roman" pitchFamily="18" charset="0"/>
                <a:cs typeface="Times New Roman" pitchFamily="18" charset="0"/>
              </a:rPr>
              <a:t>I</a:t>
            </a:r>
            <a:r>
              <a:rPr lang="en-US" sz="1400" b="1" dirty="0" smtClean="0">
                <a:latin typeface="Times New Roman" pitchFamily="18" charset="0"/>
                <a:cs typeface="Times New Roman" pitchFamily="18" charset="0"/>
              </a:rPr>
              <a:t>V</a:t>
            </a:r>
            <a:r>
              <a:rPr lang="ru-RU" sz="1400" b="1" dirty="0" smtClean="0">
                <a:latin typeface="Times New Roman" pitchFamily="18" charset="0"/>
                <a:cs typeface="Times New Roman" pitchFamily="18" charset="0"/>
              </a:rPr>
              <a:t>. Требования к зданию</a:t>
            </a:r>
          </a:p>
          <a:p>
            <a:endParaRPr lang="ru-RU" sz="8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4.13. Спортивный зал рекомендуется размещать на 1 этаже здания или в отдельно пристроенном здании.</a:t>
            </a:r>
          </a:p>
          <a:p>
            <a:r>
              <a:rPr lang="ru-RU" sz="1400" dirty="0" smtClean="0">
                <a:latin typeface="Times New Roman" pitchFamily="18" charset="0"/>
                <a:cs typeface="Times New Roman" pitchFamily="18" charset="0"/>
              </a:rPr>
              <a:t>При размещении спортивного зала на 2-м этаже должны обеспечиваться нормативные уровни звукового давления и вибрации в соответствии с гигиеническими нормами.</a:t>
            </a:r>
          </a:p>
          <a:p>
            <a:r>
              <a:rPr lang="ru-RU" sz="1400" dirty="0" smtClean="0">
                <a:latin typeface="Times New Roman" pitchFamily="18" charset="0"/>
                <a:cs typeface="Times New Roman" pitchFamily="18" charset="0"/>
              </a:rPr>
              <a:t>Количество и типы спортивных залов предусматриваются в зависимости от вида общеобразовательной организации и его вместимости.</a:t>
            </a:r>
          </a:p>
          <a:p>
            <a:r>
              <a:rPr lang="ru-RU" sz="1400" dirty="0" smtClean="0">
                <a:latin typeface="Times New Roman" pitchFamily="18" charset="0"/>
                <a:cs typeface="Times New Roman" pitchFamily="18" charset="0"/>
              </a:rPr>
              <a:t>Рекомендуемые площади спортивных залов: 9,0×18,0 м, 12,0×24,0 м, 18,0×30,0 м. Высота спортивного зала при проектировании должна составлять не менее 6,0 м.</a:t>
            </a:r>
          </a:p>
          <a:p>
            <a:endParaRPr lang="ru-RU" sz="8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4.14. При спортивных залах в существующих общеобразовательных организациях должны быть предусмотрены снарядные; раздевальные для мальчиков и девочек. Рекомендуется оборудовать при спортивных залах раздельные для мальчиков и девочек душевые, туалеты.</a:t>
            </a:r>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857620" y="4214818"/>
            <a:ext cx="4643438" cy="2500306"/>
          </a:xfrm>
          <a:prstGeom prst="rect">
            <a:avLst/>
          </a:prstGeom>
        </p:spPr>
      </p:pic>
      <p:sp>
        <p:nvSpPr>
          <p:cNvPr id="8" name="Прямоугольник 7"/>
          <p:cNvSpPr/>
          <p:nvPr/>
        </p:nvSpPr>
        <p:spPr>
          <a:xfrm>
            <a:off x="5429256" y="4286256"/>
            <a:ext cx="3071834" cy="35719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rgbClr val="FF0000"/>
                </a:solidFill>
              </a:ln>
              <a:solidFill>
                <a:srgbClr val="FF0000"/>
              </a:solidFill>
            </a:endParaRPr>
          </a:p>
        </p:txBody>
      </p:sp>
      <p:sp>
        <p:nvSpPr>
          <p:cNvPr id="11" name="Прямоугольник 10"/>
          <p:cNvSpPr/>
          <p:nvPr/>
        </p:nvSpPr>
        <p:spPr>
          <a:xfrm>
            <a:off x="4429124" y="4500570"/>
            <a:ext cx="571504" cy="92869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rgbClr val="FF0000"/>
                </a:solidFill>
              </a:ln>
              <a:solidFill>
                <a:srgbClr val="FF0000"/>
              </a:solidFill>
            </a:endParaRPr>
          </a:p>
        </p:txBody>
      </p:sp>
      <p:sp>
        <p:nvSpPr>
          <p:cNvPr id="12" name="Прямоугольник 11"/>
          <p:cNvSpPr/>
          <p:nvPr/>
        </p:nvSpPr>
        <p:spPr>
          <a:xfrm rot="1207151">
            <a:off x="5626332" y="5524968"/>
            <a:ext cx="3071834" cy="35719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rgbClr val="FF0000"/>
                </a:solidFill>
              </a:ln>
              <a:solidFill>
                <a:srgbClr val="FF0000"/>
              </a:solidFill>
            </a:endParaRPr>
          </a:p>
        </p:txBody>
      </p:sp>
      <p:pic>
        <p:nvPicPr>
          <p:cNvPr id="13" name="Рисунок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755576" y="714356"/>
            <a:ext cx="8174142" cy="830997"/>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Постановление Главного государственного санитарного врача РФ от 29 декабря 2010 г. N 189</a:t>
            </a:r>
            <a:r>
              <a:rPr lang="en-US" sz="1600" dirty="0" smtClean="0">
                <a:solidFill>
                  <a:srgbClr val="FF0000"/>
                </a:solidFill>
                <a:latin typeface="Times New Roman" pitchFamily="18" charset="0"/>
                <a:cs typeface="Times New Roman" pitchFamily="18" charset="0"/>
              </a:rPr>
              <a:t> </a:t>
            </a:r>
            <a:r>
              <a:rPr lang="ru-RU" sz="1600" dirty="0" smtClean="0">
                <a:solidFill>
                  <a:srgbClr val="FF0000"/>
                </a:solidFill>
                <a:latin typeface="Times New Roman" pitchFamily="18" charset="0"/>
                <a:cs typeface="Times New Roman" pitchFamily="18" charset="0"/>
              </a:rPr>
              <a:t>"Об утверждении СанПиН 2.4.2.2821-10 «Санитарно-эпидемиологические требования к условиям и организации обучения в общеобразовательных учреждениях»</a:t>
            </a:r>
          </a:p>
        </p:txBody>
      </p:sp>
      <p:sp>
        <p:nvSpPr>
          <p:cNvPr id="7" name="Прямоугольник 6"/>
          <p:cNvSpPr/>
          <p:nvPr/>
        </p:nvSpPr>
        <p:spPr>
          <a:xfrm>
            <a:off x="214282" y="1625798"/>
            <a:ext cx="8715436" cy="2585323"/>
          </a:xfrm>
          <a:prstGeom prst="rect">
            <a:avLst/>
          </a:prstGeom>
        </p:spPr>
        <p:txBody>
          <a:bodyPr wrap="square">
            <a:spAutoFit/>
          </a:bodyPr>
          <a:lstStyle/>
          <a:p>
            <a:r>
              <a:rPr lang="ru-RU" sz="1400" b="1" dirty="0" smtClean="0">
                <a:latin typeface="Times New Roman" pitchFamily="18" charset="0"/>
                <a:cs typeface="Times New Roman" pitchFamily="18" charset="0"/>
              </a:rPr>
              <a:t>I</a:t>
            </a:r>
            <a:r>
              <a:rPr lang="en-US" sz="1400" b="1" dirty="0" smtClean="0">
                <a:latin typeface="Times New Roman" pitchFamily="18" charset="0"/>
                <a:cs typeface="Times New Roman" pitchFamily="18" charset="0"/>
              </a:rPr>
              <a:t>V</a:t>
            </a:r>
            <a:r>
              <a:rPr lang="ru-RU" sz="1400" b="1" dirty="0" smtClean="0">
                <a:latin typeface="Times New Roman" pitchFamily="18" charset="0"/>
                <a:cs typeface="Times New Roman" pitchFamily="18" charset="0"/>
              </a:rPr>
              <a:t>. Требования к зданию</a:t>
            </a:r>
          </a:p>
          <a:p>
            <a:endParaRPr lang="ru-RU" sz="8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4.15. Во вновь строящихся зданиях общеобразовательных организаций при спортивных залах должны быть предусмотрены: снарядные; помещения для хранения уборочного инвентаря и приготовления дезинфицирующих и моющих растворов площадью не менее 4,0 м</a:t>
            </a:r>
            <a:r>
              <a:rPr lang="ru-RU" sz="1400" baseline="30000" dirty="0" smtClean="0">
                <a:latin typeface="Times New Roman" pitchFamily="18" charset="0"/>
                <a:cs typeface="Times New Roman" pitchFamily="18" charset="0"/>
              </a:rPr>
              <a:t>2</a:t>
            </a:r>
            <a:r>
              <a:rPr lang="ru-RU" sz="1400" dirty="0" smtClean="0">
                <a:latin typeface="Times New Roman" pitchFamily="18" charset="0"/>
                <a:cs typeface="Times New Roman" pitchFamily="18" charset="0"/>
              </a:rPr>
              <a:t>; раздельные для мальчиков и девочек раздевальные площадью не менее 14,0 м</a:t>
            </a:r>
            <a:r>
              <a:rPr lang="ru-RU" sz="1400" baseline="30000" dirty="0" smtClean="0">
                <a:latin typeface="Times New Roman" pitchFamily="18" charset="0"/>
                <a:cs typeface="Times New Roman" pitchFamily="18" charset="0"/>
              </a:rPr>
              <a:t>2</a:t>
            </a:r>
            <a:r>
              <a:rPr lang="ru-RU" sz="1400" dirty="0" smtClean="0">
                <a:latin typeface="Times New Roman" pitchFamily="18" charset="0"/>
                <a:cs typeface="Times New Roman" pitchFamily="18" charset="0"/>
              </a:rPr>
              <a:t> каждая; раздельные для мальчиков и девочек душевые площадью не менее 12 м</a:t>
            </a:r>
            <a:r>
              <a:rPr lang="ru-RU" sz="1400" baseline="30000" dirty="0" smtClean="0">
                <a:latin typeface="Times New Roman" pitchFamily="18" charset="0"/>
                <a:cs typeface="Times New Roman" pitchFamily="18" charset="0"/>
              </a:rPr>
              <a:t>2</a:t>
            </a:r>
            <a:r>
              <a:rPr lang="ru-RU" sz="1400" dirty="0" smtClean="0">
                <a:latin typeface="Times New Roman" pitchFamily="18" charset="0"/>
                <a:cs typeface="Times New Roman" pitchFamily="18" charset="0"/>
              </a:rPr>
              <a:t> каждая; раздельные для мальчиков и девочек туалеты площадью не менее 8,0 м</a:t>
            </a:r>
            <a:r>
              <a:rPr lang="ru-RU" sz="1400" baseline="30000" dirty="0" smtClean="0">
                <a:latin typeface="Times New Roman" pitchFamily="18" charset="0"/>
                <a:cs typeface="Times New Roman" pitchFamily="18" charset="0"/>
              </a:rPr>
              <a:t>2</a:t>
            </a:r>
            <a:r>
              <a:rPr lang="ru-RU" sz="1400" dirty="0" smtClean="0">
                <a:latin typeface="Times New Roman" pitchFamily="18" charset="0"/>
                <a:cs typeface="Times New Roman" pitchFamily="18" charset="0"/>
              </a:rPr>
              <a:t> каждый. При туалетах или раздевалках оборудуют раковины для мытья рук.</a:t>
            </a:r>
          </a:p>
          <a:p>
            <a:endParaRPr lang="ru-RU" sz="8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4.16. При устройстве бассейнов в общеобразовательных организациях планировочные решения и его эксплуатация должны отвечать гигиеническим требованиям к устройству, эксплуатации плавательных бассейнов и качеству воды.</a:t>
            </a:r>
          </a:p>
        </p:txBody>
      </p:sp>
      <p:pic>
        <p:nvPicPr>
          <p:cNvPr id="79874" name="Picture 2" descr="http://i0.beon.ru/62/80/2548062/79/101414379/0.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43372" y="4143380"/>
            <a:ext cx="3357532" cy="2518149"/>
          </a:xfrm>
          <a:prstGeom prst="rect">
            <a:avLst/>
          </a:prstGeom>
          <a:noFill/>
        </p:spPr>
      </p:pic>
      <p:pic>
        <p:nvPicPr>
          <p:cNvPr id="79876" name="Picture 4" descr="https://cs.pikabu.ru/post_img/big/2013/11/06/0/1383682525_1258108977.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20" y="4143380"/>
            <a:ext cx="3334628" cy="2500330"/>
          </a:xfrm>
          <a:prstGeom prst="rect">
            <a:avLst/>
          </a:prstGeom>
          <a:noFill/>
        </p:spPr>
      </p:pic>
      <p:sp>
        <p:nvSpPr>
          <p:cNvPr id="8" name="Прямоугольник 7"/>
          <p:cNvSpPr/>
          <p:nvPr/>
        </p:nvSpPr>
        <p:spPr>
          <a:xfrm>
            <a:off x="285720" y="4143380"/>
            <a:ext cx="3357586" cy="25003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rgbClr val="FF0000"/>
                </a:solidFill>
              </a:ln>
              <a:solidFill>
                <a:srgbClr val="FF0000"/>
              </a:solidFill>
            </a:endParaRPr>
          </a:p>
        </p:txBody>
      </p:sp>
      <p:sp>
        <p:nvSpPr>
          <p:cNvPr id="11" name="Прямоугольник 10"/>
          <p:cNvSpPr/>
          <p:nvPr/>
        </p:nvSpPr>
        <p:spPr>
          <a:xfrm>
            <a:off x="4143372" y="4143380"/>
            <a:ext cx="3357586" cy="25003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rgbClr val="FF0000"/>
                </a:solidFill>
              </a:ln>
              <a:solidFill>
                <a:srgbClr val="FF0000"/>
              </a:solidFill>
            </a:endParaRPr>
          </a:p>
        </p:txBody>
      </p:sp>
      <p:pic>
        <p:nvPicPr>
          <p:cNvPr id="12" name="Рисунок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683568" y="714356"/>
            <a:ext cx="8246150" cy="830997"/>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Постановление Главного государственного санитарного врача РФ от 29 декабря 2010 г. N 189</a:t>
            </a:r>
            <a:r>
              <a:rPr lang="en-US" sz="1600" dirty="0" smtClean="0">
                <a:solidFill>
                  <a:srgbClr val="FF0000"/>
                </a:solidFill>
                <a:latin typeface="Times New Roman" pitchFamily="18" charset="0"/>
                <a:cs typeface="Times New Roman" pitchFamily="18" charset="0"/>
              </a:rPr>
              <a:t> </a:t>
            </a:r>
            <a:r>
              <a:rPr lang="ru-RU" sz="1600" dirty="0" smtClean="0">
                <a:solidFill>
                  <a:srgbClr val="FF0000"/>
                </a:solidFill>
                <a:latin typeface="Times New Roman" pitchFamily="18" charset="0"/>
                <a:cs typeface="Times New Roman" pitchFamily="18" charset="0"/>
              </a:rPr>
              <a:t>"Об утверждении СанПиН 2.4.2.2821-10 «Санитарно-эпидемиологические требования к условиям и организации обучения в общеобразовательных учреждениях»</a:t>
            </a:r>
          </a:p>
        </p:txBody>
      </p:sp>
      <p:sp>
        <p:nvSpPr>
          <p:cNvPr id="7" name="Прямоугольник 6"/>
          <p:cNvSpPr/>
          <p:nvPr/>
        </p:nvSpPr>
        <p:spPr>
          <a:xfrm>
            <a:off x="214282" y="1625798"/>
            <a:ext cx="5286412" cy="4739759"/>
          </a:xfrm>
          <a:prstGeom prst="rect">
            <a:avLst/>
          </a:prstGeom>
        </p:spPr>
        <p:txBody>
          <a:bodyPr wrap="square">
            <a:spAutoFit/>
          </a:bodyPr>
          <a:lstStyle/>
          <a:p>
            <a:r>
              <a:rPr lang="en-US" sz="1400" b="1" dirty="0" smtClean="0">
                <a:latin typeface="Times New Roman" pitchFamily="18" charset="0"/>
                <a:cs typeface="Times New Roman" pitchFamily="18" charset="0"/>
              </a:rPr>
              <a:t>V</a:t>
            </a:r>
            <a:r>
              <a:rPr lang="ru-RU" sz="1400" b="1" dirty="0" smtClean="0">
                <a:latin typeface="Times New Roman" pitchFamily="18" charset="0"/>
                <a:cs typeface="Times New Roman" pitchFamily="18" charset="0"/>
              </a:rPr>
              <a:t>I. Требования к воздушно-тепловому режиму</a:t>
            </a:r>
          </a:p>
          <a:p>
            <a:endParaRPr lang="ru-RU" sz="8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6.2. Температура воздуха в зависимости от климатических условий в спортзале - 17 - 20°С; раздевальных комнатах спортивного зала - 20 - 22°С, душевых - 24 - 25°С, санитарных узлах и комнатах личной гигиены должна составлять 19 - 21°С.</a:t>
            </a:r>
          </a:p>
          <a:p>
            <a:r>
              <a:rPr lang="ru-RU" sz="1400" dirty="0" smtClean="0">
                <a:latin typeface="Times New Roman" pitchFamily="18" charset="0"/>
                <a:cs typeface="Times New Roman" pitchFamily="18" charset="0"/>
              </a:rPr>
              <a:t>Для контроля температурного режима учебные помещения и кабинеты должны быть оснащены бытовыми термометрами.</a:t>
            </a:r>
          </a:p>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6.7. Уроки физической культуры и занятия спортивных секций следует проводить в хорошо аэрируемых спортивных залах.</a:t>
            </a:r>
          </a:p>
          <a:p>
            <a:r>
              <a:rPr lang="ru-RU" sz="1400" dirty="0" smtClean="0">
                <a:latin typeface="Times New Roman" pitchFamily="18" charset="0"/>
                <a:cs typeface="Times New Roman" pitchFamily="18" charset="0"/>
              </a:rPr>
              <a:t>Необходимо во время занятий в зале открывать одно или два окна с подветренной стороны при температуре наружного воздуха выше плюс 5°С и скорости движения ветра не более 2 м/с. При более низкой температуре и большей скорости движения воздуха занятия в зале проводят при открытых одной - трех фрамугах. При температуре наружного воздуха ниже минус 10°С и скорости движения воздуха более 7 м/с сквозное проветривание зала проводится при отсутствии учащихся 1-1,5 минуты; в большие перемены и между сменами – 5-10 минут.</a:t>
            </a:r>
          </a:p>
          <a:p>
            <a:r>
              <a:rPr lang="ru-RU" sz="1400" dirty="0" smtClean="0">
                <a:latin typeface="Times New Roman" pitchFamily="18" charset="0"/>
                <a:cs typeface="Times New Roman" pitchFamily="18" charset="0"/>
              </a:rPr>
              <a:t>При достижении температуры воздуха плюс 14°С проветривание в спортивном зале следует прекращать.</a:t>
            </a:r>
          </a:p>
        </p:txBody>
      </p:sp>
      <p:pic>
        <p:nvPicPr>
          <p:cNvPr id="21507" name="Picture 3" descr="C:\Users\User\Desktop\shutterstock_32205947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72132" y="1785926"/>
            <a:ext cx="3429024" cy="4404724"/>
          </a:xfrm>
          <a:prstGeom prst="rect">
            <a:avLst/>
          </a:prstGeom>
          <a:noFill/>
        </p:spPr>
      </p:pic>
      <p:pic>
        <p:nvPicPr>
          <p:cNvPr id="8" name="Рисунок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755576" y="714356"/>
            <a:ext cx="8174142" cy="830997"/>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Постановление Главного государственного санитарного врача РФ от 29 декабря 2010 г. N 189</a:t>
            </a:r>
            <a:r>
              <a:rPr lang="en-US" sz="1600" dirty="0" smtClean="0">
                <a:solidFill>
                  <a:srgbClr val="FF0000"/>
                </a:solidFill>
                <a:latin typeface="Times New Roman" pitchFamily="18" charset="0"/>
                <a:cs typeface="Times New Roman" pitchFamily="18" charset="0"/>
              </a:rPr>
              <a:t> </a:t>
            </a:r>
            <a:r>
              <a:rPr lang="ru-RU" sz="1600" dirty="0" smtClean="0">
                <a:solidFill>
                  <a:srgbClr val="FF0000"/>
                </a:solidFill>
                <a:latin typeface="Times New Roman" pitchFamily="18" charset="0"/>
                <a:cs typeface="Times New Roman" pitchFamily="18" charset="0"/>
              </a:rPr>
              <a:t>"Об утверждении СанПиН 2.4.2.2821-10 «Санитарно-эпидемиологические требования к условиям и организации обучения в общеобразовательных учреждениях»</a:t>
            </a:r>
          </a:p>
        </p:txBody>
      </p:sp>
      <p:sp>
        <p:nvSpPr>
          <p:cNvPr id="7" name="Прямоугольник 6"/>
          <p:cNvSpPr/>
          <p:nvPr/>
        </p:nvSpPr>
        <p:spPr>
          <a:xfrm>
            <a:off x="214282" y="1625798"/>
            <a:ext cx="8715436" cy="4647426"/>
          </a:xfrm>
          <a:prstGeom prst="rect">
            <a:avLst/>
          </a:prstGeom>
        </p:spPr>
        <p:txBody>
          <a:bodyPr wrap="square">
            <a:spAutoFit/>
          </a:bodyPr>
          <a:lstStyle/>
          <a:p>
            <a:r>
              <a:rPr lang="ru-RU" sz="1400" b="1" dirty="0" smtClean="0">
                <a:latin typeface="Times New Roman" pitchFamily="18" charset="0"/>
                <a:cs typeface="Times New Roman" pitchFamily="18" charset="0"/>
              </a:rPr>
              <a:t>X. Гигиенические требования к режиму образовательной деятельности</a:t>
            </a:r>
          </a:p>
          <a:p>
            <a:endParaRPr lang="ru-RU" sz="8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10.8. При составлении расписания уроков следует чередовать различные по сложности предметы в течение дня и недели: для обучающихся начального общего образования основные предметы (математика, русский и иностранный язык, природоведение, информатика) чередовать с уроками музыки, изобразительного искусства, труда, физической культуры; для обучающихся основного общего и среднего общего образования предметы естественно-математического профиля чередовать с гуманитарными предметами.</a:t>
            </a:r>
          </a:p>
          <a:p>
            <a:r>
              <a:rPr lang="ru-RU" sz="1400" dirty="0" smtClean="0">
                <a:latin typeface="Times New Roman" pitchFamily="18" charset="0"/>
                <a:cs typeface="Times New Roman" pitchFamily="18" charset="0"/>
              </a:rPr>
              <a:t>В начальных классах сдвоенные уроки не проводятся. Допускается проведение сдвоенных уроков физической культуры (занятия на лыжах, занятия в бассейне).</a:t>
            </a:r>
          </a:p>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10.20. Для удовлетворения биологической потребности в движении независимо от возраста обучающихся рекомендуется проводить не менее 3-х учебных занятий физической культурой (в урочной и внеурочной форме) в неделю, предусмотренных в объеме общей недельной нагрузки. Заменять учебные занятия физической культурой другими предметами не допускается.</a:t>
            </a:r>
          </a:p>
          <a:p>
            <a:endParaRPr lang="ru-RU" sz="8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10.22. Двигательная активность обучающихся помимо уроков физической культуры в образовательной деятельности может обеспечиваться за счет:</a:t>
            </a:r>
          </a:p>
          <a:p>
            <a:r>
              <a:rPr lang="ru-RU" sz="1400" dirty="0" smtClean="0">
                <a:latin typeface="Times New Roman" pitchFamily="18" charset="0"/>
                <a:cs typeface="Times New Roman" pitchFamily="18" charset="0"/>
              </a:rPr>
              <a:t>- физкультминуток в соответствии с рекомендуемым комплексом упражнений;</a:t>
            </a:r>
          </a:p>
          <a:p>
            <a:r>
              <a:rPr lang="ru-RU" sz="1400" dirty="0" smtClean="0">
                <a:latin typeface="Times New Roman" pitchFamily="18" charset="0"/>
                <a:cs typeface="Times New Roman" pitchFamily="18" charset="0"/>
              </a:rPr>
              <a:t>- организованных подвижных игр на переменах;</a:t>
            </a:r>
          </a:p>
          <a:p>
            <a:r>
              <a:rPr lang="ru-RU" sz="1400" dirty="0" smtClean="0">
                <a:latin typeface="Times New Roman" pitchFamily="18" charset="0"/>
                <a:cs typeface="Times New Roman" pitchFamily="18" charset="0"/>
              </a:rPr>
              <a:t>- спортивного часа для детей, посещающих группу продленного дня;</a:t>
            </a:r>
          </a:p>
          <a:p>
            <a:r>
              <a:rPr lang="ru-RU" sz="1400" dirty="0" smtClean="0">
                <a:latin typeface="Times New Roman" pitchFamily="18" charset="0"/>
                <a:cs typeface="Times New Roman" pitchFamily="18" charset="0"/>
              </a:rPr>
              <a:t>- внеклассных спортивных занятий и соревнований, общешкольных спортивных мероприятий, дней здоровья;</a:t>
            </a:r>
          </a:p>
          <a:p>
            <a:r>
              <a:rPr lang="ru-RU" sz="1400" dirty="0" smtClean="0">
                <a:latin typeface="Times New Roman" pitchFamily="18" charset="0"/>
                <a:cs typeface="Times New Roman" pitchFamily="18" charset="0"/>
              </a:rPr>
              <a:t>- самостоятельных занятий физической культурой в секциях и клубах.</a:t>
            </a:r>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755576" y="714356"/>
            <a:ext cx="8174142" cy="830997"/>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Постановление Главного государственного санитарного врача РФ от 29 декабря 2010 г. N 189</a:t>
            </a:r>
            <a:r>
              <a:rPr lang="en-US" sz="1600" dirty="0" smtClean="0">
                <a:solidFill>
                  <a:srgbClr val="FF0000"/>
                </a:solidFill>
                <a:latin typeface="Times New Roman" pitchFamily="18" charset="0"/>
                <a:cs typeface="Times New Roman" pitchFamily="18" charset="0"/>
              </a:rPr>
              <a:t> </a:t>
            </a:r>
            <a:r>
              <a:rPr lang="ru-RU" sz="1600" dirty="0" smtClean="0">
                <a:solidFill>
                  <a:srgbClr val="FF0000"/>
                </a:solidFill>
                <a:latin typeface="Times New Roman" pitchFamily="18" charset="0"/>
                <a:cs typeface="Times New Roman" pitchFamily="18" charset="0"/>
              </a:rPr>
              <a:t>"Об утверждении СанПиН 2.4.2.2821-10 «Санитарно-эпидемиологические требования к условиям и организации обучения в общеобразовательных учреждениях»</a:t>
            </a:r>
          </a:p>
        </p:txBody>
      </p:sp>
      <p:sp>
        <p:nvSpPr>
          <p:cNvPr id="7" name="Прямоугольник 6"/>
          <p:cNvSpPr/>
          <p:nvPr/>
        </p:nvSpPr>
        <p:spPr>
          <a:xfrm>
            <a:off x="214282" y="1471910"/>
            <a:ext cx="6572296" cy="5386090"/>
          </a:xfrm>
          <a:prstGeom prst="rect">
            <a:avLst/>
          </a:prstGeom>
        </p:spPr>
        <p:txBody>
          <a:bodyPr wrap="square">
            <a:spAutoFit/>
          </a:bodyPr>
          <a:lstStyle/>
          <a:p>
            <a:r>
              <a:rPr lang="ru-RU" sz="1400" b="1" dirty="0" smtClean="0">
                <a:latin typeface="Times New Roman" pitchFamily="18" charset="0"/>
                <a:cs typeface="Times New Roman" pitchFamily="18" charset="0"/>
              </a:rPr>
              <a:t>X. Гигиенические требования к режиму образовательной деятельности</a:t>
            </a:r>
          </a:p>
          <a:p>
            <a:endParaRPr lang="ru-RU" sz="8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10.23. Спортивные нагрузки на занятиях физической культурой, соревнованиях, внеурочных занятиях спортивного профиля при проведении динамического или спортивного часа должны соответствовать возрасту, состоянию здоровья и физической подготовленности обучающихся, а также метеоусловиям (если они организованы на открытом воздухе).</a:t>
            </a:r>
          </a:p>
          <a:p>
            <a:r>
              <a:rPr lang="ru-RU" sz="1400" dirty="0" smtClean="0">
                <a:latin typeface="Times New Roman" pitchFamily="18" charset="0"/>
                <a:cs typeface="Times New Roman" pitchFamily="18" charset="0"/>
              </a:rPr>
              <a:t>Распределение обучающихся на основную, подготовительную и специальную группы для участия в физкультурно-оздоровительных и спортивно-массовых мероприятиях, проводит врач с учетом их состояния здоровья (или на основании справок об их здоровье). Обучающимся основной физкультурной группы разрешается участие во всех физкультурно-оздоровительных мероприятиях в соответствии с их возрастом. С обучающимися подготовительной и специальной групп физкультурно-оздоровительную работу следует проводить с учетом заключения врача.</a:t>
            </a:r>
          </a:p>
          <a:p>
            <a:r>
              <a:rPr lang="ru-RU" sz="1400" dirty="0" smtClean="0">
                <a:latin typeface="Times New Roman" pitchFamily="18" charset="0"/>
                <a:cs typeface="Times New Roman" pitchFamily="18" charset="0"/>
              </a:rPr>
              <a:t>Обучающиеся, отнесенные по состоянию здоровья к подготовительной и специальной группам, занимаются физической культурой со снижением физической нагрузки.</a:t>
            </a:r>
          </a:p>
          <a:p>
            <a:r>
              <a:rPr lang="ru-RU" sz="1400" dirty="0" smtClean="0">
                <a:latin typeface="Times New Roman" pitchFamily="18" charset="0"/>
                <a:cs typeface="Times New Roman" pitchFamily="18" charset="0"/>
              </a:rPr>
              <a:t>Уроки физической культуры целесообразно проводить на открытом воздухе. Возможность проведения занятий физической культурой на открытом воздухе, а также подвижных игр, определяется по совокупности показателей метеоусловий (температуры, относительной влажности и скорости движения воздуха) по климатическим зонам.</a:t>
            </a:r>
          </a:p>
          <a:p>
            <a:r>
              <a:rPr lang="ru-RU" sz="1400" dirty="0" smtClean="0">
                <a:latin typeface="Times New Roman" pitchFamily="18" charset="0"/>
                <a:cs typeface="Times New Roman" pitchFamily="18" charset="0"/>
              </a:rPr>
              <a:t>В дождливые, ветреные и морозные дни занятия физической культурой проводят в зале.</a:t>
            </a:r>
          </a:p>
        </p:txBody>
      </p:sp>
      <p:pic>
        <p:nvPicPr>
          <p:cNvPr id="40962" name="Picture 2" descr="https://s11.stc.all.kpcdn.net/share/i/12/7357755/inx960x64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66925" y="1928802"/>
            <a:ext cx="2356787" cy="2643206"/>
          </a:xfrm>
          <a:prstGeom prst="rect">
            <a:avLst/>
          </a:prstGeom>
          <a:noFill/>
        </p:spPr>
      </p:pic>
      <p:pic>
        <p:nvPicPr>
          <p:cNvPr id="8" name="Рисунок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285720" y="714356"/>
            <a:ext cx="8643998" cy="830997"/>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Государственный стандарт РФ ГОСТ Р 52024-2003</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"Услуги физкультурно-оздоровительные и спортивные. Общие требования"</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(принят постановлением Госстандарта РФ от 18 марта 2003 г. № 80-ст)</a:t>
            </a:r>
          </a:p>
        </p:txBody>
      </p:sp>
      <p:sp>
        <p:nvSpPr>
          <p:cNvPr id="12" name="Прямоугольник 11"/>
          <p:cNvSpPr/>
          <p:nvPr/>
        </p:nvSpPr>
        <p:spPr>
          <a:xfrm>
            <a:off x="214282" y="1571612"/>
            <a:ext cx="8786874" cy="1077218"/>
          </a:xfrm>
          <a:prstGeom prst="rect">
            <a:avLst/>
          </a:prstGeom>
        </p:spPr>
        <p:txBody>
          <a:bodyPr wrap="square">
            <a:spAutoFit/>
          </a:bodyPr>
          <a:lstStyle/>
          <a:p>
            <a:r>
              <a:rPr lang="ru-RU" sz="1600" dirty="0" smtClean="0">
                <a:latin typeface="Times New Roman" pitchFamily="18" charset="0"/>
                <a:cs typeface="Times New Roman" pitchFamily="18" charset="0"/>
              </a:rPr>
              <a:t>Стандарт устанавливает классификацию физкультурно-оздоровительных и спортивных услуг, общие требования, </a:t>
            </a:r>
            <a:r>
              <a:rPr lang="ru-RU" sz="1600" b="1" dirty="0" smtClean="0">
                <a:latin typeface="Times New Roman" pitchFamily="18" charset="0"/>
                <a:cs typeface="Times New Roman" pitchFamily="18" charset="0"/>
              </a:rPr>
              <a:t>требования безопасности услуг</a:t>
            </a:r>
            <a:r>
              <a:rPr lang="ru-RU" sz="1600" dirty="0" smtClean="0">
                <a:latin typeface="Times New Roman" pitchFamily="18" charset="0"/>
                <a:cs typeface="Times New Roman" pitchFamily="18" charset="0"/>
              </a:rPr>
              <a:t>, включая методы их контроля.</a:t>
            </a:r>
          </a:p>
          <a:p>
            <a:r>
              <a:rPr lang="ru-RU" sz="1600" dirty="0" smtClean="0">
                <a:latin typeface="Times New Roman" pitchFamily="18" charset="0"/>
                <a:cs typeface="Times New Roman" pitchFamily="18" charset="0"/>
              </a:rPr>
              <a:t>Требования настоящего стандарта распространяются на организации и индивидуальных предпринимателей, оказывающих физкультурно-оздоровительные и спортивные услуги.</a:t>
            </a:r>
          </a:p>
        </p:txBody>
      </p:sp>
      <p:sp>
        <p:nvSpPr>
          <p:cNvPr id="55297" name="Rectangle 1"/>
          <p:cNvSpPr>
            <a:spLocks noChangeArrowheads="1"/>
          </p:cNvSpPr>
          <p:nvPr/>
        </p:nvSpPr>
        <p:spPr bwMode="auto">
          <a:xfrm>
            <a:off x="214282" y="2643182"/>
            <a:ext cx="8786842" cy="3800356"/>
          </a:xfrm>
          <a:prstGeom prst="rect">
            <a:avLst/>
          </a:prstGeom>
          <a:noFill/>
          <a:ln w="9525">
            <a:noFill/>
            <a:miter lim="800000"/>
            <a:headEnd/>
            <a:tailEnd/>
          </a:ln>
          <a:effectLst/>
        </p:spPr>
        <p:txBody>
          <a:bodyPr vert="horz" wrap="square" lIns="91440" tIns="68241" rIns="91440" bIns="68241"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26282F"/>
                </a:solidFill>
                <a:effectLst/>
                <a:latin typeface="Times New Roman" pitchFamily="18" charset="0"/>
                <a:cs typeface="Times New Roman" pitchFamily="18" charset="0"/>
              </a:rPr>
              <a:t>6.</a:t>
            </a:r>
            <a:r>
              <a:rPr kumimoji="0" lang="ru-RU" sz="1400" b="1" i="0" u="none" strike="noStrike" cap="none" normalizeH="0" baseline="0" dirty="0" smtClean="0" bmk="">
                <a:ln>
                  <a:noFill/>
                </a:ln>
                <a:solidFill>
                  <a:srgbClr val="26282F"/>
                </a:solidFill>
                <a:effectLst/>
                <a:latin typeface="Times New Roman" pitchFamily="18" charset="0"/>
                <a:cs typeface="Times New Roman" pitchFamily="18" charset="0"/>
              </a:rPr>
              <a:t> Требования безопасности</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6.1 Спортивные услуги и условия обслуживания потребителей должны быть безопасными для жизни, здоровья и имущества потребителей и окружающей среды.</a:t>
            </a:r>
            <a:endParaRPr kumimoji="0" lang="ru-RU" sz="1400" b="0"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6.2 Спортивное оборудование, снаряжение и инвентарь должны соответствовать требованиям безопасности, установленным в нормативной документации на них, и использоваться в соответствии с правилами, изложенными в эксплуатационной документации предприятия-изготовителя. На спортивный инвентарь импортного производства, применяемый при оказании спортивных услуг, должны быть сопроводительные (эксплуатационные) документы на русском языке.</a:t>
            </a:r>
            <a:endParaRPr kumimoji="0" lang="ru-RU" sz="1400" b="0"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6.3 Спортивное оборудование, снаряжение и инвентарь, подлежащие обязательной сертификации, должны быть сертифицированы в установленном порядке.</a:t>
            </a:r>
            <a:endParaRPr kumimoji="0" lang="ru-RU" sz="1400" b="0"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6.4 Спортивное оборудование, снаряжение и инвентарь, не подлежащие обязательной сертификации, должны иметь документ </a:t>
            </a:r>
            <a:r>
              <a:rPr kumimoji="0" lang="ru-RU" sz="1400" b="0" i="0" u="none" strike="noStrike" cap="none" normalizeH="0" baseline="0" dirty="0" smtClean="0" bmk="">
                <a:ln>
                  <a:noFill/>
                </a:ln>
                <a:effectLst/>
                <a:latin typeface="Times New Roman" pitchFamily="18" charset="0"/>
                <a:ea typeface="Times New Roman" pitchFamily="18" charset="0"/>
                <a:cs typeface="Times New Roman" pitchFamily="18" charset="0"/>
              </a:rPr>
              <a:t>изготовителя, подтверждающий их пригодность и безопасность применения.</a:t>
            </a:r>
            <a:endParaRPr kumimoji="0" lang="ru-RU" sz="1400" b="0" i="0" u="none" strike="noStrike" cap="none" normalizeH="0" baseline="0" dirty="0" smtClean="0" bmk="">
              <a:ln>
                <a:noFill/>
              </a:ln>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effectLst/>
                <a:latin typeface="Times New Roman" pitchFamily="18" charset="0"/>
                <a:ea typeface="Times New Roman" pitchFamily="18" charset="0"/>
                <a:cs typeface="Times New Roman" pitchFamily="18" charset="0"/>
              </a:rPr>
              <a:t>6.5 При оказании спортивных услуг следует соблюдать требования:</a:t>
            </a:r>
            <a:endParaRPr kumimoji="0" lang="ru-RU" sz="1400" b="0" i="0" u="none" strike="noStrike" cap="none" normalizeH="0" baseline="0" dirty="0" smtClean="0" bmk="">
              <a:ln>
                <a:noFill/>
              </a:ln>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effectLst/>
                <a:latin typeface="Times New Roman" pitchFamily="18" charset="0"/>
                <a:ea typeface="Times New Roman" pitchFamily="18" charset="0"/>
                <a:cs typeface="Times New Roman" pitchFamily="18" charset="0"/>
              </a:rPr>
              <a:t>- пожарной безопасности по ГОСТ 12.4.004;</a:t>
            </a:r>
            <a:endParaRPr kumimoji="0" lang="ru-RU" sz="1400" b="0" i="0" u="none" strike="noStrike" cap="none" normalizeH="0" baseline="0" dirty="0" smtClean="0" bmk="">
              <a:ln>
                <a:noFill/>
              </a:ln>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effectLst/>
                <a:latin typeface="Times New Roman" pitchFamily="18" charset="0"/>
                <a:ea typeface="Times New Roman" pitchFamily="18" charset="0"/>
                <a:cs typeface="Times New Roman" pitchFamily="18" charset="0"/>
              </a:rPr>
              <a:t>- санитарно-гигиенических норм;</a:t>
            </a:r>
            <a:endParaRPr kumimoji="0" lang="ru-RU" sz="1400" b="0" i="0" u="none" strike="noStrike" cap="none" normalizeH="0" baseline="0" dirty="0" smtClean="0" bmk="">
              <a:ln>
                <a:noFill/>
              </a:ln>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медицинского обеспечения;</a:t>
            </a:r>
            <a:endParaRPr kumimoji="0" lang="ru-RU" sz="1400" b="0"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профилактики и предупреждения травматизма.</a:t>
            </a:r>
            <a:endParaRPr kumimoji="0" lang="ru-RU" sz="1400" b="0" i="0" u="none" strike="noStrike" cap="none" normalizeH="0" baseline="0" dirty="0" smtClean="0" bmk="">
              <a:ln>
                <a:noFill/>
              </a:ln>
              <a:solidFill>
                <a:schemeClr val="tx1"/>
              </a:solidFill>
              <a:effectLst/>
              <a:latin typeface="Times New Roman" pitchFamily="18" charset="0"/>
              <a:cs typeface="Times New Roman" pitchFamily="18" charset="0"/>
            </a:endParaRPr>
          </a:p>
        </p:txBody>
      </p:sp>
      <p:pic>
        <p:nvPicPr>
          <p:cNvPr id="55299" name="Picture 3" descr="https://griluck.com.ua/image/cache/catalog/SEO-teksty/katalog/glavnaja,P20katalog.jpg.pagespeed.ce.eyzWR9Gp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16" y="5427008"/>
            <a:ext cx="2000264" cy="1354565"/>
          </a:xfrm>
          <a:prstGeom prst="rect">
            <a:avLst/>
          </a:prstGeom>
          <a:noFill/>
        </p:spPr>
      </p:pic>
      <p:pic>
        <p:nvPicPr>
          <p:cNvPr id="8" name="Рисунок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827584" y="714356"/>
            <a:ext cx="8102134" cy="830997"/>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Постановление Главного государственного санитарного врача РФ от 29 декабря 2010 г. N 189</a:t>
            </a:r>
            <a:r>
              <a:rPr lang="en-US" sz="1600" dirty="0" smtClean="0">
                <a:solidFill>
                  <a:srgbClr val="FF0000"/>
                </a:solidFill>
                <a:latin typeface="Times New Roman" pitchFamily="18" charset="0"/>
                <a:cs typeface="Times New Roman" pitchFamily="18" charset="0"/>
              </a:rPr>
              <a:t> </a:t>
            </a:r>
            <a:r>
              <a:rPr lang="ru-RU" sz="1600" dirty="0" smtClean="0">
                <a:solidFill>
                  <a:srgbClr val="FF0000"/>
                </a:solidFill>
                <a:latin typeface="Times New Roman" pitchFamily="18" charset="0"/>
                <a:cs typeface="Times New Roman" pitchFamily="18" charset="0"/>
              </a:rPr>
              <a:t>"Об утверждении СанПиН 2.4.2.2821-10 «Санитарно-эпидемиологические требования к условиям и организации обучения в общеобразовательных учреждениях»</a:t>
            </a:r>
          </a:p>
        </p:txBody>
      </p:sp>
      <p:sp>
        <p:nvSpPr>
          <p:cNvPr id="7" name="Прямоугольник 6"/>
          <p:cNvSpPr/>
          <p:nvPr/>
        </p:nvSpPr>
        <p:spPr>
          <a:xfrm>
            <a:off x="214282" y="1625798"/>
            <a:ext cx="8715436" cy="1292662"/>
          </a:xfrm>
          <a:prstGeom prst="rect">
            <a:avLst/>
          </a:prstGeom>
        </p:spPr>
        <p:txBody>
          <a:bodyPr wrap="square">
            <a:spAutoFit/>
          </a:bodyPr>
          <a:lstStyle/>
          <a:p>
            <a:r>
              <a:rPr lang="ru-RU" sz="1400" b="1" dirty="0" smtClean="0">
                <a:latin typeface="Times New Roman" pitchFamily="18" charset="0"/>
                <a:cs typeface="Times New Roman" pitchFamily="18" charset="0"/>
              </a:rPr>
              <a:t>X. Гигиенические требования к режиму образовательной деятельности</a:t>
            </a:r>
          </a:p>
          <a:p>
            <a:endParaRPr lang="ru-RU" sz="8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10.24. Моторная плотность занятий физической культурой должна составлять не менее 70%.</a:t>
            </a:r>
          </a:p>
          <a:p>
            <a:r>
              <a:rPr lang="ru-RU" sz="1400" dirty="0" smtClean="0">
                <a:latin typeface="Times New Roman" pitchFamily="18" charset="0"/>
                <a:cs typeface="Times New Roman" pitchFamily="18" charset="0"/>
              </a:rPr>
              <a:t>К тестированию физической подготовленности, участию в соревнованиях и туристских походах обучающихся допускают с разрешения медицинского работника. Его присутствие на спортивных соревнованиях и на занятиях в плавательных бассейнах обязательно.</a:t>
            </a:r>
          </a:p>
        </p:txBody>
      </p:sp>
      <p:pic>
        <p:nvPicPr>
          <p:cNvPr id="80898" name="Picture 2" descr="http://newokruga.ru/wp-content/uploads/sites/13/2016/01/gt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71802" y="3000372"/>
            <a:ext cx="5572132" cy="3716612"/>
          </a:xfrm>
          <a:prstGeom prst="rect">
            <a:avLst/>
          </a:prstGeom>
          <a:noFill/>
        </p:spPr>
      </p:pic>
      <p:pic>
        <p:nvPicPr>
          <p:cNvPr id="8" name="Рисунок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755576" y="714356"/>
            <a:ext cx="8174142" cy="830997"/>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Постановление Главного государственного санитарного врача РФ от 29 декабря 2010 г. N 189</a:t>
            </a:r>
            <a:r>
              <a:rPr lang="en-US" sz="1600" dirty="0" smtClean="0">
                <a:solidFill>
                  <a:srgbClr val="FF0000"/>
                </a:solidFill>
                <a:latin typeface="Times New Roman" pitchFamily="18" charset="0"/>
                <a:cs typeface="Times New Roman" pitchFamily="18" charset="0"/>
              </a:rPr>
              <a:t> </a:t>
            </a:r>
            <a:r>
              <a:rPr lang="ru-RU" sz="1600" dirty="0" smtClean="0">
                <a:solidFill>
                  <a:srgbClr val="FF0000"/>
                </a:solidFill>
                <a:latin typeface="Times New Roman" pitchFamily="18" charset="0"/>
                <a:cs typeface="Times New Roman" pitchFamily="18" charset="0"/>
              </a:rPr>
              <a:t>"Об утверждении СанПиН 2.4.2.2821-10 «Санитарно-эпидемиологические требования к условиям и организации обучения в общеобразовательных учреждениях»</a:t>
            </a:r>
          </a:p>
        </p:txBody>
      </p:sp>
      <p:sp>
        <p:nvSpPr>
          <p:cNvPr id="7" name="Прямоугольник 6"/>
          <p:cNvSpPr/>
          <p:nvPr/>
        </p:nvSpPr>
        <p:spPr>
          <a:xfrm>
            <a:off x="214282" y="1625798"/>
            <a:ext cx="8715436" cy="307777"/>
          </a:xfrm>
          <a:prstGeom prst="rect">
            <a:avLst/>
          </a:prstGeom>
        </p:spPr>
        <p:txBody>
          <a:bodyPr wrap="square">
            <a:spAutoFit/>
          </a:bodyPr>
          <a:lstStyle/>
          <a:p>
            <a:r>
              <a:rPr lang="ru-RU" sz="1400" b="1" dirty="0" smtClean="0">
                <a:latin typeface="Times New Roman" pitchFamily="18" charset="0"/>
                <a:cs typeface="Times New Roman" pitchFamily="18" charset="0"/>
              </a:rPr>
              <a:t>X. Гигиенические требования к режиму образовательной деятельности</a:t>
            </a:r>
          </a:p>
        </p:txBody>
      </p:sp>
      <p:sp>
        <p:nvSpPr>
          <p:cNvPr id="6" name="Прямоугольник 4"/>
          <p:cNvSpPr>
            <a:spLocks noChangeArrowheads="1"/>
          </p:cNvSpPr>
          <p:nvPr/>
        </p:nvSpPr>
        <p:spPr bwMode="auto">
          <a:xfrm>
            <a:off x="214282" y="2000240"/>
            <a:ext cx="8501122" cy="738664"/>
          </a:xfrm>
          <a:prstGeom prst="rect">
            <a:avLst/>
          </a:prstGeom>
          <a:noFill/>
          <a:ln w="9525">
            <a:noFill/>
            <a:miter lim="800000"/>
            <a:headEnd/>
            <a:tailEnd/>
          </a:ln>
        </p:spPr>
        <p:txBody>
          <a:bodyPr wrap="square">
            <a:spAutoFit/>
          </a:bodyPr>
          <a:lstStyle/>
          <a:p>
            <a:pPr algn="ctr"/>
            <a:r>
              <a:rPr lang="ru-RU" sz="1400" b="1" dirty="0" smtClean="0">
                <a:solidFill>
                  <a:srgbClr val="0070C0"/>
                </a:solidFill>
                <a:latin typeface="Times New Roman" pitchFamily="18" charset="0"/>
                <a:cs typeface="Times New Roman" pitchFamily="18" charset="0"/>
              </a:rPr>
              <a:t>Рекомендации </a:t>
            </a:r>
            <a:br>
              <a:rPr lang="ru-RU" sz="1400" b="1" dirty="0" smtClean="0">
                <a:solidFill>
                  <a:srgbClr val="0070C0"/>
                </a:solidFill>
                <a:latin typeface="Times New Roman" pitchFamily="18" charset="0"/>
                <a:cs typeface="Times New Roman" pitchFamily="18" charset="0"/>
              </a:rPr>
            </a:br>
            <a:r>
              <a:rPr lang="ru-RU" sz="1400" b="1" dirty="0" smtClean="0">
                <a:solidFill>
                  <a:srgbClr val="0070C0"/>
                </a:solidFill>
                <a:latin typeface="Times New Roman" pitchFamily="18" charset="0"/>
                <a:cs typeface="Times New Roman" pitchFamily="18" charset="0"/>
              </a:rPr>
              <a:t>по проведению занятий физической культурой, в зависимости от температуры и скорости ветра в средней полосе Российской Федерации на открытом воздухе в зимний период года</a:t>
            </a:r>
          </a:p>
        </p:txBody>
      </p:sp>
      <p:graphicFrame>
        <p:nvGraphicFramePr>
          <p:cNvPr id="8" name="Таблица 7"/>
          <p:cNvGraphicFramePr>
            <a:graphicFrameLocks noGrp="1"/>
          </p:cNvGraphicFramePr>
          <p:nvPr>
            <p:extLst>
              <p:ext uri="{D42A27DB-BD31-4B8C-83A1-F6EECF244321}">
                <p14:modId xmlns:p14="http://schemas.microsoft.com/office/powerpoint/2010/main" val="3611811222"/>
              </p:ext>
            </p:extLst>
          </p:nvPr>
        </p:nvGraphicFramePr>
        <p:xfrm>
          <a:off x="285720" y="2786058"/>
          <a:ext cx="8429685" cy="3154680"/>
        </p:xfrm>
        <a:graphic>
          <a:graphicData uri="http://schemas.openxmlformats.org/drawingml/2006/table">
            <a:tbl>
              <a:tblPr/>
              <a:tblGrid>
                <a:gridCol w="1966927">
                  <a:extLst>
                    <a:ext uri="{9D8B030D-6E8A-4147-A177-3AD203B41FA5}">
                      <a16:colId xmlns:a16="http://schemas.microsoft.com/office/drawing/2014/main" xmlns="" val="20001"/>
                    </a:ext>
                  </a:extLst>
                </a:gridCol>
                <a:gridCol w="1404947">
                  <a:extLst>
                    <a:ext uri="{9D8B030D-6E8A-4147-A177-3AD203B41FA5}">
                      <a16:colId xmlns:a16="http://schemas.microsoft.com/office/drawing/2014/main" xmlns="" val="20002"/>
                    </a:ext>
                  </a:extLst>
                </a:gridCol>
                <a:gridCol w="1404947">
                  <a:extLst>
                    <a:ext uri="{9D8B030D-6E8A-4147-A177-3AD203B41FA5}">
                      <a16:colId xmlns:a16="http://schemas.microsoft.com/office/drawing/2014/main" xmlns="" val="20003"/>
                    </a:ext>
                  </a:extLst>
                </a:gridCol>
                <a:gridCol w="1826432">
                  <a:extLst>
                    <a:ext uri="{9D8B030D-6E8A-4147-A177-3AD203B41FA5}">
                      <a16:colId xmlns:a16="http://schemas.microsoft.com/office/drawing/2014/main" xmlns="" val="20004"/>
                    </a:ext>
                  </a:extLst>
                </a:gridCol>
                <a:gridCol w="1826432">
                  <a:extLst>
                    <a:ext uri="{9D8B030D-6E8A-4147-A177-3AD203B41FA5}">
                      <a16:colId xmlns:a16="http://schemas.microsoft.com/office/drawing/2014/main" xmlns="" val="20005"/>
                    </a:ext>
                  </a:extLst>
                </a:gridCol>
              </a:tblGrid>
              <a:tr h="294673">
                <a:tc rowSpan="2">
                  <a:txBody>
                    <a:bodyPr/>
                    <a:lstStyle/>
                    <a:p>
                      <a:pPr algn="ctr">
                        <a:lnSpc>
                          <a:spcPct val="115000"/>
                        </a:lnSpc>
                        <a:spcAft>
                          <a:spcPts val="0"/>
                        </a:spcAft>
                      </a:pPr>
                      <a:r>
                        <a:rPr lang="ru-RU" sz="1800" dirty="0">
                          <a:latin typeface="Times New Roman CYR"/>
                          <a:ea typeface="Times New Roman"/>
                          <a:cs typeface="Times New Roman"/>
                        </a:rPr>
                        <a:t>Возраст обучающихся</a:t>
                      </a:r>
                    </a:p>
                  </a:txBody>
                  <a:tcPr marL="61877" marR="61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ru-RU" sz="1800" dirty="0">
                          <a:latin typeface="Times New Roman CYR"/>
                          <a:ea typeface="Times New Roman"/>
                          <a:cs typeface="Times New Roman"/>
                        </a:rPr>
                        <a:t>Температура воздуха и скорость ветра, при которых допускается проведение занятий на открытом воздухе</a:t>
                      </a:r>
                    </a:p>
                  </a:txBody>
                  <a:tcPr marL="61877" marR="61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448547">
                <a:tc vMerge="1">
                  <a:txBody>
                    <a:bodyPr/>
                    <a:lstStyle/>
                    <a:p>
                      <a:endParaRPr lang="ru-RU"/>
                    </a:p>
                  </a:txBody>
                  <a:tcPr/>
                </a:tc>
                <a:tc>
                  <a:txBody>
                    <a:bodyPr/>
                    <a:lstStyle/>
                    <a:p>
                      <a:pPr algn="ctr">
                        <a:lnSpc>
                          <a:spcPct val="115000"/>
                        </a:lnSpc>
                        <a:spcAft>
                          <a:spcPts val="0"/>
                        </a:spcAft>
                      </a:pPr>
                      <a:r>
                        <a:rPr lang="ru-RU" sz="1800" dirty="0">
                          <a:latin typeface="Times New Roman CYR"/>
                          <a:ea typeface="Times New Roman"/>
                          <a:cs typeface="Times New Roman"/>
                        </a:rPr>
                        <a:t>без ветра</a:t>
                      </a:r>
                    </a:p>
                  </a:txBody>
                  <a:tcPr marL="61877" marR="61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latin typeface="Times New Roman CYR"/>
                          <a:ea typeface="Times New Roman"/>
                          <a:cs typeface="Times New Roman"/>
                        </a:rPr>
                        <a:t>при скорости ветра до 5 м/сек</a:t>
                      </a:r>
                    </a:p>
                  </a:txBody>
                  <a:tcPr marL="61877" marR="61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latin typeface="Times New Roman CYR"/>
                          <a:ea typeface="Times New Roman"/>
                          <a:cs typeface="Times New Roman"/>
                        </a:rPr>
                        <a:t>при скорости ветра 6 - 10 м/сек</a:t>
                      </a:r>
                    </a:p>
                  </a:txBody>
                  <a:tcPr marL="61877" marR="61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latin typeface="Times New Roman CYR"/>
                          <a:ea typeface="Times New Roman"/>
                          <a:cs typeface="Times New Roman"/>
                        </a:rPr>
                        <a:t>при скорости ветра более 10 м/сек</a:t>
                      </a:r>
                    </a:p>
                  </a:txBody>
                  <a:tcPr marL="61877" marR="61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41406">
                <a:tc>
                  <a:txBody>
                    <a:bodyPr/>
                    <a:lstStyle/>
                    <a:p>
                      <a:pPr algn="ctr">
                        <a:lnSpc>
                          <a:spcPct val="115000"/>
                        </a:lnSpc>
                        <a:spcAft>
                          <a:spcPts val="0"/>
                        </a:spcAft>
                      </a:pPr>
                      <a:r>
                        <a:rPr lang="ru-RU" sz="1800">
                          <a:latin typeface="Times New Roman CYR"/>
                          <a:ea typeface="Times New Roman"/>
                          <a:cs typeface="Times New Roman"/>
                        </a:rPr>
                        <a:t>до 12 лет</a:t>
                      </a:r>
                    </a:p>
                  </a:txBody>
                  <a:tcPr marL="61877" marR="61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latin typeface="Times New Roman CYR"/>
                          <a:ea typeface="Times New Roman"/>
                          <a:cs typeface="Times New Roman"/>
                        </a:rPr>
                        <a:t>-9°С</a:t>
                      </a:r>
                    </a:p>
                  </a:txBody>
                  <a:tcPr marL="61877" marR="61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latin typeface="Times New Roman CYR"/>
                          <a:ea typeface="Times New Roman"/>
                          <a:cs typeface="Times New Roman"/>
                        </a:rPr>
                        <a:t>-6°С</a:t>
                      </a:r>
                    </a:p>
                  </a:txBody>
                  <a:tcPr marL="61877" marR="61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latin typeface="Times New Roman CYR"/>
                          <a:ea typeface="Times New Roman"/>
                          <a:cs typeface="Times New Roman"/>
                        </a:rPr>
                        <a:t>-3°С</a:t>
                      </a:r>
                    </a:p>
                  </a:txBody>
                  <a:tcPr marL="61877" marR="61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lnSpc>
                          <a:spcPct val="115000"/>
                        </a:lnSpc>
                        <a:spcAft>
                          <a:spcPts val="0"/>
                        </a:spcAft>
                      </a:pPr>
                      <a:r>
                        <a:rPr lang="ru-RU" sz="1800" dirty="0">
                          <a:latin typeface="Times New Roman CYR"/>
                          <a:ea typeface="Times New Roman"/>
                          <a:cs typeface="Times New Roman"/>
                        </a:rPr>
                        <a:t>Занятия не проводятся</a:t>
                      </a:r>
                    </a:p>
                  </a:txBody>
                  <a:tcPr marL="61877" marR="61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41406">
                <a:tc>
                  <a:txBody>
                    <a:bodyPr/>
                    <a:lstStyle/>
                    <a:p>
                      <a:pPr algn="ctr">
                        <a:lnSpc>
                          <a:spcPct val="115000"/>
                        </a:lnSpc>
                        <a:spcAft>
                          <a:spcPts val="0"/>
                        </a:spcAft>
                      </a:pPr>
                      <a:r>
                        <a:rPr lang="ru-RU" sz="1800" dirty="0">
                          <a:latin typeface="Times New Roman CYR"/>
                          <a:ea typeface="Times New Roman"/>
                          <a:cs typeface="Times New Roman"/>
                        </a:rPr>
                        <a:t>12 - 13 лет</a:t>
                      </a:r>
                    </a:p>
                  </a:txBody>
                  <a:tcPr marL="61877" marR="61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latin typeface="Times New Roman CYR"/>
                          <a:ea typeface="Times New Roman"/>
                          <a:cs typeface="Times New Roman"/>
                        </a:rPr>
                        <a:t>- 12°С</a:t>
                      </a:r>
                    </a:p>
                  </a:txBody>
                  <a:tcPr marL="61877" marR="61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latin typeface="Times New Roman CYR"/>
                          <a:ea typeface="Times New Roman"/>
                          <a:cs typeface="Times New Roman"/>
                        </a:rPr>
                        <a:t>-8°С</a:t>
                      </a:r>
                    </a:p>
                  </a:txBody>
                  <a:tcPr marL="61877" marR="61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latin typeface="Times New Roman CYR"/>
                          <a:ea typeface="Times New Roman"/>
                          <a:cs typeface="Times New Roman"/>
                        </a:rPr>
                        <a:t>-5°С</a:t>
                      </a:r>
                    </a:p>
                  </a:txBody>
                  <a:tcPr marL="61877" marR="61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11"/>
                  </a:ext>
                </a:extLst>
              </a:tr>
              <a:tr h="141406">
                <a:tc>
                  <a:txBody>
                    <a:bodyPr/>
                    <a:lstStyle/>
                    <a:p>
                      <a:pPr algn="ctr">
                        <a:lnSpc>
                          <a:spcPct val="115000"/>
                        </a:lnSpc>
                        <a:spcAft>
                          <a:spcPts val="0"/>
                        </a:spcAft>
                      </a:pPr>
                      <a:r>
                        <a:rPr lang="ru-RU" sz="1800" dirty="0">
                          <a:latin typeface="Times New Roman CYR"/>
                          <a:ea typeface="Times New Roman"/>
                          <a:cs typeface="Times New Roman"/>
                        </a:rPr>
                        <a:t>14 - 15 лет</a:t>
                      </a:r>
                    </a:p>
                  </a:txBody>
                  <a:tcPr marL="61877" marR="61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latin typeface="Times New Roman CYR"/>
                          <a:ea typeface="Times New Roman"/>
                          <a:cs typeface="Times New Roman"/>
                        </a:rPr>
                        <a:t>-15°С</a:t>
                      </a:r>
                    </a:p>
                  </a:txBody>
                  <a:tcPr marL="61877" marR="61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latin typeface="Times New Roman CYR"/>
                          <a:ea typeface="Times New Roman"/>
                          <a:cs typeface="Times New Roman"/>
                        </a:rPr>
                        <a:t>- 12°С</a:t>
                      </a:r>
                    </a:p>
                  </a:txBody>
                  <a:tcPr marL="61877" marR="61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latin typeface="Times New Roman CYR"/>
                          <a:ea typeface="Times New Roman"/>
                          <a:cs typeface="Times New Roman"/>
                        </a:rPr>
                        <a:t>-8°С</a:t>
                      </a:r>
                    </a:p>
                  </a:txBody>
                  <a:tcPr marL="61877" marR="61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12"/>
                  </a:ext>
                </a:extLst>
              </a:tr>
              <a:tr h="141406">
                <a:tc>
                  <a:txBody>
                    <a:bodyPr/>
                    <a:lstStyle/>
                    <a:p>
                      <a:pPr algn="ctr">
                        <a:lnSpc>
                          <a:spcPct val="115000"/>
                        </a:lnSpc>
                        <a:spcAft>
                          <a:spcPts val="0"/>
                        </a:spcAft>
                      </a:pPr>
                      <a:r>
                        <a:rPr lang="ru-RU" sz="1800" dirty="0">
                          <a:latin typeface="Times New Roman CYR"/>
                          <a:ea typeface="Times New Roman"/>
                          <a:cs typeface="Times New Roman"/>
                        </a:rPr>
                        <a:t>16 - 17 лет</a:t>
                      </a:r>
                    </a:p>
                  </a:txBody>
                  <a:tcPr marL="61877" marR="61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latin typeface="Times New Roman CYR"/>
                          <a:ea typeface="Times New Roman"/>
                          <a:cs typeface="Times New Roman"/>
                        </a:rPr>
                        <a:t>-16°С</a:t>
                      </a:r>
                    </a:p>
                  </a:txBody>
                  <a:tcPr marL="61877" marR="61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latin typeface="Times New Roman CYR"/>
                          <a:ea typeface="Times New Roman"/>
                          <a:cs typeface="Times New Roman"/>
                        </a:rPr>
                        <a:t>-15°С</a:t>
                      </a:r>
                    </a:p>
                  </a:txBody>
                  <a:tcPr marL="61877" marR="61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latin typeface="Times New Roman CYR"/>
                          <a:ea typeface="Times New Roman"/>
                          <a:cs typeface="Times New Roman"/>
                        </a:rPr>
                        <a:t>-10°С</a:t>
                      </a:r>
                    </a:p>
                  </a:txBody>
                  <a:tcPr marL="61877" marR="61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xmlns="" val="10013"/>
                  </a:ext>
                </a:extLst>
              </a:tr>
            </a:tbl>
          </a:graphicData>
        </a:graphic>
      </p:graphicFrame>
      <p:pic>
        <p:nvPicPr>
          <p:cNvPr id="11" name="Рисунок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285720" y="714356"/>
            <a:ext cx="8643998" cy="2308324"/>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Приказ </a:t>
            </a:r>
            <a:r>
              <a:rPr lang="ru-RU" sz="1600" dirty="0" err="1" smtClean="0">
                <a:solidFill>
                  <a:srgbClr val="FF0000"/>
                </a:solidFill>
                <a:latin typeface="Times New Roman" pitchFamily="18" charset="0"/>
                <a:cs typeface="Times New Roman" pitchFamily="18" charset="0"/>
              </a:rPr>
              <a:t>Минобрнауки</a:t>
            </a:r>
            <a:r>
              <a:rPr lang="ru-RU" sz="1600" dirty="0" smtClean="0">
                <a:solidFill>
                  <a:srgbClr val="FF0000"/>
                </a:solidFill>
                <a:latin typeface="Times New Roman" pitchFamily="18" charset="0"/>
                <a:cs typeface="Times New Roman" pitchFamily="18" charset="0"/>
              </a:rPr>
              <a:t> России от 30.03.2016 № 336 </a:t>
            </a:r>
          </a:p>
          <a:p>
            <a:pPr algn="ctr"/>
            <a:r>
              <a:rPr lang="ru-RU" sz="1600" dirty="0" smtClean="0">
                <a:solidFill>
                  <a:srgbClr val="FF0000"/>
                </a:solidFill>
                <a:latin typeface="Times New Roman" pitchFamily="18" charset="0"/>
                <a:cs typeface="Times New Roman" pitchFamily="18" charset="0"/>
              </a:rPr>
              <a:t>«Об утверждении перечня средств обучения и воспитания, необходимых для реализации образовательных программ начального общего, основного общего и среднего общего образования, соответствующих современным условиям обучения, необходимого при оснащении общеобразовательных организаций в целях реализации мероприятий по содействию созданию в субъектах Российской Федерации (исходя из прогнозируемой потребности) новых мест в общеобразовательных организациях, критериев его формирования и требований к функциональному оснащению, а также норматива стоимости оснащения одного места обучающегося указанными средствами обучения и воспитания»</a:t>
            </a:r>
          </a:p>
        </p:txBody>
      </p:sp>
      <p:graphicFrame>
        <p:nvGraphicFramePr>
          <p:cNvPr id="6" name="Таблица 5"/>
          <p:cNvGraphicFramePr>
            <a:graphicFrameLocks noGrp="1"/>
          </p:cNvGraphicFramePr>
          <p:nvPr/>
        </p:nvGraphicFramePr>
        <p:xfrm>
          <a:off x="142844" y="3143248"/>
          <a:ext cx="4929222" cy="3505200"/>
        </p:xfrm>
        <a:graphic>
          <a:graphicData uri="http://schemas.openxmlformats.org/drawingml/2006/table">
            <a:tbl>
              <a:tblPr/>
              <a:tblGrid>
                <a:gridCol w="503255">
                  <a:extLst>
                    <a:ext uri="{9D8B030D-6E8A-4147-A177-3AD203B41FA5}">
                      <a16:colId xmlns:a16="http://schemas.microsoft.com/office/drawing/2014/main" xmlns="" val="20000"/>
                    </a:ext>
                  </a:extLst>
                </a:gridCol>
                <a:gridCol w="4425967">
                  <a:extLst>
                    <a:ext uri="{9D8B030D-6E8A-4147-A177-3AD203B41FA5}">
                      <a16:colId xmlns:a16="http://schemas.microsoft.com/office/drawing/2014/main" xmlns="" val="20001"/>
                    </a:ext>
                  </a:extLst>
                </a:gridCol>
              </a:tblGrid>
              <a:tr h="0">
                <a:tc gridSpan="2">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Подраздел 6. Спортивный комплекс</a:t>
                      </a:r>
                      <a:endParaRPr lang="ru-RU" sz="1000" dirty="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00"/>
                  </a:ext>
                </a:extLst>
              </a:tr>
              <a:tr h="0">
                <a:tc gridSpan="2">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Часть 1. Оборудование универсального спортивного зала </a:t>
                      </a:r>
                      <a:r>
                        <a:rPr lang="ru-RU" sz="1000" dirty="0" smtClean="0">
                          <a:solidFill>
                            <a:srgbClr val="000000"/>
                          </a:solidFill>
                          <a:latin typeface="Times New Roman"/>
                          <a:ea typeface="Times New Roman"/>
                          <a:cs typeface="Times New Roman"/>
                        </a:rPr>
                        <a:t>18×30 </a:t>
                      </a:r>
                      <a:r>
                        <a:rPr lang="ru-RU" sz="1000" dirty="0">
                          <a:solidFill>
                            <a:srgbClr val="000000"/>
                          </a:solidFill>
                          <a:latin typeface="Times New Roman"/>
                          <a:ea typeface="Times New Roman"/>
                          <a:cs typeface="Times New Roman"/>
                        </a:rPr>
                        <a:t>м, </a:t>
                      </a:r>
                      <a:r>
                        <a:rPr lang="ru-RU" sz="1000" dirty="0" smtClean="0">
                          <a:solidFill>
                            <a:srgbClr val="000000"/>
                          </a:solidFill>
                          <a:latin typeface="Times New Roman"/>
                          <a:ea typeface="Times New Roman"/>
                          <a:cs typeface="Times New Roman"/>
                        </a:rPr>
                        <a:t>24×42 </a:t>
                      </a:r>
                      <a:r>
                        <a:rPr lang="ru-RU" sz="1000" dirty="0">
                          <a:solidFill>
                            <a:srgbClr val="000000"/>
                          </a:solidFill>
                          <a:latin typeface="Times New Roman"/>
                          <a:ea typeface="Times New Roman"/>
                          <a:cs typeface="Times New Roman"/>
                        </a:rPr>
                        <a:t>м</a:t>
                      </a:r>
                      <a:endParaRPr lang="ru-RU" sz="1000" dirty="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01"/>
                  </a:ext>
                </a:extLst>
              </a:tr>
              <a:tr h="0">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1.6.1.</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Табло электронное игровое (для волейбола, баскетбола, футбола, гандбола) с защитным экраном</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2"/>
                  </a:ext>
                </a:extLst>
              </a:tr>
              <a:tr h="0">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1.6.2.</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Комплект скамеек и систем хранения вещей обучающихся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3"/>
                  </a:ext>
                </a:extLst>
              </a:tr>
              <a:tr h="0">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1.6.3.</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Стеллажи для инвентаря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4"/>
                  </a:ext>
                </a:extLst>
              </a:tr>
              <a:tr h="0">
                <a:tc gridSpan="2">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Спортивные игры</a:t>
                      </a:r>
                      <a:endParaRPr lang="ru-RU" sz="1000" dirty="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05"/>
                  </a:ext>
                </a:extLst>
              </a:tr>
              <a:tr h="0">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1.6.4.</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Стойки волейбольные универсальные на растяжках (для волейбола, бадминтона, тенниса) с механизмом натяжения, протектором и волейбольной сеткой.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6"/>
                  </a:ext>
                </a:extLst>
              </a:tr>
              <a:tr h="0">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1.6.5.</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Ворота для гандбола, минифутбола складные (Комплект из 2-х ворот с протекторами и сетками)</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7"/>
                  </a:ext>
                </a:extLst>
              </a:tr>
              <a:tr h="0">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1.6.6.</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 баскетбольный N 7 тренировочный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8"/>
                  </a:ext>
                </a:extLst>
              </a:tr>
              <a:tr h="0">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1.6.7.</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 баскетбольный N 7 для соревнований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9"/>
                  </a:ext>
                </a:extLst>
              </a:tr>
              <a:tr h="0">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 баскетбольный N 5</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0"/>
                  </a:ext>
                </a:extLst>
              </a:tr>
              <a:tr h="0">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1.6.9.</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 футбольный N 5 тренировочный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1"/>
                  </a:ext>
                </a:extLst>
              </a:tr>
              <a:tr h="0">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 футбольный N 5 для соревнований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2"/>
                  </a:ext>
                </a:extLst>
              </a:tr>
              <a:tr h="0">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1.6.11</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 волейбольный тренировочный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3"/>
                  </a:ext>
                </a:extLst>
              </a:tr>
              <a:tr h="0">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 волейбольный для соревнований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4"/>
                  </a:ext>
                </a:extLst>
              </a:tr>
              <a:tr h="0">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Мяч футбольный N 4</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5"/>
                  </a:ext>
                </a:extLst>
              </a:tr>
            </a:tbl>
          </a:graphicData>
        </a:graphic>
      </p:graphicFrame>
      <p:pic>
        <p:nvPicPr>
          <p:cNvPr id="16388" name="Picture 4" descr="https://3.bp.blogspot.com/-KWHbFdEO33o/W-MgTj1gmHI/AAAAAAAABIc/u5MQWeZByJIhmm3YGKQRCMEwt8QRl6s1QCLcBGAs/s1600/depositphotos_23803949-stock-illustration-sport-and-gym-theme-im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30451" y="3857628"/>
            <a:ext cx="3827829" cy="2742717"/>
          </a:xfrm>
          <a:prstGeom prst="rect">
            <a:avLst/>
          </a:prstGeom>
          <a:noFill/>
        </p:spPr>
      </p:pic>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285720" y="714356"/>
            <a:ext cx="8643998" cy="338554"/>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Приказ </a:t>
            </a:r>
            <a:r>
              <a:rPr lang="ru-RU" sz="1600" dirty="0" err="1" smtClean="0">
                <a:solidFill>
                  <a:srgbClr val="FF0000"/>
                </a:solidFill>
                <a:latin typeface="Times New Roman" pitchFamily="18" charset="0"/>
                <a:cs typeface="Times New Roman" pitchFamily="18" charset="0"/>
              </a:rPr>
              <a:t>Минобрнауки</a:t>
            </a:r>
            <a:r>
              <a:rPr lang="ru-RU" sz="1600" dirty="0" smtClean="0">
                <a:solidFill>
                  <a:srgbClr val="FF0000"/>
                </a:solidFill>
                <a:latin typeface="Times New Roman" pitchFamily="18" charset="0"/>
                <a:cs typeface="Times New Roman" pitchFamily="18" charset="0"/>
              </a:rPr>
              <a:t> России от 30.03.2016 № 336 </a:t>
            </a:r>
          </a:p>
        </p:txBody>
      </p:sp>
      <p:graphicFrame>
        <p:nvGraphicFramePr>
          <p:cNvPr id="6" name="Таблица 5"/>
          <p:cNvGraphicFramePr>
            <a:graphicFrameLocks noGrp="1"/>
          </p:cNvGraphicFramePr>
          <p:nvPr/>
        </p:nvGraphicFramePr>
        <p:xfrm>
          <a:off x="142844" y="1143099"/>
          <a:ext cx="4929222" cy="5621152"/>
        </p:xfrm>
        <a:graphic>
          <a:graphicData uri="http://schemas.openxmlformats.org/drawingml/2006/table">
            <a:tbl>
              <a:tblPr/>
              <a:tblGrid>
                <a:gridCol w="503255">
                  <a:extLst>
                    <a:ext uri="{9D8B030D-6E8A-4147-A177-3AD203B41FA5}">
                      <a16:colId xmlns:a16="http://schemas.microsoft.com/office/drawing/2014/main" xmlns="" val="20000"/>
                    </a:ext>
                  </a:extLst>
                </a:gridCol>
                <a:gridCol w="4425967">
                  <a:extLst>
                    <a:ext uri="{9D8B030D-6E8A-4147-A177-3AD203B41FA5}">
                      <a16:colId xmlns:a16="http://schemas.microsoft.com/office/drawing/2014/main" xmlns="" val="20001"/>
                    </a:ext>
                  </a:extLst>
                </a:gridCol>
              </a:tblGrid>
              <a:tr h="175661">
                <a:tc gridSpan="2">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Подраздел 6. Спортивный комплекс</a:t>
                      </a:r>
                      <a:endParaRPr lang="ru-RU" sz="1000" dirty="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00"/>
                  </a:ext>
                </a:extLst>
              </a:tr>
              <a:tr h="175661">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1.6.14</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Насос для накачивания мячей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1"/>
                  </a:ext>
                </a:extLst>
              </a:tr>
              <a:tr h="175661">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1.6.15</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Жилетка игровая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2"/>
                  </a:ext>
                </a:extLst>
              </a:tr>
              <a:tr h="175661">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1.6.16</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Тележка для хранения мячей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Сетка для хранения мячей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4"/>
                  </a:ext>
                </a:extLst>
              </a:tr>
              <a:tr h="175661">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1.6.18</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Конус с втулкой, палкой и флажком</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5"/>
                  </a:ext>
                </a:extLst>
              </a:tr>
              <a:tr h="175661">
                <a:tc gridSpan="2">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Гимнастика, фитнес, общефизическая подготовка</a:t>
                      </a:r>
                      <a:endParaRPr lang="ru-RU" sz="1000" dirty="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06"/>
                  </a:ext>
                </a:extLst>
              </a:tr>
              <a:tr h="175661">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1.6.19</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Скамейка гимнастическая жесткая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7"/>
                  </a:ext>
                </a:extLst>
              </a:tr>
              <a:tr h="175661">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1.6.20</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Мат гимнастический прямой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Мостик гимнастический подпружиненный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9"/>
                  </a:ext>
                </a:extLst>
              </a:tr>
              <a:tr h="175661">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1.6.22</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Бревно гимнастическое напольное 3 м</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0"/>
                  </a:ext>
                </a:extLst>
              </a:tr>
              <a:tr h="175661">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1.6.23</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Перекладина гимнастическая пристенная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1"/>
                  </a:ext>
                </a:extLst>
              </a:tr>
              <a:tr h="175661">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1.6.24</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Консоль пристенная для канатов и шестов (3 крюка)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Канат для лазания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3"/>
                  </a:ext>
                </a:extLst>
              </a:tr>
              <a:tr h="175661">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1.6.26</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Шест для лазания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Перекладина навесная универсальная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5"/>
                  </a:ext>
                </a:extLst>
              </a:tr>
              <a:tr h="175661">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1.6.28</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Брусья навесные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6"/>
                  </a:ext>
                </a:extLst>
              </a:tr>
              <a:tr h="175661">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1.6.29</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Доска наклонная навесная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7"/>
                  </a:ext>
                </a:extLst>
              </a:tr>
              <a:tr h="175661">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1.6.30</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Тренажер навесной для пресса</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Тренажер навесной для спины</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9"/>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Комплект для групповых занятий (с подвижным стеллажом)</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0"/>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Легкая атлетика</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2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Стойки для прыжков в высоту</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Планка для прыжков</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 для метания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Щит для метания в цель навесной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Барьер легкоатлетический регулируемый, юношеский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6"/>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Подвижные игры и спортмероприятия</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2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Набор для подвижных игр (в сумке)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Комплект для проведения спортмероприятий (в бауле)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9"/>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1.6.40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Комплект судейский (в сумке)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3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1.6.41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Музыкальный центр</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31"/>
                  </a:ext>
                </a:extLst>
              </a:tr>
            </a:tbl>
          </a:graphicData>
        </a:graphic>
      </p:graphicFrame>
      <p:graphicFrame>
        <p:nvGraphicFramePr>
          <p:cNvPr id="7" name="Таблица 6"/>
          <p:cNvGraphicFramePr>
            <a:graphicFrameLocks noGrp="1"/>
          </p:cNvGraphicFramePr>
          <p:nvPr/>
        </p:nvGraphicFramePr>
        <p:xfrm>
          <a:off x="4214778" y="1093968"/>
          <a:ext cx="4929222" cy="5764032"/>
        </p:xfrm>
        <a:graphic>
          <a:graphicData uri="http://schemas.openxmlformats.org/drawingml/2006/table">
            <a:tbl>
              <a:tblPr/>
              <a:tblGrid>
                <a:gridCol w="503255">
                  <a:extLst>
                    <a:ext uri="{9D8B030D-6E8A-4147-A177-3AD203B41FA5}">
                      <a16:colId xmlns:a16="http://schemas.microsoft.com/office/drawing/2014/main" xmlns="" val="20000"/>
                    </a:ext>
                  </a:extLst>
                </a:gridCol>
                <a:gridCol w="4425967">
                  <a:extLst>
                    <a:ext uri="{9D8B030D-6E8A-4147-A177-3AD203B41FA5}">
                      <a16:colId xmlns:a16="http://schemas.microsoft.com/office/drawing/2014/main" xmlns="" val="20001"/>
                    </a:ext>
                  </a:extLst>
                </a:gridCol>
              </a:tblGrid>
              <a:tr h="180126">
                <a:tc gridSpan="2">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Часть 2. Кабинет учителя физкультуры</a:t>
                      </a:r>
                      <a:endParaRPr lang="ru-RU" sz="1000" dirty="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00"/>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1.6.42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Персональный компьютер (ноутбук) с установленным ПО</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1"/>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1.6.43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Стол компьютерный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2"/>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1.6.44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Многофункциональное устройство с цветной печатью</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3"/>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1.6.45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Комплект видео программ по физической культуре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4"/>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1.6.46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Информационный щит</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5"/>
                  </a:ext>
                </a:extLst>
              </a:tr>
              <a:tr h="180126">
                <a:tc gridSpan="2">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Часть 3. Снарядная (дополнительное вариативное оборудование и инвентарь)</a:t>
                      </a:r>
                      <a:endParaRPr lang="ru-RU" sz="1000" dirty="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06"/>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1.6.47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Стеллажи для лыж</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7"/>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1.6.48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Лыжный комплект</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8"/>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1.6.49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Клюшки хоккейные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9"/>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1.6.50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Стол для настольного тенниса передвижной для помещений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0"/>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1.6.51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Комплект для настольного тенниса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1"/>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1.6.52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Стойки для бадминтона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2"/>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1.6.53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Набор для бадминтона (в чехле)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3"/>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1.6.54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Конь гимнастический малый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4"/>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1.6.55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Тележка для перевозки матов</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5"/>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1.6.56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Мат гимнастический складной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6"/>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1.6.57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Комплект поливалентных матов и модулей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7"/>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1.6.58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Определитель высоты прыжка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8"/>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1.6.59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Обруч гимнастический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9"/>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1.6.60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Медболы</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0"/>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1.6.61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Степ платформы</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1"/>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1.6.62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Снаряд для функционального тренинга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2"/>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1.6.63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Снаряд для подтягивания/отжимания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3"/>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1.6.64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Тумба прыжковая атлетическая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4"/>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1.6.65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Канат для перетягивания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5"/>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1.6.66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Граната для метания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6"/>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1.6.67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Пьедестал разборный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7"/>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1.6.68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Аптечка медицинская настенная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8"/>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1.6.69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Стеллажи для инвентаря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9"/>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1.6.70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Шкаф-локер для инвентаря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30"/>
                  </a:ext>
                </a:extLst>
              </a:tr>
              <a:tr h="180126">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1.6.71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Коврик дезинфекционный</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31"/>
                  </a:ext>
                </a:extLst>
              </a:tr>
            </a:tbl>
          </a:graphicData>
        </a:graphic>
      </p:graphicFrame>
      <p:pic>
        <p:nvPicPr>
          <p:cNvPr id="8" name="Рисунок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285720" y="714356"/>
            <a:ext cx="8643998" cy="338554"/>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Приказ </a:t>
            </a:r>
            <a:r>
              <a:rPr lang="ru-RU" sz="1600" dirty="0" err="1" smtClean="0">
                <a:solidFill>
                  <a:srgbClr val="FF0000"/>
                </a:solidFill>
                <a:latin typeface="Times New Roman" pitchFamily="18" charset="0"/>
                <a:cs typeface="Times New Roman" pitchFamily="18" charset="0"/>
              </a:rPr>
              <a:t>Минобрнауки</a:t>
            </a:r>
            <a:r>
              <a:rPr lang="ru-RU" sz="1600" dirty="0" smtClean="0">
                <a:solidFill>
                  <a:srgbClr val="FF0000"/>
                </a:solidFill>
                <a:latin typeface="Times New Roman" pitchFamily="18" charset="0"/>
                <a:cs typeface="Times New Roman" pitchFamily="18" charset="0"/>
              </a:rPr>
              <a:t> России от 30.03.2016 № 336 </a:t>
            </a:r>
          </a:p>
        </p:txBody>
      </p:sp>
      <p:graphicFrame>
        <p:nvGraphicFramePr>
          <p:cNvPr id="7" name="Таблица 6"/>
          <p:cNvGraphicFramePr>
            <a:graphicFrameLocks noGrp="1"/>
          </p:cNvGraphicFramePr>
          <p:nvPr/>
        </p:nvGraphicFramePr>
        <p:xfrm>
          <a:off x="4214778" y="1142984"/>
          <a:ext cx="4929222" cy="5621154"/>
        </p:xfrm>
        <a:graphic>
          <a:graphicData uri="http://schemas.openxmlformats.org/drawingml/2006/table">
            <a:tbl>
              <a:tblPr/>
              <a:tblGrid>
                <a:gridCol w="503255">
                  <a:extLst>
                    <a:ext uri="{9D8B030D-6E8A-4147-A177-3AD203B41FA5}">
                      <a16:colId xmlns:a16="http://schemas.microsoft.com/office/drawing/2014/main" xmlns="" val="20000"/>
                    </a:ext>
                  </a:extLst>
                </a:gridCol>
                <a:gridCol w="4425967">
                  <a:extLst>
                    <a:ext uri="{9D8B030D-6E8A-4147-A177-3AD203B41FA5}">
                      <a16:colId xmlns:a16="http://schemas.microsoft.com/office/drawing/2014/main" xmlns="" val="20001"/>
                    </a:ext>
                  </a:extLst>
                </a:gridCol>
              </a:tblGrid>
              <a:tr h="175661">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1.6.97</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Кронштейн для фитболов</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1.6.98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Комплект баннеров для оформления зала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1.6.99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Телевизор с DVD на кронштейне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Музыкальный центр</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1.6.101.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Комплект для групповых занятий (с подвижным стеллажом)</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1.6.102.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Комплект для силовой гимнастики (с подвижным стеллажом)</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1.6.103.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Степ-платформа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1.6.104.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 для фитнеса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1.6.105.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Банкетки</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1.6.106.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Шкаф-локер для инвентаря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9"/>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1.6.107.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Коврик дезинфекционный (с дезинфекционным раствором)</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0"/>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Комплект для занятий гимнастикой, акробатикой, единоборствами</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1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1.6.108.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Ковер гимнастический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1.6.109.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Мат для приземлений и отработки бросков</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1.6.110.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Зеркало передвижное травмобезопасное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1.6.111.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Модуль-трапеция большой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1.6.112.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Ковер борцовский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6"/>
                  </a:ext>
                </a:extLst>
              </a:tr>
              <a:tr h="351323">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1.6.113.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Манекены для занятий единоборствами (120 - 140 - 150 - 165 см, 15 - 22 - 26 - 40 кг)</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1.6.114.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Жгут тренировочный полимерный эластичный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1.6.115.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Стенка гимнастическая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9"/>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1.6.116.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Перекладина навесная универсальная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1.6.117.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Брусья навесные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1.6.118.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Доска наклонная навесная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2"/>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Дополнительное вариативное оборудование по видам спорта</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23"/>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Бадминтон</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2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1.6.119.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Волан</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1.6.120.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Ракетка для бадминтона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1.6.121.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Сетка для бадминтона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7"/>
                  </a:ext>
                </a:extLst>
              </a:tr>
              <a:tr h="351323">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1.6.122.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Стойки для крепления бадминтонной сетки (стационарные, передвижные, пристенные)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1.6.123.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Струны для бадминтона</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9"/>
                  </a:ext>
                </a:extLst>
              </a:tr>
            </a:tbl>
          </a:graphicData>
        </a:graphic>
      </p:graphicFrame>
      <p:graphicFrame>
        <p:nvGraphicFramePr>
          <p:cNvPr id="8" name="Таблица 7"/>
          <p:cNvGraphicFramePr>
            <a:graphicFrameLocks noGrp="1"/>
          </p:cNvGraphicFramePr>
          <p:nvPr/>
        </p:nvGraphicFramePr>
        <p:xfrm>
          <a:off x="214282" y="1214422"/>
          <a:ext cx="4929222" cy="5445492"/>
        </p:xfrm>
        <a:graphic>
          <a:graphicData uri="http://schemas.openxmlformats.org/drawingml/2006/table">
            <a:tbl>
              <a:tblPr/>
              <a:tblGrid>
                <a:gridCol w="503255">
                  <a:extLst>
                    <a:ext uri="{9D8B030D-6E8A-4147-A177-3AD203B41FA5}">
                      <a16:colId xmlns:a16="http://schemas.microsoft.com/office/drawing/2014/main" xmlns="" val="20000"/>
                    </a:ext>
                  </a:extLst>
                </a:gridCol>
                <a:gridCol w="4425967">
                  <a:extLst>
                    <a:ext uri="{9D8B030D-6E8A-4147-A177-3AD203B41FA5}">
                      <a16:colId xmlns:a16="http://schemas.microsoft.com/office/drawing/2014/main" xmlns="" val="20001"/>
                    </a:ext>
                  </a:extLst>
                </a:gridCol>
              </a:tblGrid>
              <a:tr h="175661">
                <a:tc gridSpan="2">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Часть 4. Малый спортивный зал 12 </a:t>
                      </a:r>
                      <a:r>
                        <a:rPr lang="ru-RU" sz="1000" dirty="0" err="1">
                          <a:solidFill>
                            <a:srgbClr val="000000"/>
                          </a:solidFill>
                          <a:latin typeface="Times New Roman"/>
                          <a:ea typeface="Times New Roman"/>
                          <a:cs typeface="Times New Roman"/>
                        </a:rPr>
                        <a:t>x</a:t>
                      </a:r>
                      <a:r>
                        <a:rPr lang="ru-RU" sz="1000" dirty="0">
                          <a:solidFill>
                            <a:srgbClr val="000000"/>
                          </a:solidFill>
                          <a:latin typeface="Times New Roman"/>
                          <a:ea typeface="Times New Roman"/>
                          <a:cs typeface="Times New Roman"/>
                        </a:rPr>
                        <a:t> 24 м</a:t>
                      </a:r>
                      <a:endParaRPr lang="ru-RU" sz="1000" dirty="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00"/>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Спортивные игры</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01"/>
                  </a:ext>
                </a:extLst>
              </a:tr>
              <a:tr h="526984">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1.6.72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Стойки волейбольные универсальные </a:t>
                      </a:r>
                      <a:r>
                        <a:rPr lang="ru-RU" sz="1000" dirty="0" err="1" smtClean="0">
                          <a:solidFill>
                            <a:srgbClr val="000000"/>
                          </a:solidFill>
                          <a:latin typeface="Times New Roman"/>
                          <a:ea typeface="Times New Roman"/>
                          <a:cs typeface="Times New Roman"/>
                        </a:rPr>
                        <a:t>пристенные</a:t>
                      </a:r>
                      <a:endParaRPr lang="ru-RU" sz="1000" dirty="0" smtClean="0">
                        <a:solidFill>
                          <a:srgbClr val="000000"/>
                        </a:solidFill>
                        <a:latin typeface="Times New Roman"/>
                        <a:ea typeface="Times New Roman"/>
                        <a:cs typeface="Times New Roman"/>
                      </a:endParaRPr>
                    </a:p>
                    <a:p>
                      <a:pPr indent="90170" fontAlgn="base">
                        <a:lnSpc>
                          <a:spcPct val="115000"/>
                        </a:lnSpc>
                        <a:spcAft>
                          <a:spcPts val="0"/>
                        </a:spcAft>
                      </a:pPr>
                      <a:r>
                        <a:rPr lang="ru-RU" sz="1000" dirty="0" smtClean="0">
                          <a:solidFill>
                            <a:srgbClr val="000000"/>
                          </a:solidFill>
                          <a:latin typeface="Times New Roman"/>
                          <a:ea typeface="Times New Roman"/>
                          <a:cs typeface="Times New Roman"/>
                        </a:rPr>
                        <a:t>(</a:t>
                      </a:r>
                      <a:r>
                        <a:rPr lang="ru-RU" sz="1000" dirty="0">
                          <a:solidFill>
                            <a:srgbClr val="000000"/>
                          </a:solidFill>
                          <a:latin typeface="Times New Roman"/>
                          <a:ea typeface="Times New Roman"/>
                          <a:cs typeface="Times New Roman"/>
                        </a:rPr>
                        <a:t>для волейбола, бадминтона, тенниса) с механизмом </a:t>
                      </a:r>
                      <a:endParaRPr lang="ru-RU" sz="1000" dirty="0" smtClean="0">
                        <a:solidFill>
                          <a:srgbClr val="000000"/>
                        </a:solidFill>
                        <a:latin typeface="Times New Roman"/>
                        <a:ea typeface="Times New Roman"/>
                        <a:cs typeface="Times New Roman"/>
                      </a:endParaRPr>
                    </a:p>
                    <a:p>
                      <a:pPr indent="90170" fontAlgn="base">
                        <a:lnSpc>
                          <a:spcPct val="115000"/>
                        </a:lnSpc>
                        <a:spcAft>
                          <a:spcPts val="0"/>
                        </a:spcAft>
                      </a:pPr>
                      <a:r>
                        <a:rPr lang="ru-RU" sz="1000" dirty="0" smtClean="0">
                          <a:solidFill>
                            <a:srgbClr val="000000"/>
                          </a:solidFill>
                          <a:latin typeface="Times New Roman"/>
                          <a:ea typeface="Times New Roman"/>
                          <a:cs typeface="Times New Roman"/>
                        </a:rPr>
                        <a:t>натяжения</a:t>
                      </a:r>
                      <a:r>
                        <a:rPr lang="ru-RU" sz="1000" dirty="0">
                          <a:solidFill>
                            <a:srgbClr val="000000"/>
                          </a:solidFill>
                          <a:latin typeface="Times New Roman"/>
                          <a:ea typeface="Times New Roman"/>
                          <a:cs typeface="Times New Roman"/>
                        </a:rPr>
                        <a:t>, протектором и волейбольной сеткой</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1.6.73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Скамейка гимнастическая жесткая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1.6.74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Лента для художественной гимнастики</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4"/>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Дополнительное вариативное оборудование</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0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1.6.75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Зеркало травмобезопасное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1.6.76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Тренажер беговая дорожка (электрическая)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1.6.77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Тренажер эллипсоид магнитный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1.6.78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Велотренажер магнитный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9"/>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1.6.79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Тренажер на жим лежа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1.6.80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Тренажер на жим стоя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1.6.81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Тренажер для бицепсов</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1.6.82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Тренажер для пресса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1.6.83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Тренажер для пресса ногами</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1.6.84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Скамья атлетическая универсальная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1.6.85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Скамья атлетическая горизонтальная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1.6.86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Тренажер для мышц спины</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1.6.87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Стеллаж для гантелей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1.6.88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Комплект гантелей обрезиненных</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9"/>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1.6.89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Штанга обрезиненная разборная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1.6.90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 для фитнеса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1.6.91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Палка гимнастическая утяжеленная (боди бар)</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1.6.92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Упоры для отжиманий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1.6.93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Тумба прыжковая атлетическая</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1.6.94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Музыкальный центр</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5"/>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Комплект для фитнеса и хореографии</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2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1.6.95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Зеркало травмобезопасное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1.6.96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Станок хореографический двухрядный</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8"/>
                  </a:ext>
                </a:extLst>
              </a:tr>
            </a:tbl>
          </a:graphicData>
        </a:graphic>
      </p:graphicFrame>
      <p:pic>
        <p:nvPicPr>
          <p:cNvPr id="11" name="Рисунок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285720" y="714356"/>
            <a:ext cx="8643998" cy="338554"/>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Приказ </a:t>
            </a:r>
            <a:r>
              <a:rPr lang="ru-RU" sz="1600" dirty="0" err="1" smtClean="0">
                <a:solidFill>
                  <a:srgbClr val="FF0000"/>
                </a:solidFill>
                <a:latin typeface="Times New Roman" pitchFamily="18" charset="0"/>
                <a:cs typeface="Times New Roman" pitchFamily="18" charset="0"/>
              </a:rPr>
              <a:t>Минобрнауки</a:t>
            </a:r>
            <a:r>
              <a:rPr lang="ru-RU" sz="1600" dirty="0" smtClean="0">
                <a:solidFill>
                  <a:srgbClr val="FF0000"/>
                </a:solidFill>
                <a:latin typeface="Times New Roman" pitchFamily="18" charset="0"/>
                <a:cs typeface="Times New Roman" pitchFamily="18" charset="0"/>
              </a:rPr>
              <a:t> России от 30.03.2016 № 336 </a:t>
            </a:r>
          </a:p>
        </p:txBody>
      </p:sp>
      <p:graphicFrame>
        <p:nvGraphicFramePr>
          <p:cNvPr id="7" name="Таблица 6"/>
          <p:cNvGraphicFramePr>
            <a:graphicFrameLocks noGrp="1"/>
          </p:cNvGraphicFramePr>
          <p:nvPr/>
        </p:nvGraphicFramePr>
        <p:xfrm>
          <a:off x="4214778" y="1142984"/>
          <a:ext cx="4929222" cy="5445491"/>
        </p:xfrm>
        <a:graphic>
          <a:graphicData uri="http://schemas.openxmlformats.org/drawingml/2006/table">
            <a:tbl>
              <a:tblPr/>
              <a:tblGrid>
                <a:gridCol w="503255">
                  <a:extLst>
                    <a:ext uri="{9D8B030D-6E8A-4147-A177-3AD203B41FA5}">
                      <a16:colId xmlns:a16="http://schemas.microsoft.com/office/drawing/2014/main" xmlns="" val="20000"/>
                    </a:ext>
                  </a:extLst>
                </a:gridCol>
                <a:gridCol w="4425967">
                  <a:extLst>
                    <a:ext uri="{9D8B030D-6E8A-4147-A177-3AD203B41FA5}">
                      <a16:colId xmlns:a16="http://schemas.microsoft.com/office/drawing/2014/main" xmlns="" val="20001"/>
                    </a:ext>
                  </a:extLst>
                </a:gridCol>
              </a:tblGrid>
              <a:tr h="175661">
                <a:tc gridSpan="2">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Городошный спорт</a:t>
                      </a:r>
                      <a:endParaRPr lang="ru-RU" sz="1000" dirty="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0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1.6.150.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Бита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1.6.151.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Городки</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1.6.152.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Листы с разметкой города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1.6.153.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Отбойная стенка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1.6.154.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Сетка для ограждения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1.6.155.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Фиксированные планки на лицевых линиях конов и </a:t>
                      </a:r>
                      <a:r>
                        <a:rPr lang="ru-RU" sz="1000" dirty="0" err="1">
                          <a:solidFill>
                            <a:srgbClr val="000000"/>
                          </a:solidFill>
                          <a:latin typeface="Times New Roman"/>
                          <a:ea typeface="Times New Roman"/>
                          <a:cs typeface="Times New Roman"/>
                        </a:rPr>
                        <a:t>полуконов</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6"/>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Греко-римская и вольная борьба</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0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1.6.156.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Борцовский тренировочный манекен</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1.6.157.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Комплект борцовского ковра (покрытие, маты)</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9"/>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Дартс</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1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1.6.158.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Дротик</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1.6.159.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Мишень</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2"/>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Дзюдо</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1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1.6.160.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Татами (маты для дзюдо)</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1.6.161.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Тренировочные борцовские манекены</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5"/>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Легкая атлетика</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1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1.6.162.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Барьер легкоатлетический.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1.6.163.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Брусок для отталкивания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1.6.164.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Граната спортивная для метания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9"/>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1.6.165.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Диск легкоатлетический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1.6.166.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Дорожка для разбега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1.6.167.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Зона приземления для прыжков</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1.6.168.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Линейка для прыжков в длину</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1.6.169.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Метательный снаряд</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1.6.170.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 малый для метания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1.6.171.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Планка для прыжков в высоту</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1.6.172.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Стартовая колодка легкоатлетическая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1.6.173.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Стойка для прыжков в высоту</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1.6.174.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Экран защитный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9"/>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1.6.175.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Эстафетная палочка</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30"/>
                  </a:ext>
                </a:extLst>
              </a:tr>
            </a:tbl>
          </a:graphicData>
        </a:graphic>
      </p:graphicFrame>
      <p:graphicFrame>
        <p:nvGraphicFramePr>
          <p:cNvPr id="11" name="Таблица 10"/>
          <p:cNvGraphicFramePr>
            <a:graphicFrameLocks noGrp="1"/>
          </p:cNvGraphicFramePr>
          <p:nvPr/>
        </p:nvGraphicFramePr>
        <p:xfrm>
          <a:off x="142844" y="1142984"/>
          <a:ext cx="4929222" cy="5445492"/>
        </p:xfrm>
        <a:graphic>
          <a:graphicData uri="http://schemas.openxmlformats.org/drawingml/2006/table">
            <a:tbl>
              <a:tblPr/>
              <a:tblGrid>
                <a:gridCol w="503255">
                  <a:extLst>
                    <a:ext uri="{9D8B030D-6E8A-4147-A177-3AD203B41FA5}">
                      <a16:colId xmlns:a16="http://schemas.microsoft.com/office/drawing/2014/main" xmlns="" val="20000"/>
                    </a:ext>
                  </a:extLst>
                </a:gridCol>
                <a:gridCol w="4425967">
                  <a:extLst>
                    <a:ext uri="{9D8B030D-6E8A-4147-A177-3AD203B41FA5}">
                      <a16:colId xmlns:a16="http://schemas.microsoft.com/office/drawing/2014/main" xmlns="" val="20001"/>
                    </a:ext>
                  </a:extLst>
                </a:gridCol>
              </a:tblGrid>
              <a:tr h="175661">
                <a:tc gridSpan="2">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Баскетбол</a:t>
                      </a:r>
                      <a:endParaRPr lang="ru-RU" sz="1000" dirty="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0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1.6.124.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Кольцо баскетбольное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1.6.125.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Сетка баскетбольная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2"/>
                  </a:ext>
                </a:extLst>
              </a:tr>
              <a:tr h="351323">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1.6.126.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Стойки баскетбольная игровая передвижная (детская), </a:t>
                      </a:r>
                      <a:endParaRPr lang="ru-RU" sz="1000" dirty="0" smtClean="0">
                        <a:solidFill>
                          <a:srgbClr val="000000"/>
                        </a:solidFill>
                        <a:latin typeface="Times New Roman"/>
                        <a:ea typeface="Times New Roman"/>
                        <a:cs typeface="Times New Roman"/>
                      </a:endParaRPr>
                    </a:p>
                    <a:p>
                      <a:pPr indent="90170" fontAlgn="base">
                        <a:lnSpc>
                          <a:spcPct val="115000"/>
                        </a:lnSpc>
                        <a:spcAft>
                          <a:spcPts val="0"/>
                        </a:spcAft>
                      </a:pPr>
                      <a:r>
                        <a:rPr lang="ru-RU" sz="1000" dirty="0" smtClean="0">
                          <a:solidFill>
                            <a:srgbClr val="000000"/>
                          </a:solidFill>
                          <a:latin typeface="Times New Roman"/>
                          <a:ea typeface="Times New Roman"/>
                          <a:cs typeface="Times New Roman"/>
                        </a:rPr>
                        <a:t>мобильная</a:t>
                      </a:r>
                      <a:r>
                        <a:rPr lang="ru-RU" sz="1000" dirty="0">
                          <a:solidFill>
                            <a:srgbClr val="000000"/>
                          </a:solidFill>
                          <a:latin typeface="Times New Roman"/>
                          <a:ea typeface="Times New Roman"/>
                          <a:cs typeface="Times New Roman"/>
                        </a:rPr>
                        <a:t>, стационарная</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1.6.127.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Ферма для щита баскетбольного</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1.6.128.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Щит баскетбольный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1.6.129.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Мячи баскетбольные (размер 3, 5, 6, 7)</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6"/>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Велоспорт</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0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1.6.130.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BMX-велосипед</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1.6.131.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Горный велосипед</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9"/>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1.6.132.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Запасные части для ремонта велосипедов</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1.6.133.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Комплект защиты</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1.6.134.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Стойка и комплект инструментов для ремонта велосипеда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1.6.135.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Стойки для велосипедов</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3"/>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Волейбол</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1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1.6.136.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Антенны с карманом для сетки</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1.6.137.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Вышка судейская универсальная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1.6.138.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 волейбольный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7"/>
                  </a:ext>
                </a:extLst>
              </a:tr>
              <a:tr h="175661">
                <a:tc gridSpan="2">
                  <a:txBody>
                    <a:bodyPr/>
                    <a:lstStyle/>
                    <a:p>
                      <a:pPr>
                        <a:lnSpc>
                          <a:spcPct val="115000"/>
                        </a:lnSpc>
                      </a:pPr>
                      <a:endParaRPr lang="ru-RU" sz="1000">
                        <a:latin typeface="Calibri"/>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1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1.6.140.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Протектор для волейбольных стоек</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9"/>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1.6.141.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Сетка волейбольная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1.6.142.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Стойка волейбольная универсальная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1.6.143.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Тренажер для волейбола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2"/>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Гандбол</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2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1.6.144.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Ворота для мини-гандбола или гандбола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1.6.145.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 для метания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1.6.146.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Сетка гашения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1.6.147.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Сетка для ворот</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1.6.148.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Стойка для обводки</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1.6.149.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Мяч гандбольный (размеры - 1, 2, 3)</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9"/>
                  </a:ext>
                </a:extLst>
              </a:tr>
            </a:tbl>
          </a:graphicData>
        </a:graphic>
      </p:graphicFrame>
      <p:pic>
        <p:nvPicPr>
          <p:cNvPr id="8" name="Рисунок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285720" y="714356"/>
            <a:ext cx="8643998" cy="338554"/>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Приказ </a:t>
            </a:r>
            <a:r>
              <a:rPr lang="ru-RU" sz="1600" dirty="0" err="1" smtClean="0">
                <a:solidFill>
                  <a:srgbClr val="FF0000"/>
                </a:solidFill>
                <a:latin typeface="Times New Roman" pitchFamily="18" charset="0"/>
                <a:cs typeface="Times New Roman" pitchFamily="18" charset="0"/>
              </a:rPr>
              <a:t>Минобрнауки</a:t>
            </a:r>
            <a:r>
              <a:rPr lang="ru-RU" sz="1600" dirty="0" smtClean="0">
                <a:solidFill>
                  <a:srgbClr val="FF0000"/>
                </a:solidFill>
                <a:latin typeface="Times New Roman" pitchFamily="18" charset="0"/>
                <a:cs typeface="Times New Roman" pitchFamily="18" charset="0"/>
              </a:rPr>
              <a:t> России от 30.03.2016 № 336 </a:t>
            </a:r>
          </a:p>
        </p:txBody>
      </p:sp>
      <p:graphicFrame>
        <p:nvGraphicFramePr>
          <p:cNvPr id="7" name="Таблица 6"/>
          <p:cNvGraphicFramePr>
            <a:graphicFrameLocks noGrp="1"/>
          </p:cNvGraphicFramePr>
          <p:nvPr/>
        </p:nvGraphicFramePr>
        <p:xfrm>
          <a:off x="4214778" y="1142984"/>
          <a:ext cx="4929222" cy="5269830"/>
        </p:xfrm>
        <a:graphic>
          <a:graphicData uri="http://schemas.openxmlformats.org/drawingml/2006/table">
            <a:tbl>
              <a:tblPr/>
              <a:tblGrid>
                <a:gridCol w="503255">
                  <a:extLst>
                    <a:ext uri="{9D8B030D-6E8A-4147-A177-3AD203B41FA5}">
                      <a16:colId xmlns:a16="http://schemas.microsoft.com/office/drawing/2014/main" xmlns="" val="20000"/>
                    </a:ext>
                  </a:extLst>
                </a:gridCol>
                <a:gridCol w="4425967">
                  <a:extLst>
                    <a:ext uri="{9D8B030D-6E8A-4147-A177-3AD203B41FA5}">
                      <a16:colId xmlns:a16="http://schemas.microsoft.com/office/drawing/2014/main" xmlns="" val="20001"/>
                    </a:ext>
                  </a:extLst>
                </a:gridCol>
              </a:tblGrid>
              <a:tr h="175661">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1.6.205.</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Надувные круги и нарукавники для плавания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1.6.206.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Обручи плавающие (горизонтальные)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1.6.207.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Обручи с грузами (вертикальные)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1.6.208.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Поплавок цветной (флажок)</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1.6.209.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Пояс с петлей для обучения плаванию</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1.6.210.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Разделительная волногасящая дорожка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1.6.211.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Разделительная дорожка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1.6.212.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Разделительный блок</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1.6.213.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Спасательный линь</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1.6.214.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Термометр для воды</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9"/>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1.6.215.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Термометр комнатный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1.6.216.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Часы-секундомер (настенные)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1.6.217.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Шест пластмассовый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1.6.218.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Шест спасательный с петлей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3"/>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Пулевая стрельба</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1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1.6.219.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Доска информационная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1.6.220.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Инвентарь для стрельбы</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1.6.221.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Металлический шкаф</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1.6.222.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Очки защитные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1.6.223.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Пневматическая винтовка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9"/>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1.6.224.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Пневматический пистолет</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1.6.225.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Пулеулавливатель с мишенью</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1"/>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Регби</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2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1.6.226.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Ворота</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1.6.227.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Мешок для захватов</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1.6.228.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 регбийный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1.6.229.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Обтяжка боковых стоек ворот</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1.6.230.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Подушка регбийная тренировочная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1.6.231.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Сетка для ворот</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1.6.232.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Стойка для обвода</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9"/>
                  </a:ext>
                </a:extLst>
              </a:tr>
            </a:tbl>
          </a:graphicData>
        </a:graphic>
      </p:graphicFrame>
      <p:graphicFrame>
        <p:nvGraphicFramePr>
          <p:cNvPr id="8" name="Таблица 7"/>
          <p:cNvGraphicFramePr>
            <a:graphicFrameLocks noGrp="1"/>
          </p:cNvGraphicFramePr>
          <p:nvPr/>
        </p:nvGraphicFramePr>
        <p:xfrm>
          <a:off x="214282" y="1142984"/>
          <a:ext cx="4929222" cy="5621152"/>
        </p:xfrm>
        <a:graphic>
          <a:graphicData uri="http://schemas.openxmlformats.org/drawingml/2006/table">
            <a:tbl>
              <a:tblPr/>
              <a:tblGrid>
                <a:gridCol w="503255">
                  <a:extLst>
                    <a:ext uri="{9D8B030D-6E8A-4147-A177-3AD203B41FA5}">
                      <a16:colId xmlns:a16="http://schemas.microsoft.com/office/drawing/2014/main" xmlns="" val="20000"/>
                    </a:ext>
                  </a:extLst>
                </a:gridCol>
                <a:gridCol w="4425967">
                  <a:extLst>
                    <a:ext uri="{9D8B030D-6E8A-4147-A177-3AD203B41FA5}">
                      <a16:colId xmlns:a16="http://schemas.microsoft.com/office/drawing/2014/main" xmlns="" val="20001"/>
                    </a:ext>
                  </a:extLst>
                </a:gridCol>
              </a:tblGrid>
              <a:tr h="175661">
                <a:tc gridSpan="2">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Лыжные гонки</a:t>
                      </a:r>
                      <a:endParaRPr lang="ru-RU" sz="1000" dirty="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0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1.6.176.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Ботинки для лыж</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1.6.177.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Инвентарь для мелкого ремонта лыж</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1.6.178.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Инвентарь для обработки лыж</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1.6.179.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Крепления для лыж</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1.6.180.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Лыжи</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1.6.181.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Лыжные палки</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1.6.182.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Смазки для лыж</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1.6.183.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Станок для обработки и подготовки лыж</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8"/>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Настольный теннис</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09"/>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1.6.184.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 для настольного тенниса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1.6.185.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Ракетка для настольного тенниса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1.6.186.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Сетка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1.6.187.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Стол теннисный любительский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1.6.188.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Стол теннисный профессиональный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1.6.189.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Тренировочный робот</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5"/>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Плавание</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1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1.6.190.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Аквапалка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1.6.191.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Акватренер двойной, с поясом</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1.6.192.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Дорожки ортопедическая, резиновая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9"/>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1.6.193.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Доска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1.6.194.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Жилет плавательный спасательный (страховочный)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1.6.195.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Игрушки плавающие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1.6.196.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Катушка для хранения разделительных дорожек</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1.6.197.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Коврик резиновый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1.6.198.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Комплект для подводного плавания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1.6.199.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Контактные элементы</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1.6.200.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Контейнер для хранения инвентаря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1.6.201.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Крепление для спасательного круга</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1.6.202.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Круг спасательный (детский облегченный)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9"/>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1.6.203.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Лопатки для рук разных размеров</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3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1.6.204.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Мяч резиновый</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31"/>
                  </a:ext>
                </a:extLst>
              </a:tr>
            </a:tbl>
          </a:graphicData>
        </a:graphic>
      </p:graphicFrame>
      <p:pic>
        <p:nvPicPr>
          <p:cNvPr id="11" name="Рисунок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285720" y="714356"/>
            <a:ext cx="8643998" cy="338554"/>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Приказ </a:t>
            </a:r>
            <a:r>
              <a:rPr lang="ru-RU" sz="1600" dirty="0" err="1" smtClean="0">
                <a:solidFill>
                  <a:srgbClr val="FF0000"/>
                </a:solidFill>
                <a:latin typeface="Times New Roman" pitchFamily="18" charset="0"/>
                <a:cs typeface="Times New Roman" pitchFamily="18" charset="0"/>
              </a:rPr>
              <a:t>Минобрнауки</a:t>
            </a:r>
            <a:r>
              <a:rPr lang="ru-RU" sz="1600" dirty="0" smtClean="0">
                <a:solidFill>
                  <a:srgbClr val="FF0000"/>
                </a:solidFill>
                <a:latin typeface="Times New Roman" pitchFamily="18" charset="0"/>
                <a:cs typeface="Times New Roman" pitchFamily="18" charset="0"/>
              </a:rPr>
              <a:t> России от 30.03.2016 № 336 </a:t>
            </a:r>
          </a:p>
        </p:txBody>
      </p:sp>
      <p:graphicFrame>
        <p:nvGraphicFramePr>
          <p:cNvPr id="7" name="Таблица 6"/>
          <p:cNvGraphicFramePr>
            <a:graphicFrameLocks noGrp="1"/>
          </p:cNvGraphicFramePr>
          <p:nvPr/>
        </p:nvGraphicFramePr>
        <p:xfrm>
          <a:off x="4214778" y="1142984"/>
          <a:ext cx="4929222" cy="5621152"/>
        </p:xfrm>
        <a:graphic>
          <a:graphicData uri="http://schemas.openxmlformats.org/drawingml/2006/table">
            <a:tbl>
              <a:tblPr/>
              <a:tblGrid>
                <a:gridCol w="503255">
                  <a:extLst>
                    <a:ext uri="{9D8B030D-6E8A-4147-A177-3AD203B41FA5}">
                      <a16:colId xmlns:a16="http://schemas.microsoft.com/office/drawing/2014/main" xmlns="" val="20000"/>
                    </a:ext>
                  </a:extLst>
                </a:gridCol>
                <a:gridCol w="4425967">
                  <a:extLst>
                    <a:ext uri="{9D8B030D-6E8A-4147-A177-3AD203B41FA5}">
                      <a16:colId xmlns:a16="http://schemas.microsoft.com/office/drawing/2014/main" xmlns="" val="20001"/>
                    </a:ext>
                  </a:extLst>
                </a:gridCol>
              </a:tblGrid>
              <a:tr h="175661">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1.6.260.</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Контрольный пункт с системой отметки</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1.6.261.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Костровой набор</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1.6.262.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Набор канатов</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1.6.263.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Набор шанцевого инструмента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1.6.264.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Разметочная полимерная лента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1.6.265.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Рюкзак туристический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1.6.266.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Стол переносной раскладной с комплектом стульев</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1.6.267.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Тент</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1.6.268.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Фонарь кемпинговый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8"/>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Теннис</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09"/>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1.6.269.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Корзина для сбора и подачи мячей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1.6.270.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Линии для разметки грунтового корта</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1.6.271.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 для тенниса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1.6.272.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Оборудование для ухода за теннисным кортом</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1.6.273.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Переносной барьер-сетка для мини-тенниса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1.6.274.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Разделительная сетка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1.6.275.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Ракетка теннисная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1.6.276.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Рулон разметочных линий для укороченных кортов</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1.6.277.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Сетка для тенниса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1.6.278.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Стойка универсальная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9"/>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1.6.279.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Тренировочная мишень</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0"/>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Фитнес-аэробика</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2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1.6.280.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Боди-бар</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1.6.281.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Гантели</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1.6.282.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Диск для баланса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1.6.283.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Клипса палка-обруч</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1.6.284.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Клипса палка-палка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1.6.285.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Лестница для функционального тренинга длинная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1.6.286.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 для фитнеса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1.6.287.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 гимнастический глянцевый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9"/>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1.6.288.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 гимнастический овальный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3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1.6.289.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Обруч детский плоский</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31"/>
                  </a:ext>
                </a:extLst>
              </a:tr>
            </a:tbl>
          </a:graphicData>
        </a:graphic>
      </p:graphicFrame>
      <p:graphicFrame>
        <p:nvGraphicFramePr>
          <p:cNvPr id="11" name="Таблица 10"/>
          <p:cNvGraphicFramePr>
            <a:graphicFrameLocks noGrp="1"/>
          </p:cNvGraphicFramePr>
          <p:nvPr/>
        </p:nvGraphicFramePr>
        <p:xfrm>
          <a:off x="214282" y="1142984"/>
          <a:ext cx="4929222" cy="5621152"/>
        </p:xfrm>
        <a:graphic>
          <a:graphicData uri="http://schemas.openxmlformats.org/drawingml/2006/table">
            <a:tbl>
              <a:tblPr/>
              <a:tblGrid>
                <a:gridCol w="503255">
                  <a:extLst>
                    <a:ext uri="{9D8B030D-6E8A-4147-A177-3AD203B41FA5}">
                      <a16:colId xmlns:a16="http://schemas.microsoft.com/office/drawing/2014/main" xmlns="" val="20000"/>
                    </a:ext>
                  </a:extLst>
                </a:gridCol>
                <a:gridCol w="4425967">
                  <a:extLst>
                    <a:ext uri="{9D8B030D-6E8A-4147-A177-3AD203B41FA5}">
                      <a16:colId xmlns:a16="http://schemas.microsoft.com/office/drawing/2014/main" xmlns="" val="20001"/>
                    </a:ext>
                  </a:extLst>
                </a:gridCol>
              </a:tblGrid>
              <a:tr h="175661">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1.6.233.</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Ковер для самбо</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r h="175661">
                <a:tc gridSpan="2">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Скалолазание</a:t>
                      </a:r>
                      <a:endParaRPr lang="ru-RU" sz="1000" dirty="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0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1.6.234.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Каска</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1.6.235.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Релаксационная стенка</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1.6.236.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Оборудование для скалодрома с зацепками</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1.6.237.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Специальное снаряжение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1.6.238.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Страховочное снаряжение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1.6.239.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Траверсы</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7"/>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Скейтбординг</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0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1.6.240.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Скейтборд</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9"/>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Софтбол</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1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1.6.241.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Бита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1.6.242.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Защитные элементы</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1.6.243.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Ловушка (перчатка)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1.6.244.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4"/>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Спортивная гимнастика</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1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1.6.245.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Бревно гимнастическое напольное постоянной высоты</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1.6.246.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Бревно гимнастическое тренировочное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1.6.247.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Брусья гимнастические параллельные</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1.6.248.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Брусья гимнастические разновысокие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9"/>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1.6.249.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Козел гимнастический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1.6.250.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Кольца гимнастические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1.6.251.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Конь гимнастический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1.6.252.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Мост гимнастический подкидной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1.6.253.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Перекладина гимнастическая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1.6.254.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Скамейка гимнастическая универсальная (бревно напольное)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5"/>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Спортивное ориентирование и спортивный туризм</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2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1.6.255.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Веревка туристическая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1.6.256.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Емкость для воды</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1.6.257.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Коврик бивачный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9"/>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1.6.258.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Компас спортивный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3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1.6.259.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Комплект туристический бивуачный</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31"/>
                  </a:ext>
                </a:extLst>
              </a:tr>
            </a:tbl>
          </a:graphicData>
        </a:graphic>
      </p:graphicFrame>
      <p:pic>
        <p:nvPicPr>
          <p:cNvPr id="8" name="Рисунок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285720" y="714356"/>
            <a:ext cx="8643998" cy="338554"/>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Приказ </a:t>
            </a:r>
            <a:r>
              <a:rPr lang="ru-RU" sz="1600" dirty="0" err="1" smtClean="0">
                <a:solidFill>
                  <a:srgbClr val="FF0000"/>
                </a:solidFill>
                <a:latin typeface="Times New Roman" pitchFamily="18" charset="0"/>
                <a:cs typeface="Times New Roman" pitchFamily="18" charset="0"/>
              </a:rPr>
              <a:t>Минобрнауки</a:t>
            </a:r>
            <a:r>
              <a:rPr lang="ru-RU" sz="1600" dirty="0" smtClean="0">
                <a:solidFill>
                  <a:srgbClr val="FF0000"/>
                </a:solidFill>
                <a:latin typeface="Times New Roman" pitchFamily="18" charset="0"/>
                <a:cs typeface="Times New Roman" pitchFamily="18" charset="0"/>
              </a:rPr>
              <a:t> России от 30.03.2016 № 336 </a:t>
            </a:r>
          </a:p>
        </p:txBody>
      </p:sp>
      <p:graphicFrame>
        <p:nvGraphicFramePr>
          <p:cNvPr id="7" name="Таблица 6"/>
          <p:cNvGraphicFramePr>
            <a:graphicFrameLocks noGrp="1"/>
          </p:cNvGraphicFramePr>
          <p:nvPr/>
        </p:nvGraphicFramePr>
        <p:xfrm>
          <a:off x="4214778" y="1142984"/>
          <a:ext cx="4929222" cy="2283593"/>
        </p:xfrm>
        <a:graphic>
          <a:graphicData uri="http://schemas.openxmlformats.org/drawingml/2006/table">
            <a:tbl>
              <a:tblPr/>
              <a:tblGrid>
                <a:gridCol w="503255">
                  <a:extLst>
                    <a:ext uri="{9D8B030D-6E8A-4147-A177-3AD203B41FA5}">
                      <a16:colId xmlns:a16="http://schemas.microsoft.com/office/drawing/2014/main" xmlns="" val="20000"/>
                    </a:ext>
                  </a:extLst>
                </a:gridCol>
                <a:gridCol w="4425967">
                  <a:extLst>
                    <a:ext uri="{9D8B030D-6E8A-4147-A177-3AD203B41FA5}">
                      <a16:colId xmlns:a16="http://schemas.microsoft.com/office/drawing/2014/main" xmlns="" val="20001"/>
                    </a:ext>
                  </a:extLst>
                </a:gridCol>
              </a:tblGrid>
              <a:tr h="175661">
                <a:tc gridSpan="2">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Художественная гимнастика</a:t>
                      </a:r>
                      <a:endParaRPr lang="ru-RU" sz="1000" dirty="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0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1.6.313.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Булава гимнастическая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1.6.314.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Зеркала передвижные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1.6.315.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Ковер гимнастический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1.6.316.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Лента гимнастическая</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1.6.317.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Мат акробатический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1.6.318.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Мат гимнастический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1.6.319.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 гимнастический юниорский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1.6.320.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Обруч гимнастический</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8"/>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Шахматы и шашки</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09"/>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1.6.321.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Набор для игры в шахматы</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1.6.322.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Набор для игры в шашки</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1.6.323.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Шахматные часы</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2"/>
                  </a:ext>
                </a:extLst>
              </a:tr>
            </a:tbl>
          </a:graphicData>
        </a:graphic>
      </p:graphicFrame>
      <p:graphicFrame>
        <p:nvGraphicFramePr>
          <p:cNvPr id="8" name="Таблица 7"/>
          <p:cNvGraphicFramePr>
            <a:graphicFrameLocks noGrp="1"/>
          </p:cNvGraphicFramePr>
          <p:nvPr/>
        </p:nvGraphicFramePr>
        <p:xfrm>
          <a:off x="285720" y="1142984"/>
          <a:ext cx="4929222" cy="4742848"/>
        </p:xfrm>
        <a:graphic>
          <a:graphicData uri="http://schemas.openxmlformats.org/drawingml/2006/table">
            <a:tbl>
              <a:tblPr/>
              <a:tblGrid>
                <a:gridCol w="503255">
                  <a:extLst>
                    <a:ext uri="{9D8B030D-6E8A-4147-A177-3AD203B41FA5}">
                      <a16:colId xmlns:a16="http://schemas.microsoft.com/office/drawing/2014/main" xmlns="" val="20000"/>
                    </a:ext>
                  </a:extLst>
                </a:gridCol>
                <a:gridCol w="4425967">
                  <a:extLst>
                    <a:ext uri="{9D8B030D-6E8A-4147-A177-3AD203B41FA5}">
                      <a16:colId xmlns:a16="http://schemas.microsoft.com/office/drawing/2014/main" xmlns="" val="20001"/>
                    </a:ext>
                  </a:extLst>
                </a:gridCol>
              </a:tblGrid>
              <a:tr h="175661">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1.6.290.</a:t>
                      </a:r>
                      <a:endParaRPr lang="ru-RU" sz="1000" dirty="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Подушка балансировочная</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1.6.291.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Полусфера степ</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1"/>
                  </a:ext>
                </a:extLst>
              </a:tr>
              <a:tr h="351323">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1.6.292.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Резиновые амортизаторы для выполнения силовых </a:t>
                      </a:r>
                      <a:endParaRPr lang="ru-RU" sz="1000" dirty="0" smtClean="0">
                        <a:solidFill>
                          <a:srgbClr val="000000"/>
                        </a:solidFill>
                        <a:latin typeface="Times New Roman"/>
                        <a:ea typeface="Times New Roman"/>
                        <a:cs typeface="Times New Roman"/>
                      </a:endParaRPr>
                    </a:p>
                    <a:p>
                      <a:pPr indent="90170" fontAlgn="base">
                        <a:lnSpc>
                          <a:spcPct val="115000"/>
                        </a:lnSpc>
                        <a:spcAft>
                          <a:spcPts val="0"/>
                        </a:spcAft>
                      </a:pPr>
                      <a:r>
                        <a:rPr lang="ru-RU" sz="1000" dirty="0" smtClean="0">
                          <a:solidFill>
                            <a:srgbClr val="000000"/>
                          </a:solidFill>
                          <a:latin typeface="Times New Roman"/>
                          <a:ea typeface="Times New Roman"/>
                          <a:cs typeface="Times New Roman"/>
                        </a:rPr>
                        <a:t>упражнений </a:t>
                      </a:r>
                      <a:r>
                        <a:rPr lang="ru-RU" sz="1000" dirty="0">
                          <a:solidFill>
                            <a:srgbClr val="000000"/>
                          </a:solidFill>
                          <a:latin typeface="Times New Roman"/>
                          <a:ea typeface="Times New Roman"/>
                          <a:cs typeface="Times New Roman"/>
                        </a:rPr>
                        <a:t>с цветовой кодировкой</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1.6.293.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Степ платформа</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1.6.294.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Стойка для боди-баров</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1.6.295.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Стойка для резиновых амортизаторов</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5"/>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1.6.296.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Стойка для хранения полусфер степ</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1.6.297.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Стойка для хранения дисков</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7"/>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1.6.298.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Стойка для хранения мячей для фитнеса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1.6.299.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Утяжелители ленточные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09"/>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Флорбол</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1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1.6.300.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Клюшка для флорбола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1.6.301.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Комплект защитной формы для вратаря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1.6.302.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Комплект защитных бортов</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1.6.303.</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Мяч</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1.6.304.</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Сетка</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5"/>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Футбол</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16"/>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1.6.305.</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Мяч футбольный (размер 2, 3, 4, 5)</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7"/>
                  </a:ext>
                </a:extLst>
              </a:tr>
              <a:tr h="175661">
                <a:tc gridSpan="2">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Хоккей и фигурное катание на коньках</a:t>
                      </a:r>
                      <a:endParaRPr lang="ru-RU" sz="1000">
                        <a:latin typeface="Arial"/>
                        <a:ea typeface="Times New Roman"/>
                        <a:cs typeface="Times New Roman"/>
                      </a:endParaRPr>
                    </a:p>
                  </a:txBody>
                  <a:tcPr marL="0" marR="0" marT="0" marB="0">
                    <a:lnL>
                      <a:noFill/>
                    </a:lnL>
                    <a:lnR>
                      <a:noFill/>
                    </a:lnR>
                    <a:lnT>
                      <a:noFill/>
                    </a:lnT>
                    <a:lnB>
                      <a:noFill/>
                    </a:lnB>
                  </a:tcPr>
                </a:tc>
                <a:tc hMerge="1">
                  <a:txBody>
                    <a:bodyPr/>
                    <a:lstStyle/>
                    <a:p>
                      <a:endParaRPr lang="ru-RU"/>
                    </a:p>
                  </a:txBody>
                  <a:tcPr/>
                </a:tc>
                <a:extLst>
                  <a:ext uri="{0D108BD9-81ED-4DB2-BD59-A6C34878D82A}">
                    <a16:rowId xmlns:a16="http://schemas.microsoft.com/office/drawing/2014/main" xmlns="" val="10018"/>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1.6.306.</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Клюшка для игры в хоккей</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19"/>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1.6.307.</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Коньки для фигурного катания</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0"/>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1.6.308.</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Коньки хоккейные обычные</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1"/>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1.6.309.</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Оборудование для сушки коньков</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2"/>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1.6.310.</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Станок для заточки коньков</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3"/>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1.6.311.</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Стойка для клюшек</a:t>
                      </a:r>
                      <a:endParaRPr lang="ru-RU" sz="100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4"/>
                  </a:ext>
                </a:extLst>
              </a:tr>
              <a:tr h="175661">
                <a:tc>
                  <a:txBody>
                    <a:bodyPr/>
                    <a:lstStyle/>
                    <a:p>
                      <a:pPr indent="90170" fontAlgn="base">
                        <a:lnSpc>
                          <a:spcPct val="115000"/>
                        </a:lnSpc>
                        <a:spcAft>
                          <a:spcPts val="0"/>
                        </a:spcAft>
                      </a:pPr>
                      <a:r>
                        <a:rPr lang="ru-RU" sz="1000">
                          <a:solidFill>
                            <a:srgbClr val="000000"/>
                          </a:solidFill>
                          <a:latin typeface="Times New Roman"/>
                          <a:ea typeface="Times New Roman"/>
                          <a:cs typeface="Times New Roman"/>
                        </a:rPr>
                        <a:t>1.6.312.</a:t>
                      </a:r>
                      <a:endParaRPr lang="ru-RU" sz="1000">
                        <a:latin typeface="Arial"/>
                        <a:ea typeface="Times New Roman"/>
                        <a:cs typeface="Times New Roman"/>
                      </a:endParaRPr>
                    </a:p>
                  </a:txBody>
                  <a:tcPr marL="0" marR="0" marT="0" marB="0">
                    <a:lnL>
                      <a:noFill/>
                    </a:lnL>
                    <a:lnR>
                      <a:noFill/>
                    </a:lnR>
                    <a:lnT>
                      <a:noFill/>
                    </a:lnT>
                    <a:lnB>
                      <a:noFill/>
                    </a:lnB>
                  </a:tcPr>
                </a:tc>
                <a:tc>
                  <a:txBody>
                    <a:bodyPr/>
                    <a:lstStyle/>
                    <a:p>
                      <a:pPr indent="90170" fontAlgn="base">
                        <a:lnSpc>
                          <a:spcPct val="115000"/>
                        </a:lnSpc>
                        <a:spcAft>
                          <a:spcPts val="0"/>
                        </a:spcAft>
                      </a:pPr>
                      <a:r>
                        <a:rPr lang="ru-RU" sz="1000" dirty="0">
                          <a:solidFill>
                            <a:srgbClr val="000000"/>
                          </a:solidFill>
                          <a:latin typeface="Times New Roman"/>
                          <a:ea typeface="Times New Roman"/>
                          <a:cs typeface="Times New Roman"/>
                        </a:rPr>
                        <a:t>Шайба для игры в хоккей</a:t>
                      </a:r>
                      <a:endParaRPr lang="ru-RU" sz="1000" dirty="0">
                        <a:latin typeface="Arial"/>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xmlns="" val="10025"/>
                  </a:ext>
                </a:extLst>
              </a:tr>
            </a:tbl>
          </a:graphicData>
        </a:graphic>
      </p:graphicFrame>
      <p:pic>
        <p:nvPicPr>
          <p:cNvPr id="48130" name="Picture 2" descr="https://st.depositphotos.com/1005091/2380/v/950/depositphotos_23804163-stock-illustration-sport-and-gym-theme-im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6248" y="3643314"/>
            <a:ext cx="3948491" cy="2942089"/>
          </a:xfrm>
          <a:prstGeom prst="rect">
            <a:avLst/>
          </a:prstGeom>
          <a:noFill/>
        </p:spPr>
      </p:pic>
      <p:pic>
        <p:nvPicPr>
          <p:cNvPr id="11" name="Рисунок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179512" y="4581128"/>
            <a:ext cx="8352928" cy="2276872"/>
          </a:xfrm>
          <a:prstGeom prst="rect">
            <a:avLst/>
          </a:prstGeom>
          <a:noFill/>
          <a:ln w="76200">
            <a:solidFill>
              <a:srgbClr val="FF0000"/>
            </a:solidFill>
          </a:ln>
        </p:spPr>
        <p:txBody>
          <a:bodyPr wrap="square" rtlCol="0">
            <a:spAutoFit/>
          </a:bodyPr>
          <a:lstStyle/>
          <a:p>
            <a:endParaRPr lang="ru-RU" dirty="0"/>
          </a:p>
        </p:txBody>
      </p:sp>
      <p:sp>
        <p:nvSpPr>
          <p:cNvPr id="4" name="TextBox 3"/>
          <p:cNvSpPr txBox="1"/>
          <p:nvPr/>
        </p:nvSpPr>
        <p:spPr>
          <a:xfrm>
            <a:off x="4499992" y="2420888"/>
            <a:ext cx="4032448" cy="1944216"/>
          </a:xfrm>
          <a:prstGeom prst="rect">
            <a:avLst/>
          </a:prstGeom>
          <a:noFill/>
          <a:ln w="76200">
            <a:solidFill>
              <a:srgbClr val="FF0000"/>
            </a:solidFill>
          </a:ln>
        </p:spPr>
        <p:txBody>
          <a:bodyPr wrap="square" rtlCol="0">
            <a:spAutoFit/>
          </a:bodyPr>
          <a:lstStyle/>
          <a:p>
            <a:endParaRPr lang="ru-RU" dirty="0"/>
          </a:p>
        </p:txBody>
      </p:sp>
      <p:sp>
        <p:nvSpPr>
          <p:cNvPr id="5" name="TextBox 4"/>
          <p:cNvSpPr txBox="1"/>
          <p:nvPr/>
        </p:nvSpPr>
        <p:spPr>
          <a:xfrm>
            <a:off x="467544" y="3140968"/>
            <a:ext cx="3024337" cy="864096"/>
          </a:xfrm>
          <a:prstGeom prst="rect">
            <a:avLst/>
          </a:prstGeom>
          <a:noFill/>
          <a:ln w="76200">
            <a:solidFill>
              <a:srgbClr val="FF0000"/>
            </a:solidFill>
          </a:ln>
        </p:spPr>
        <p:txBody>
          <a:bodyPr wrap="square" rtlCol="0">
            <a:spAutoFit/>
          </a:bodyPr>
          <a:lstStyle/>
          <a:p>
            <a:endParaRPr lang="ru-RU" dirty="0"/>
          </a:p>
        </p:txBody>
      </p:sp>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ustDataLst>
      <p:tags r:id="rId1"/>
    </p:custDataLst>
    <p:extLst>
      <p:ext uri="{BB962C8B-B14F-4D97-AF65-F5344CB8AC3E}">
        <p14:creationId xmlns:p14="http://schemas.microsoft.com/office/powerpoint/2010/main" val="2611714360"/>
      </p:ext>
    </p:extLst>
  </p:cSld>
  <p:clrMapOvr>
    <a:masterClrMapping/>
  </p:clrMapOvr>
  <mc:AlternateContent xmlns:mc="http://schemas.openxmlformats.org/markup-compatibility/2006" xmlns:p14="http://schemas.microsoft.com/office/powerpoint/2010/main">
    <mc:Choice Requires="p14">
      <p:transition spd="med">
        <p14:prism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285720" y="714356"/>
            <a:ext cx="8643998" cy="830997"/>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Государственный стандарт РФ ГОСТ Р 52024-2003</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"Услуги физкультурно-оздоровительные и спортивные. Общие требования"</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(принят постановлением Госстандарта РФ от 18 марта 2003 г. № 80-ст)</a:t>
            </a:r>
          </a:p>
        </p:txBody>
      </p:sp>
      <p:sp>
        <p:nvSpPr>
          <p:cNvPr id="55297" name="Rectangle 1"/>
          <p:cNvSpPr>
            <a:spLocks noChangeArrowheads="1"/>
          </p:cNvSpPr>
          <p:nvPr/>
        </p:nvSpPr>
        <p:spPr bwMode="auto">
          <a:xfrm>
            <a:off x="214282" y="1571612"/>
            <a:ext cx="8786842" cy="5308461"/>
          </a:xfrm>
          <a:prstGeom prst="rect">
            <a:avLst/>
          </a:prstGeom>
          <a:noFill/>
          <a:ln w="9525">
            <a:noFill/>
            <a:miter lim="800000"/>
            <a:headEnd/>
            <a:tailEnd/>
          </a:ln>
          <a:effectLst/>
        </p:spPr>
        <p:txBody>
          <a:bodyPr vert="horz" wrap="square" lIns="91440" tIns="68241" rIns="91440" bIns="68241"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26282F"/>
                </a:solidFill>
                <a:effectLst/>
                <a:latin typeface="Times New Roman" pitchFamily="18" charset="0"/>
                <a:cs typeface="Times New Roman" pitchFamily="18" charset="0"/>
              </a:rPr>
              <a:t>6</a:t>
            </a:r>
            <a:r>
              <a:rPr kumimoji="0" lang="ru-RU" sz="1400" b="1" i="0" u="none" strike="noStrike" cap="none" normalizeH="0" baseline="0" dirty="0" smtClean="0" bmk="">
                <a:ln>
                  <a:noFill/>
                </a:ln>
                <a:solidFill>
                  <a:srgbClr val="26282F"/>
                </a:solidFill>
                <a:effectLst/>
                <a:latin typeface="Times New Roman" pitchFamily="18" charset="0"/>
                <a:cs typeface="Times New Roman" pitchFamily="18" charset="0"/>
              </a:rPr>
              <a:t> Требования безопасности</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6.6 Требования к физкультурно-оздоровительным и спортивным сооружениям</a:t>
            </a:r>
            <a:endParaRPr kumimoji="0" lang="ru-RU" sz="1400" b="0"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6.6.1 Физкультурно-оздоровительные и спортивные сооружения, используемые при оказании услуг, должны соответствовать требованиям строительства, а также иметь условия для обслуживания инвалидов. Рекомендуется оборудовать входы и выходы для инвалидных колясок.</a:t>
            </a:r>
            <a:endParaRPr kumimoji="0" lang="ru-RU" sz="1400" b="0"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6.6.2 Содержание территории физкультурно-оздоровительных и спортивных сооружений должно обеспечивать свободный проезд (подъезд) технических средств специальных служб (пожарная, спасательная, санитарная и др. техника).</a:t>
            </a:r>
            <a:endParaRPr kumimoji="0" lang="ru-RU" sz="1400" b="0"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6.6.3 При оказании услуг физкультурно-оздоровительные и спортивные сооружения, а также территория вокруг них должны иметь рабочее, дежурное и аварийное освещение.</a:t>
            </a:r>
            <a:endParaRPr kumimoji="0" lang="ru-RU" sz="1400" b="0"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6.6.4 Показатели микроклимата (температура, относительная влажность, вентиляция) в физкультурно-оздоровительных и спортивных сооружениях должны соответствовать требованиям </a:t>
            </a:r>
            <a:r>
              <a:rPr kumimoji="0" lang="ru-RU" sz="1400" b="0" i="0" u="none" strike="noStrike" cap="none" normalizeH="0" baseline="0" dirty="0" smtClean="0" bmk="">
                <a:ln>
                  <a:noFill/>
                </a:ln>
                <a:effectLst/>
                <a:latin typeface="Times New Roman" pitchFamily="18" charset="0"/>
                <a:ea typeface="Times New Roman" pitchFamily="18" charset="0"/>
                <a:cs typeface="Times New Roman" pitchFamily="18" charset="0"/>
              </a:rPr>
              <a:t>ГОСТ 12.1.005 </a:t>
            </a:r>
            <a:r>
              <a:rPr kumimoji="0" lang="ru-RU" sz="1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и другим установленным требованиям.</a:t>
            </a:r>
            <a:endParaRPr kumimoji="0" lang="ru-RU" sz="1400" b="0"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6.6.5 Предельно допустимое содержание вредных веществ и пыли в воздухе физкультурно-оздоровительных и спортивных сооружений не должно превышать норм, установленных в ГОСТ 12.1.005.</a:t>
            </a:r>
            <a:endParaRPr kumimoji="0" lang="ru-RU" sz="1400" b="0" i="0" u="none" strike="noStrike" cap="none" normalizeH="0" baseline="0" dirty="0" smtClean="0" bmk="">
              <a:ln>
                <a:noFill/>
              </a:ln>
              <a:solidFill>
                <a:schemeClr val="tx1"/>
              </a:solidFill>
              <a:effectLst/>
              <a:latin typeface="Times New Roman" pitchFamily="18" charset="0"/>
              <a:cs typeface="Times New Roman" pitchFamily="18" charset="0"/>
            </a:endParaRPr>
          </a:p>
          <a:p>
            <a:pPr lvl="0" indent="457200" eaLnBrk="0" hangingPunct="0"/>
            <a:r>
              <a:rPr kumimoji="0" lang="ru-RU" sz="1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6.6.6 Допустимый уровень шума в физкультурно-оздоровительных и спортивных сооружениях должен соответствовать установленным требованиям </a:t>
            </a:r>
            <a:r>
              <a:rPr lang="ru-RU" sz="1400" dirty="0" err="1" smtClean="0">
                <a:latin typeface="Times New Roman" pitchFamily="18" charset="0"/>
                <a:cs typeface="Times New Roman" pitchFamily="18" charset="0"/>
              </a:rPr>
              <a:t>СНиП</a:t>
            </a:r>
            <a:r>
              <a:rPr lang="ru-RU" sz="1400" dirty="0" smtClean="0">
                <a:latin typeface="Times New Roman" pitchFamily="18" charset="0"/>
                <a:cs typeface="Times New Roman" pitchFamily="18" charset="0"/>
              </a:rPr>
              <a:t> 11-65-73</a:t>
            </a:r>
            <a:r>
              <a:rPr kumimoji="0" lang="ru-RU" sz="1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6.6.7 Участки территории физкультурно-оздоровительных и спортивных сооружений, на которых проводятся земляные, строительно-монтажные работы должны быть огорожены и обозначены соответствующими знаками по </a:t>
            </a:r>
            <a:r>
              <a:rPr kumimoji="0" lang="ru-RU" sz="1400" b="0" i="0" u="none" strike="noStrike" cap="none" normalizeH="0" baseline="0" dirty="0" smtClean="0" bmk="">
                <a:ln>
                  <a:noFill/>
                </a:ln>
                <a:effectLst/>
                <a:latin typeface="Times New Roman" pitchFamily="18" charset="0"/>
                <a:ea typeface="Times New Roman" pitchFamily="18" charset="0"/>
                <a:cs typeface="Times New Roman" pitchFamily="18" charset="0"/>
              </a:rPr>
              <a:t>ГОСТ Р 12.4.026</a:t>
            </a:r>
            <a:r>
              <a:rPr kumimoji="0" lang="ru-RU" sz="1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6.6.8 Исполнители услуг должны осуществлять регулярную уборку внутри и на прилегающей территории. Используемые препараты для дезинфекции, дезинсекции, дезодорации, моющие средства, подлежащие обязательной сертификации, должны иметь сертификат соответствия и применяться в соответствии с нормативными требованиями.</a:t>
            </a:r>
            <a:endParaRPr kumimoji="0" lang="ru-RU" sz="1400" b="0" i="0" u="none" strike="noStrike" cap="none" normalizeH="0" baseline="0" dirty="0" smtClean="0" bmk="">
              <a:ln>
                <a:noFill/>
              </a:ln>
              <a:solidFill>
                <a:schemeClr val="tx1"/>
              </a:solidFill>
              <a:effectLst/>
              <a:latin typeface="Times New Roman" pitchFamily="18" charset="0"/>
              <a:cs typeface="Times New Roman" pitchFamily="18" charset="0"/>
            </a:endParaRPr>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2483768" y="764704"/>
            <a:ext cx="1440160" cy="504056"/>
          </a:xfrm>
          <a:prstGeom prst="rect">
            <a:avLst/>
          </a:prstGeom>
          <a:noFill/>
          <a:ln w="76200">
            <a:solidFill>
              <a:srgbClr val="FF0000"/>
            </a:solidFill>
          </a:ln>
        </p:spPr>
        <p:txBody>
          <a:bodyPr wrap="square" rtlCol="0">
            <a:spAutoFit/>
          </a:bodyPr>
          <a:lstStyle/>
          <a:p>
            <a:endParaRPr lang="ru-RU" dirty="0"/>
          </a:p>
        </p:txBody>
      </p:sp>
      <p:sp>
        <p:nvSpPr>
          <p:cNvPr id="5" name="TextBox 4"/>
          <p:cNvSpPr txBox="1"/>
          <p:nvPr/>
        </p:nvSpPr>
        <p:spPr>
          <a:xfrm>
            <a:off x="5436096" y="1556792"/>
            <a:ext cx="1440160" cy="504056"/>
          </a:xfrm>
          <a:prstGeom prst="rect">
            <a:avLst/>
          </a:prstGeom>
          <a:noFill/>
          <a:ln w="76200">
            <a:solidFill>
              <a:srgbClr val="FF0000"/>
            </a:solidFill>
          </a:ln>
        </p:spPr>
        <p:txBody>
          <a:bodyPr wrap="square" rtlCol="0">
            <a:spAutoFit/>
          </a:bodyPr>
          <a:lstStyle/>
          <a:p>
            <a:endParaRPr lang="ru-RU" dirty="0"/>
          </a:p>
        </p:txBody>
      </p:sp>
      <p:sp>
        <p:nvSpPr>
          <p:cNvPr id="6" name="TextBox 5"/>
          <p:cNvSpPr txBox="1"/>
          <p:nvPr/>
        </p:nvSpPr>
        <p:spPr>
          <a:xfrm>
            <a:off x="3953486" y="332656"/>
            <a:ext cx="834538" cy="792088"/>
          </a:xfrm>
          <a:prstGeom prst="rect">
            <a:avLst/>
          </a:prstGeom>
          <a:noFill/>
          <a:ln w="76200">
            <a:solidFill>
              <a:srgbClr val="FF0000"/>
            </a:solidFill>
          </a:ln>
        </p:spPr>
        <p:txBody>
          <a:bodyPr wrap="square" rtlCol="0">
            <a:spAutoFit/>
          </a:bodyPr>
          <a:lstStyle/>
          <a:p>
            <a:endParaRPr lang="ru-RU" dirty="0"/>
          </a:p>
        </p:txBody>
      </p:sp>
      <p:sp>
        <p:nvSpPr>
          <p:cNvPr id="7" name="TextBox 6"/>
          <p:cNvSpPr txBox="1"/>
          <p:nvPr/>
        </p:nvSpPr>
        <p:spPr>
          <a:xfrm>
            <a:off x="4370755" y="1772816"/>
            <a:ext cx="777309" cy="2880320"/>
          </a:xfrm>
          <a:prstGeom prst="rect">
            <a:avLst/>
          </a:prstGeom>
          <a:noFill/>
          <a:ln w="76200">
            <a:solidFill>
              <a:srgbClr val="FF0000"/>
            </a:solidFill>
          </a:ln>
        </p:spPr>
        <p:txBody>
          <a:bodyPr wrap="square" rtlCol="0">
            <a:spAutoFit/>
          </a:bodyPr>
          <a:lstStyle/>
          <a:p>
            <a:endParaRPr lang="ru-RU" dirty="0"/>
          </a:p>
        </p:txBody>
      </p:sp>
      <p:sp>
        <p:nvSpPr>
          <p:cNvPr id="8" name="TextBox 7"/>
          <p:cNvSpPr txBox="1"/>
          <p:nvPr/>
        </p:nvSpPr>
        <p:spPr>
          <a:xfrm>
            <a:off x="6801620" y="1124744"/>
            <a:ext cx="834538" cy="792088"/>
          </a:xfrm>
          <a:prstGeom prst="rect">
            <a:avLst/>
          </a:prstGeom>
          <a:noFill/>
          <a:ln w="76200">
            <a:solidFill>
              <a:srgbClr val="FF0000"/>
            </a:solidFill>
          </a:ln>
        </p:spPr>
        <p:txBody>
          <a:bodyPr wrap="square" rtlCol="0">
            <a:spAutoFit/>
          </a:bodyPr>
          <a:lstStyle/>
          <a:p>
            <a:endParaRPr lang="ru-RU" dirty="0"/>
          </a:p>
        </p:txBody>
      </p:sp>
      <p:sp>
        <p:nvSpPr>
          <p:cNvPr id="9" name="TextBox 8"/>
          <p:cNvSpPr txBox="1"/>
          <p:nvPr/>
        </p:nvSpPr>
        <p:spPr>
          <a:xfrm>
            <a:off x="6012160" y="4653136"/>
            <a:ext cx="3131840" cy="2206602"/>
          </a:xfrm>
          <a:prstGeom prst="rect">
            <a:avLst/>
          </a:prstGeom>
          <a:noFill/>
          <a:ln w="76200">
            <a:solidFill>
              <a:srgbClr val="FF0000"/>
            </a:solidFill>
          </a:ln>
        </p:spPr>
        <p:txBody>
          <a:bodyPr wrap="square" rtlCol="0">
            <a:spAutoFit/>
          </a:bodyPr>
          <a:lstStyle/>
          <a:p>
            <a:endParaRPr lang="ru-RU" dirty="0"/>
          </a:p>
        </p:txBody>
      </p:sp>
      <p:sp>
        <p:nvSpPr>
          <p:cNvPr id="10" name="TextBox 9"/>
          <p:cNvSpPr txBox="1"/>
          <p:nvPr/>
        </p:nvSpPr>
        <p:spPr>
          <a:xfrm>
            <a:off x="2453034" y="1457400"/>
            <a:ext cx="1779483" cy="5054252"/>
          </a:xfrm>
          <a:prstGeom prst="rect">
            <a:avLst/>
          </a:prstGeom>
          <a:noFill/>
          <a:ln w="76200">
            <a:solidFill>
              <a:srgbClr val="FF0000"/>
            </a:solidFill>
          </a:ln>
        </p:spPr>
        <p:txBody>
          <a:bodyPr wrap="square" rtlCol="0">
            <a:spAutoFit/>
          </a:bodyPr>
          <a:lstStyle/>
          <a:p>
            <a:endParaRPr lang="ru-RU" dirty="0"/>
          </a:p>
        </p:txBody>
      </p:sp>
      <p:pic>
        <p:nvPicPr>
          <p:cNvPr id="11" name="Рисунок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ustDataLst>
      <p:tags r:id="rId1"/>
    </p:custDataLst>
    <p:extLst>
      <p:ext uri="{BB962C8B-B14F-4D97-AF65-F5344CB8AC3E}">
        <p14:creationId xmlns:p14="http://schemas.microsoft.com/office/powerpoint/2010/main" val="551291046"/>
      </p:ext>
    </p:extLst>
  </p:cSld>
  <p:clrMapOvr>
    <a:masterClrMapping/>
  </p:clrMapOvr>
  <mc:AlternateContent xmlns:mc="http://schemas.openxmlformats.org/markup-compatibility/2006" xmlns:p14="http://schemas.microsoft.com/office/powerpoint/2010/main">
    <mc:Choice Requires="p14">
      <p:transition spd="med">
        <p14:prism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929" y="382905"/>
            <a:ext cx="7992888" cy="6092190"/>
          </a:xfrm>
          <a:prstGeom prst="rect">
            <a:avLst/>
          </a:prstGeom>
        </p:spPr>
      </p:pic>
      <p:sp>
        <p:nvSpPr>
          <p:cNvPr id="5" name="TextBox 4"/>
          <p:cNvSpPr txBox="1"/>
          <p:nvPr/>
        </p:nvSpPr>
        <p:spPr>
          <a:xfrm>
            <a:off x="1331640" y="1124744"/>
            <a:ext cx="2520280" cy="720080"/>
          </a:xfrm>
          <a:prstGeom prst="rect">
            <a:avLst/>
          </a:prstGeom>
          <a:noFill/>
          <a:ln w="76200">
            <a:solidFill>
              <a:srgbClr val="FF0000"/>
            </a:solidFill>
          </a:ln>
        </p:spPr>
        <p:txBody>
          <a:bodyPr wrap="square" rtlCol="0">
            <a:spAutoFit/>
          </a:bodyPr>
          <a:lstStyle/>
          <a:p>
            <a:endParaRPr lang="ru-RU" dirty="0"/>
          </a:p>
        </p:txBody>
      </p:sp>
      <p:sp>
        <p:nvSpPr>
          <p:cNvPr id="6" name="TextBox 5"/>
          <p:cNvSpPr txBox="1"/>
          <p:nvPr/>
        </p:nvSpPr>
        <p:spPr>
          <a:xfrm>
            <a:off x="2843808" y="4797152"/>
            <a:ext cx="1944216" cy="1152128"/>
          </a:xfrm>
          <a:prstGeom prst="rect">
            <a:avLst/>
          </a:prstGeom>
          <a:noFill/>
          <a:ln w="76200">
            <a:solidFill>
              <a:srgbClr val="FF0000"/>
            </a:solidFill>
          </a:ln>
        </p:spPr>
        <p:txBody>
          <a:bodyPr wrap="square" rtlCol="0">
            <a:spAutoFit/>
          </a:bodyPr>
          <a:lstStyle/>
          <a:p>
            <a:endParaRPr lang="ru-RU" dirty="0"/>
          </a:p>
        </p:txBody>
      </p:sp>
      <p:sp>
        <p:nvSpPr>
          <p:cNvPr id="7" name="TextBox 6"/>
          <p:cNvSpPr txBox="1"/>
          <p:nvPr/>
        </p:nvSpPr>
        <p:spPr>
          <a:xfrm>
            <a:off x="1547664" y="2204864"/>
            <a:ext cx="1152128" cy="729372"/>
          </a:xfrm>
          <a:prstGeom prst="rect">
            <a:avLst/>
          </a:prstGeom>
          <a:noFill/>
          <a:ln w="76200">
            <a:solidFill>
              <a:srgbClr val="FF0000"/>
            </a:solidFill>
          </a:ln>
        </p:spPr>
        <p:txBody>
          <a:bodyPr wrap="square" rtlCol="0">
            <a:spAutoFit/>
          </a:bodyPr>
          <a:lstStyle/>
          <a:p>
            <a:endParaRPr lang="ru-RU" dirty="0"/>
          </a:p>
        </p:txBody>
      </p:sp>
      <p:pic>
        <p:nvPicPr>
          <p:cNvPr id="8" name="Рисунок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ustDataLst>
      <p:tags r:id="rId1"/>
    </p:custDataLst>
    <p:extLst>
      <p:ext uri="{BB962C8B-B14F-4D97-AF65-F5344CB8AC3E}">
        <p14:creationId xmlns:p14="http://schemas.microsoft.com/office/powerpoint/2010/main" val="372285286"/>
      </p:ext>
    </p:extLst>
  </p:cSld>
  <p:clrMapOvr>
    <a:masterClrMapping/>
  </p:clrMapOvr>
  <mc:AlternateContent xmlns:mc="http://schemas.openxmlformats.org/markup-compatibility/2006" xmlns:p14="http://schemas.microsoft.com/office/powerpoint/2010/main">
    <mc:Choice Requires="p14">
      <p:transition spd="med">
        <p14:prism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552" y="620688"/>
            <a:ext cx="8064896" cy="5544616"/>
          </a:xfrm>
          <a:prstGeom prst="rect">
            <a:avLst/>
          </a:prstGeom>
        </p:spPr>
      </p:pic>
      <p:sp>
        <p:nvSpPr>
          <p:cNvPr id="4" name="TextBox 3"/>
          <p:cNvSpPr txBox="1"/>
          <p:nvPr/>
        </p:nvSpPr>
        <p:spPr>
          <a:xfrm>
            <a:off x="539552" y="620688"/>
            <a:ext cx="8064896" cy="5544616"/>
          </a:xfrm>
          <a:prstGeom prst="rect">
            <a:avLst/>
          </a:prstGeom>
          <a:noFill/>
          <a:ln w="76200">
            <a:solidFill>
              <a:srgbClr val="FF0000"/>
            </a:solidFill>
          </a:ln>
        </p:spPr>
        <p:txBody>
          <a:bodyPr wrap="square" rtlCol="0">
            <a:spAutoFit/>
          </a:bodyPr>
          <a:lstStyle/>
          <a:p>
            <a:endParaRPr lang="ru-RU" dirty="0"/>
          </a:p>
        </p:txBody>
      </p:sp>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ustDataLst>
      <p:tags r:id="rId1"/>
    </p:custDataLst>
    <p:extLst>
      <p:ext uri="{BB962C8B-B14F-4D97-AF65-F5344CB8AC3E}">
        <p14:creationId xmlns:p14="http://schemas.microsoft.com/office/powerpoint/2010/main" val="3006756485"/>
      </p:ext>
    </p:extLst>
  </p:cSld>
  <p:clrMapOvr>
    <a:masterClrMapping/>
  </p:clrMapOvr>
  <mc:AlternateContent xmlns:mc="http://schemas.openxmlformats.org/markup-compatibility/2006" xmlns:p14="http://schemas.microsoft.com/office/powerpoint/2010/main">
    <mc:Choice Requires="p14">
      <p:transition spd="med">
        <p14:prism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канат"/>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0247"/>
            <a:ext cx="9081146" cy="682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1340768"/>
            <a:ext cx="982300" cy="1872208"/>
          </a:xfrm>
          <a:prstGeom prst="rect">
            <a:avLst/>
          </a:prstGeom>
          <a:noFill/>
          <a:ln w="76200">
            <a:solidFill>
              <a:srgbClr val="FF0000"/>
            </a:solidFill>
          </a:ln>
        </p:spPr>
        <p:txBody>
          <a:bodyPr wrap="square" rtlCol="0">
            <a:spAutoFit/>
          </a:bodyPr>
          <a:lstStyle/>
          <a:p>
            <a:endParaRPr lang="ru-RU" dirty="0"/>
          </a:p>
        </p:txBody>
      </p:sp>
      <p:sp>
        <p:nvSpPr>
          <p:cNvPr id="6" name="TextBox 5"/>
          <p:cNvSpPr txBox="1"/>
          <p:nvPr/>
        </p:nvSpPr>
        <p:spPr>
          <a:xfrm>
            <a:off x="3995936" y="1556792"/>
            <a:ext cx="1755550" cy="1944216"/>
          </a:xfrm>
          <a:prstGeom prst="rect">
            <a:avLst/>
          </a:prstGeom>
          <a:noFill/>
          <a:ln w="76200">
            <a:solidFill>
              <a:srgbClr val="FF0000"/>
            </a:solidFill>
          </a:ln>
        </p:spPr>
        <p:txBody>
          <a:bodyPr wrap="square" rtlCol="0">
            <a:spAutoFit/>
          </a:bodyPr>
          <a:lstStyle/>
          <a:p>
            <a:endParaRPr lang="ru-RU" dirty="0"/>
          </a:p>
        </p:txBody>
      </p:sp>
      <p:sp>
        <p:nvSpPr>
          <p:cNvPr id="7" name="TextBox 6"/>
          <p:cNvSpPr txBox="1"/>
          <p:nvPr/>
        </p:nvSpPr>
        <p:spPr>
          <a:xfrm>
            <a:off x="6012160" y="2852936"/>
            <a:ext cx="2808312" cy="1836722"/>
          </a:xfrm>
          <a:prstGeom prst="rect">
            <a:avLst/>
          </a:prstGeom>
          <a:noFill/>
          <a:ln w="76200">
            <a:solidFill>
              <a:srgbClr val="FF0000"/>
            </a:solidFill>
          </a:ln>
        </p:spPr>
        <p:txBody>
          <a:bodyPr wrap="square" rtlCol="0">
            <a:spAutoFit/>
          </a:bodyPr>
          <a:lstStyle/>
          <a:p>
            <a:endParaRPr lang="ru-RU" dirty="0"/>
          </a:p>
        </p:txBody>
      </p:sp>
      <p:pic>
        <p:nvPicPr>
          <p:cNvPr id="8" name="Рисунок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ustDataLst>
      <p:tags r:id="rId1"/>
    </p:custDataLst>
    <p:extLst>
      <p:ext uri="{BB962C8B-B14F-4D97-AF65-F5344CB8AC3E}">
        <p14:creationId xmlns:p14="http://schemas.microsoft.com/office/powerpoint/2010/main" val="50522960"/>
      </p:ext>
    </p:extLst>
  </p:cSld>
  <p:clrMapOvr>
    <a:masterClrMapping/>
  </p:clrMapOvr>
  <mc:AlternateContent xmlns:mc="http://schemas.openxmlformats.org/markup-compatibility/2006" xmlns:p14="http://schemas.microsoft.com/office/powerpoint/2010/main">
    <mc:Choice Requires="p14">
      <p:transition spd="med">
        <p14:prism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941" y="188640"/>
            <a:ext cx="8964488" cy="6669360"/>
          </a:xfrm>
          <a:prstGeom prst="rect">
            <a:avLst/>
          </a:prstGeom>
        </p:spPr>
      </p:pic>
      <p:sp>
        <p:nvSpPr>
          <p:cNvPr id="3" name="TextBox 2"/>
          <p:cNvSpPr txBox="1"/>
          <p:nvPr/>
        </p:nvSpPr>
        <p:spPr>
          <a:xfrm>
            <a:off x="7452320" y="4797152"/>
            <a:ext cx="864096" cy="1224136"/>
          </a:xfrm>
          <a:prstGeom prst="rect">
            <a:avLst/>
          </a:prstGeom>
          <a:noFill/>
          <a:ln w="76200">
            <a:solidFill>
              <a:srgbClr val="FF0000"/>
            </a:solidFill>
          </a:ln>
        </p:spPr>
        <p:txBody>
          <a:bodyPr wrap="square" rtlCol="0">
            <a:spAutoFit/>
          </a:bodyPr>
          <a:lstStyle/>
          <a:p>
            <a:endParaRPr lang="ru-RU" dirty="0"/>
          </a:p>
        </p:txBody>
      </p:sp>
      <p:sp>
        <p:nvSpPr>
          <p:cNvPr id="4" name="TextBox 3"/>
          <p:cNvSpPr txBox="1"/>
          <p:nvPr/>
        </p:nvSpPr>
        <p:spPr>
          <a:xfrm>
            <a:off x="6840252" y="1844824"/>
            <a:ext cx="1116124" cy="2772308"/>
          </a:xfrm>
          <a:prstGeom prst="rect">
            <a:avLst/>
          </a:prstGeom>
          <a:noFill/>
          <a:ln w="76200">
            <a:solidFill>
              <a:srgbClr val="FF0000"/>
            </a:solidFill>
          </a:ln>
        </p:spPr>
        <p:txBody>
          <a:bodyPr wrap="square" rtlCol="0">
            <a:spAutoFit/>
          </a:bodyPr>
          <a:lstStyle/>
          <a:p>
            <a:endParaRPr lang="ru-RU" dirty="0"/>
          </a:p>
        </p:txBody>
      </p:sp>
      <p:sp>
        <p:nvSpPr>
          <p:cNvPr id="5" name="TextBox 4"/>
          <p:cNvSpPr txBox="1"/>
          <p:nvPr/>
        </p:nvSpPr>
        <p:spPr>
          <a:xfrm>
            <a:off x="335314" y="5445224"/>
            <a:ext cx="2232248" cy="1152128"/>
          </a:xfrm>
          <a:prstGeom prst="rect">
            <a:avLst/>
          </a:prstGeom>
          <a:noFill/>
          <a:ln w="76200">
            <a:solidFill>
              <a:srgbClr val="FF0000"/>
            </a:solidFill>
          </a:ln>
        </p:spPr>
        <p:txBody>
          <a:bodyPr wrap="square" rtlCol="0">
            <a:spAutoFit/>
          </a:bodyPr>
          <a:lstStyle/>
          <a:p>
            <a:endParaRPr lang="ru-RU" dirty="0"/>
          </a:p>
        </p:txBody>
      </p:sp>
      <p:sp>
        <p:nvSpPr>
          <p:cNvPr id="6" name="TextBox 5"/>
          <p:cNvSpPr txBox="1"/>
          <p:nvPr/>
        </p:nvSpPr>
        <p:spPr>
          <a:xfrm>
            <a:off x="2915816" y="5085184"/>
            <a:ext cx="2448272" cy="648072"/>
          </a:xfrm>
          <a:prstGeom prst="rect">
            <a:avLst/>
          </a:prstGeom>
          <a:noFill/>
          <a:ln w="76200">
            <a:solidFill>
              <a:srgbClr val="FF0000"/>
            </a:solidFill>
          </a:ln>
        </p:spPr>
        <p:txBody>
          <a:bodyPr wrap="square" rtlCol="0">
            <a:spAutoFit/>
          </a:bodyPr>
          <a:lstStyle/>
          <a:p>
            <a:endParaRPr lang="ru-RU" dirty="0"/>
          </a:p>
        </p:txBody>
      </p:sp>
      <p:sp>
        <p:nvSpPr>
          <p:cNvPr id="7" name="TextBox 6"/>
          <p:cNvSpPr txBox="1"/>
          <p:nvPr/>
        </p:nvSpPr>
        <p:spPr>
          <a:xfrm>
            <a:off x="6084168" y="692696"/>
            <a:ext cx="648072" cy="5040560"/>
          </a:xfrm>
          <a:prstGeom prst="rect">
            <a:avLst/>
          </a:prstGeom>
          <a:noFill/>
          <a:ln w="76200">
            <a:solidFill>
              <a:srgbClr val="FF0000"/>
            </a:solidFill>
          </a:ln>
        </p:spPr>
        <p:txBody>
          <a:bodyPr wrap="square" rtlCol="0">
            <a:spAutoFit/>
          </a:bodyPr>
          <a:lstStyle/>
          <a:p>
            <a:endParaRPr lang="ru-RU" dirty="0"/>
          </a:p>
        </p:txBody>
      </p:sp>
      <p:sp>
        <p:nvSpPr>
          <p:cNvPr id="8" name="TextBox 7"/>
          <p:cNvSpPr txBox="1"/>
          <p:nvPr/>
        </p:nvSpPr>
        <p:spPr>
          <a:xfrm>
            <a:off x="5088996" y="1844824"/>
            <a:ext cx="1005637" cy="936104"/>
          </a:xfrm>
          <a:prstGeom prst="rect">
            <a:avLst/>
          </a:prstGeom>
          <a:noFill/>
          <a:ln w="76200">
            <a:solidFill>
              <a:srgbClr val="FF0000"/>
            </a:solidFill>
          </a:ln>
        </p:spPr>
        <p:txBody>
          <a:bodyPr wrap="square" rtlCol="0">
            <a:spAutoFit/>
          </a:bodyPr>
          <a:lstStyle/>
          <a:p>
            <a:endParaRPr lang="ru-RU" dirty="0"/>
          </a:p>
        </p:txBody>
      </p:sp>
      <p:pic>
        <p:nvPicPr>
          <p:cNvPr id="9" name="Рисунок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ustDataLst>
      <p:tags r:id="rId1"/>
    </p:custDataLst>
    <p:extLst>
      <p:ext uri="{BB962C8B-B14F-4D97-AF65-F5344CB8AC3E}">
        <p14:creationId xmlns:p14="http://schemas.microsoft.com/office/powerpoint/2010/main" val="3102776891"/>
      </p:ext>
    </p:extLst>
  </p:cSld>
  <p:clrMapOvr>
    <a:masterClrMapping/>
  </p:clrMapOvr>
  <mc:AlternateContent xmlns:mc="http://schemas.openxmlformats.org/markup-compatibility/2006" xmlns:p14="http://schemas.microsoft.com/office/powerpoint/2010/main">
    <mc:Choice Requires="p14">
      <p:transition spd="med">
        <p14:prism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фото\2013-02-26\06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723" y="33184"/>
            <a:ext cx="4211960" cy="361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descr="вверх ногами"/>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55819" y="2628604"/>
            <a:ext cx="6616952" cy="422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12475" y="1453377"/>
            <a:ext cx="4104456" cy="907483"/>
          </a:xfrm>
          <a:prstGeom prst="rect">
            <a:avLst/>
          </a:prstGeom>
          <a:noFill/>
          <a:ln w="76200">
            <a:solidFill>
              <a:srgbClr val="FF0000"/>
            </a:solidFill>
          </a:ln>
        </p:spPr>
        <p:txBody>
          <a:bodyPr wrap="square" rtlCol="0">
            <a:spAutoFit/>
          </a:bodyPr>
          <a:lstStyle/>
          <a:p>
            <a:endParaRPr lang="ru-RU" dirty="0"/>
          </a:p>
        </p:txBody>
      </p:sp>
      <p:sp>
        <p:nvSpPr>
          <p:cNvPr id="7" name="TextBox 6"/>
          <p:cNvSpPr txBox="1"/>
          <p:nvPr/>
        </p:nvSpPr>
        <p:spPr>
          <a:xfrm>
            <a:off x="3275856" y="4187398"/>
            <a:ext cx="4561973" cy="1833562"/>
          </a:xfrm>
          <a:prstGeom prst="rect">
            <a:avLst/>
          </a:prstGeom>
          <a:noFill/>
          <a:ln w="76200">
            <a:solidFill>
              <a:srgbClr val="FF0000"/>
            </a:solidFill>
          </a:ln>
        </p:spPr>
        <p:txBody>
          <a:bodyPr wrap="square" rtlCol="0">
            <a:spAutoFit/>
          </a:bodyPr>
          <a:lstStyle/>
          <a:p>
            <a:endParaRPr lang="ru-RU" dirty="0"/>
          </a:p>
        </p:txBody>
      </p:sp>
      <p:sp>
        <p:nvSpPr>
          <p:cNvPr id="8" name="TextBox 7"/>
          <p:cNvSpPr txBox="1"/>
          <p:nvPr/>
        </p:nvSpPr>
        <p:spPr>
          <a:xfrm>
            <a:off x="8153272" y="2628604"/>
            <a:ext cx="504056" cy="1944216"/>
          </a:xfrm>
          <a:prstGeom prst="rect">
            <a:avLst/>
          </a:prstGeom>
          <a:noFill/>
          <a:ln w="76200">
            <a:solidFill>
              <a:srgbClr val="FF0000"/>
            </a:solidFill>
          </a:ln>
        </p:spPr>
        <p:txBody>
          <a:bodyPr wrap="square" rtlCol="0">
            <a:spAutoFit/>
          </a:bodyPr>
          <a:lstStyle/>
          <a:p>
            <a:endParaRPr lang="ru-RU" dirty="0"/>
          </a:p>
        </p:txBody>
      </p:sp>
      <p:sp>
        <p:nvSpPr>
          <p:cNvPr id="3" name="TextBox 2"/>
          <p:cNvSpPr txBox="1"/>
          <p:nvPr/>
        </p:nvSpPr>
        <p:spPr>
          <a:xfrm>
            <a:off x="4881716" y="345338"/>
            <a:ext cx="4262284" cy="830997"/>
          </a:xfrm>
          <a:prstGeom prst="rect">
            <a:avLst/>
          </a:prstGeom>
          <a:noFill/>
        </p:spPr>
        <p:txBody>
          <a:bodyPr wrap="square" rtlCol="0">
            <a:spAutoFit/>
          </a:bodyPr>
          <a:lstStyle/>
          <a:p>
            <a:pPr>
              <a:lnSpc>
                <a:spcPct val="150000"/>
              </a:lnSpc>
            </a:pPr>
            <a:r>
              <a:rPr lang="ru-RU" sz="1600" b="1" dirty="0" smtClean="0">
                <a:solidFill>
                  <a:schemeClr val="accent2"/>
                </a:solidFill>
              </a:rPr>
              <a:t>Несертифицированное оборудование, </a:t>
            </a:r>
          </a:p>
          <a:p>
            <a:pPr>
              <a:lnSpc>
                <a:spcPct val="150000"/>
              </a:lnSpc>
            </a:pPr>
            <a:r>
              <a:rPr lang="ru-RU" sz="1600" b="1" dirty="0" smtClean="0">
                <a:solidFill>
                  <a:schemeClr val="accent2"/>
                </a:solidFill>
              </a:rPr>
              <a:t> установка и крепление оборудования</a:t>
            </a:r>
            <a:endParaRPr lang="ru-RU" sz="1600" b="1" dirty="0">
              <a:solidFill>
                <a:schemeClr val="accent2"/>
              </a:solidFill>
            </a:endParaRPr>
          </a:p>
        </p:txBody>
      </p:sp>
      <p:pic>
        <p:nvPicPr>
          <p:cNvPr id="9" name="Рисунок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ustDataLst>
      <p:tags r:id="rId1"/>
    </p:custDataLst>
    <p:extLst>
      <p:ext uri="{BB962C8B-B14F-4D97-AF65-F5344CB8AC3E}">
        <p14:creationId xmlns:p14="http://schemas.microsoft.com/office/powerpoint/2010/main" val="2291733146"/>
      </p:ext>
    </p:extLst>
  </p:cSld>
  <p:clrMapOvr>
    <a:masterClrMapping/>
  </p:clrMapOvr>
  <mc:AlternateContent xmlns:mc="http://schemas.openxmlformats.org/markup-compatibility/2006" xmlns:p14="http://schemas.microsoft.com/office/powerpoint/2010/main">
    <mc:Choice Requires="p14">
      <p:transition spd="med">
        <p14:prism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Ð£ÑÐ¾Ðº ÑÐ¸Ð·ÐºÑÐ»ÑÑÑÑÑ Ð² Ð¡Ð¡Ð¡Ð  Ð¸ ÑÐµÐ¹ÑÐ°Ñ. ÐÐ°Ðº ÑÐ±Ð¸Ð²Ð°Ð»Ð¸ Ð¿ÑÐµÐ´Ð¼ÐµÑ"/>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29" y="188640"/>
            <a:ext cx="9083071" cy="6552728"/>
          </a:xfrm>
          <a:prstGeom prst="rect">
            <a:avLst/>
          </a:prstGeom>
          <a:solidFill>
            <a:schemeClr val="bg1"/>
          </a:solidFill>
          <a:ln w="76200">
            <a:noFill/>
          </a:ln>
          <a:extLst/>
        </p:spPr>
      </p:pic>
      <p:sp>
        <p:nvSpPr>
          <p:cNvPr id="2" name="TextBox 1"/>
          <p:cNvSpPr txBox="1"/>
          <p:nvPr/>
        </p:nvSpPr>
        <p:spPr>
          <a:xfrm>
            <a:off x="8604448" y="2780928"/>
            <a:ext cx="144016" cy="369332"/>
          </a:xfrm>
          <a:prstGeom prst="rect">
            <a:avLst/>
          </a:prstGeom>
          <a:noFill/>
        </p:spPr>
        <p:txBody>
          <a:bodyPr wrap="square" rtlCol="0">
            <a:spAutoFit/>
          </a:bodyPr>
          <a:lstStyle/>
          <a:p>
            <a:endParaRPr lang="ru-RU" dirty="0"/>
          </a:p>
        </p:txBody>
      </p:sp>
      <p:sp>
        <p:nvSpPr>
          <p:cNvPr id="3" name="TextBox 2"/>
          <p:cNvSpPr txBox="1"/>
          <p:nvPr/>
        </p:nvSpPr>
        <p:spPr>
          <a:xfrm>
            <a:off x="7956376" y="2528900"/>
            <a:ext cx="792088" cy="2268252"/>
          </a:xfrm>
          <a:prstGeom prst="rect">
            <a:avLst/>
          </a:prstGeom>
          <a:noFill/>
          <a:ln w="76200">
            <a:solidFill>
              <a:srgbClr val="FF0000"/>
            </a:solidFill>
          </a:ln>
        </p:spPr>
        <p:txBody>
          <a:bodyPr wrap="square" rtlCol="0">
            <a:spAutoFit/>
          </a:bodyPr>
          <a:lstStyle/>
          <a:p>
            <a:endParaRPr lang="ru-RU" dirty="0"/>
          </a:p>
        </p:txBody>
      </p:sp>
      <p:sp>
        <p:nvSpPr>
          <p:cNvPr id="5" name="TextBox 4"/>
          <p:cNvSpPr txBox="1"/>
          <p:nvPr/>
        </p:nvSpPr>
        <p:spPr>
          <a:xfrm>
            <a:off x="1115616" y="188640"/>
            <a:ext cx="1440160" cy="3888432"/>
          </a:xfrm>
          <a:prstGeom prst="rect">
            <a:avLst/>
          </a:prstGeom>
          <a:noFill/>
          <a:ln w="76200">
            <a:solidFill>
              <a:srgbClr val="FF0000"/>
            </a:solidFill>
          </a:ln>
        </p:spPr>
        <p:txBody>
          <a:bodyPr wrap="square" rtlCol="0">
            <a:spAutoFit/>
          </a:bodyPr>
          <a:lstStyle/>
          <a:p>
            <a:endParaRPr lang="ru-RU" dirty="0"/>
          </a:p>
        </p:txBody>
      </p:sp>
      <p:sp>
        <p:nvSpPr>
          <p:cNvPr id="6" name="TextBox 5"/>
          <p:cNvSpPr txBox="1"/>
          <p:nvPr/>
        </p:nvSpPr>
        <p:spPr>
          <a:xfrm>
            <a:off x="2699792" y="863697"/>
            <a:ext cx="5040560" cy="1908212"/>
          </a:xfrm>
          <a:prstGeom prst="rect">
            <a:avLst/>
          </a:prstGeom>
          <a:noFill/>
          <a:ln w="76200">
            <a:solidFill>
              <a:srgbClr val="FF0000"/>
            </a:solidFill>
          </a:ln>
        </p:spPr>
        <p:txBody>
          <a:bodyPr wrap="square" rtlCol="0">
            <a:spAutoFit/>
          </a:bodyPr>
          <a:lstStyle/>
          <a:p>
            <a:endParaRPr lang="ru-RU" dirty="0"/>
          </a:p>
        </p:txBody>
      </p:sp>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ustDataLst>
      <p:tags r:id="rId1"/>
    </p:custDataLst>
    <p:extLst>
      <p:ext uri="{BB962C8B-B14F-4D97-AF65-F5344CB8AC3E}">
        <p14:creationId xmlns:p14="http://schemas.microsoft.com/office/powerpoint/2010/main" val="4004567863"/>
      </p:ext>
    </p:extLst>
  </p:cSld>
  <p:clrMapOvr>
    <a:masterClrMapping/>
  </p:clrMapOvr>
  <mc:AlternateContent xmlns:mc="http://schemas.openxmlformats.org/markup-compatibility/2006" xmlns:p14="http://schemas.microsoft.com/office/powerpoint/2010/main">
    <mc:Choice Requires="p14">
      <p:transition spd="med">
        <p14:prism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285720" y="714356"/>
            <a:ext cx="8643998" cy="338554"/>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Стандарты спортивного инвентаря и оборудования </a:t>
            </a:r>
          </a:p>
        </p:txBody>
      </p:sp>
      <p:graphicFrame>
        <p:nvGraphicFramePr>
          <p:cNvPr id="11" name="Таблица 10"/>
          <p:cNvGraphicFramePr>
            <a:graphicFrameLocks noGrp="1"/>
          </p:cNvGraphicFramePr>
          <p:nvPr/>
        </p:nvGraphicFramePr>
        <p:xfrm>
          <a:off x="214282" y="1214422"/>
          <a:ext cx="8715436" cy="5419398"/>
        </p:xfrm>
        <a:graphic>
          <a:graphicData uri="http://schemas.openxmlformats.org/drawingml/2006/table">
            <a:tbl>
              <a:tblPr/>
              <a:tblGrid>
                <a:gridCol w="1624912">
                  <a:extLst>
                    <a:ext uri="{9D8B030D-6E8A-4147-A177-3AD203B41FA5}">
                      <a16:colId xmlns:a16="http://schemas.microsoft.com/office/drawing/2014/main" xmlns="" val="20000"/>
                    </a:ext>
                  </a:extLst>
                </a:gridCol>
                <a:gridCol w="7090524">
                  <a:extLst>
                    <a:ext uri="{9D8B030D-6E8A-4147-A177-3AD203B41FA5}">
                      <a16:colId xmlns:a16="http://schemas.microsoft.com/office/drawing/2014/main" xmlns="" val="20001"/>
                    </a:ext>
                  </a:extLst>
                </a:gridCol>
              </a:tblGrid>
              <a:tr h="0">
                <a:tc>
                  <a:txBody>
                    <a:bodyPr/>
                    <a:lstStyle/>
                    <a:p>
                      <a:pPr algn="ctr">
                        <a:lnSpc>
                          <a:spcPct val="115000"/>
                        </a:lnSpc>
                        <a:spcAft>
                          <a:spcPts val="0"/>
                        </a:spcAft>
                      </a:pPr>
                      <a:r>
                        <a:rPr lang="ru-RU" sz="1000" b="1" dirty="0">
                          <a:latin typeface="Times New Roman"/>
                          <a:ea typeface="Times New Roman"/>
                          <a:cs typeface="Times New Roman"/>
                        </a:rPr>
                        <a:t>Обозначение</a:t>
                      </a:r>
                      <a:endParaRPr lang="ru-RU" sz="1000" dirty="0">
                        <a:latin typeface="Calibri"/>
                        <a:ea typeface="Times New Roman"/>
                        <a:cs typeface="Times New Roman"/>
                      </a:endParaRPr>
                    </a:p>
                  </a:txBody>
                  <a:tcPr marL="3513" marR="3513" marT="3513" marB="3513" anchor="ctr">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solidFill>
                      <a:srgbClr val="F6F6F6"/>
                    </a:solidFill>
                  </a:tcPr>
                </a:tc>
                <a:tc>
                  <a:txBody>
                    <a:bodyPr/>
                    <a:lstStyle/>
                    <a:p>
                      <a:pPr algn="ctr">
                        <a:lnSpc>
                          <a:spcPct val="115000"/>
                        </a:lnSpc>
                        <a:spcAft>
                          <a:spcPts val="0"/>
                        </a:spcAft>
                      </a:pPr>
                      <a:r>
                        <a:rPr lang="ru-RU" sz="1000" b="1" dirty="0">
                          <a:latin typeface="Times New Roman"/>
                          <a:ea typeface="Times New Roman"/>
                          <a:cs typeface="Times New Roman"/>
                        </a:rPr>
                        <a:t>Название </a:t>
                      </a:r>
                      <a:endParaRPr lang="ru-RU" sz="1000" dirty="0">
                        <a:latin typeface="Calibri"/>
                        <a:ea typeface="Times New Roman"/>
                        <a:cs typeface="Times New Roman"/>
                      </a:endParaRPr>
                    </a:p>
                  </a:txBody>
                  <a:tcPr marL="3513" marR="3513" marT="3513" marB="3513" anchor="ctr">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solidFill>
                      <a:srgbClr val="F6F6F6"/>
                    </a:solidFill>
                  </a:tcPr>
                </a:tc>
                <a:extLst>
                  <a:ext uri="{0D108BD9-81ED-4DB2-BD59-A6C34878D82A}">
                    <a16:rowId xmlns:a16="http://schemas.microsoft.com/office/drawing/2014/main" xmlns="" val="10000"/>
                  </a:ext>
                </a:extLst>
              </a:tr>
              <a:tr h="36113">
                <a:tc>
                  <a:txBody>
                    <a:bodyPr/>
                    <a:lstStyle/>
                    <a:p>
                      <a:pPr>
                        <a:lnSpc>
                          <a:spcPct val="115000"/>
                        </a:lnSpc>
                        <a:spcAft>
                          <a:spcPts val="0"/>
                        </a:spcAft>
                      </a:pPr>
                      <a:r>
                        <a:rPr lang="ru-RU" sz="1000" dirty="0">
                          <a:latin typeface="Times New Roman"/>
                          <a:ea typeface="Times New Roman"/>
                          <a:cs typeface="Times New Roman"/>
                        </a:rPr>
                        <a:t> ГОСТ Р 55669-2013</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Маты спортивные. Часть 3. Маты для борьбы дзюдо. Требования безопасности.</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1"/>
                  </a:ext>
                </a:extLst>
              </a:tr>
              <a:tr h="55505">
                <a:tc>
                  <a:txBody>
                    <a:bodyPr/>
                    <a:lstStyle/>
                    <a:p>
                      <a:pPr>
                        <a:lnSpc>
                          <a:spcPct val="115000"/>
                        </a:lnSpc>
                        <a:spcAft>
                          <a:spcPts val="0"/>
                        </a:spcAft>
                      </a:pPr>
                      <a:r>
                        <a:rPr lang="ru-RU" sz="1000">
                          <a:latin typeface="Times New Roman"/>
                          <a:ea typeface="Times New Roman"/>
                          <a:cs typeface="Times New Roman"/>
                        </a:rPr>
                        <a:t> ГОСТ Р 55664-2013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Оборудование для спортивных игр. Ворота футбольные. Требования и методы испытаний с учетом безопасности.</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2"/>
                  </a:ext>
                </a:extLst>
              </a:tr>
              <a:tr h="45809">
                <a:tc>
                  <a:txBody>
                    <a:bodyPr/>
                    <a:lstStyle/>
                    <a:p>
                      <a:pPr>
                        <a:lnSpc>
                          <a:spcPct val="115000"/>
                        </a:lnSpc>
                        <a:spcAft>
                          <a:spcPts val="0"/>
                        </a:spcAft>
                      </a:pPr>
                      <a:r>
                        <a:rPr lang="ru-RU" sz="1000">
                          <a:latin typeface="Times New Roman"/>
                          <a:ea typeface="Times New Roman"/>
                          <a:cs typeface="Times New Roman"/>
                        </a:rPr>
                        <a:t> ГОСТ Р 55679-2013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Оборудование детских спортивных площадок. Безопасность при эксплуатации.</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3"/>
                  </a:ext>
                </a:extLst>
              </a:tr>
              <a:tr h="55505">
                <a:tc>
                  <a:txBody>
                    <a:bodyPr/>
                    <a:lstStyle/>
                    <a:p>
                      <a:pPr>
                        <a:lnSpc>
                          <a:spcPct val="115000"/>
                        </a:lnSpc>
                        <a:spcAft>
                          <a:spcPts val="0"/>
                        </a:spcAft>
                      </a:pPr>
                      <a:r>
                        <a:rPr lang="ru-RU" sz="1000">
                          <a:latin typeface="Times New Roman"/>
                          <a:ea typeface="Times New Roman"/>
                          <a:cs typeface="Times New Roman"/>
                        </a:rPr>
                        <a:t> ГОСТ Р 55668-2013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Маты спортивные. Часть 2. Маты для приземления при прыжках с шестом и прыжках в высоту. Требования безопасности.</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4"/>
                  </a:ext>
                </a:extLst>
              </a:tr>
              <a:tr h="36113">
                <a:tc>
                  <a:txBody>
                    <a:bodyPr/>
                    <a:lstStyle/>
                    <a:p>
                      <a:pPr>
                        <a:lnSpc>
                          <a:spcPct val="115000"/>
                        </a:lnSpc>
                        <a:spcAft>
                          <a:spcPts val="0"/>
                        </a:spcAft>
                      </a:pPr>
                      <a:r>
                        <a:rPr lang="ru-RU" sz="1000">
                          <a:latin typeface="Times New Roman"/>
                          <a:ea typeface="Times New Roman"/>
                          <a:cs typeface="Times New Roman"/>
                        </a:rPr>
                        <a:t> ГОСТ Р 55667-2013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Маты спортивные. Часть 1. Маты гимнастические. Требования безопасности.</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5"/>
                  </a:ext>
                </a:extLst>
              </a:tr>
              <a:tr h="55505">
                <a:tc>
                  <a:txBody>
                    <a:bodyPr/>
                    <a:lstStyle/>
                    <a:p>
                      <a:pPr>
                        <a:lnSpc>
                          <a:spcPct val="115000"/>
                        </a:lnSpc>
                        <a:spcAft>
                          <a:spcPts val="0"/>
                        </a:spcAft>
                      </a:pPr>
                      <a:r>
                        <a:rPr lang="ru-RU" sz="1000">
                          <a:latin typeface="Times New Roman"/>
                          <a:ea typeface="Times New Roman"/>
                          <a:cs typeface="Times New Roman"/>
                        </a:rPr>
                        <a:t> ГОСТ Р 55666-2013</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Оборудование для спортивных игр. Ворота хоккейные. Требования и методы испытаний с учетом безопасности.</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6"/>
                  </a:ext>
                </a:extLst>
              </a:tr>
              <a:tr h="74897">
                <a:tc>
                  <a:txBody>
                    <a:bodyPr/>
                    <a:lstStyle/>
                    <a:p>
                      <a:pPr>
                        <a:lnSpc>
                          <a:spcPct val="115000"/>
                        </a:lnSpc>
                        <a:spcAft>
                          <a:spcPts val="0"/>
                        </a:spcAft>
                      </a:pPr>
                      <a:r>
                        <a:rPr lang="ru-RU" sz="1000">
                          <a:latin typeface="Times New Roman"/>
                          <a:ea typeface="Times New Roman"/>
                          <a:cs typeface="Times New Roman"/>
                        </a:rPr>
                        <a:t> ГОСТ Р 55676-2013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Оборудование гимнастическое. Устройства гимнастические для опорных прыжков. Требования и методы испытаний с учетом безопасности.</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7"/>
                  </a:ext>
                </a:extLst>
              </a:tr>
              <a:tr h="55505">
                <a:tc>
                  <a:txBody>
                    <a:bodyPr/>
                    <a:lstStyle/>
                    <a:p>
                      <a:pPr>
                        <a:lnSpc>
                          <a:spcPct val="115000"/>
                        </a:lnSpc>
                        <a:spcAft>
                          <a:spcPts val="0"/>
                        </a:spcAft>
                      </a:pPr>
                      <a:r>
                        <a:rPr lang="ru-RU" sz="1000">
                          <a:latin typeface="Times New Roman"/>
                          <a:ea typeface="Times New Roman"/>
                          <a:cs typeface="Times New Roman"/>
                        </a:rPr>
                        <a:t> ГОСТ Р 55675-2013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Оборудование гимнастическое. Перекладины. Требования и методы испытаний с учетом безопасности.</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8"/>
                  </a:ext>
                </a:extLst>
              </a:tr>
              <a:tr h="45809">
                <a:tc>
                  <a:txBody>
                    <a:bodyPr/>
                    <a:lstStyle/>
                    <a:p>
                      <a:pPr>
                        <a:lnSpc>
                          <a:spcPct val="115000"/>
                        </a:lnSpc>
                        <a:spcAft>
                          <a:spcPts val="0"/>
                        </a:spcAft>
                      </a:pPr>
                      <a:r>
                        <a:rPr lang="ru-RU" sz="1000">
                          <a:latin typeface="Times New Roman"/>
                          <a:ea typeface="Times New Roman"/>
                          <a:cs typeface="Times New Roman"/>
                        </a:rPr>
                        <a:t> ГОСТ Р 55671-2013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Маты спортивные. Часть 5. Определение характеристик истирания верхней и нижней сторон.</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9"/>
                  </a:ext>
                </a:extLst>
              </a:tr>
              <a:tr h="36113">
                <a:tc>
                  <a:txBody>
                    <a:bodyPr/>
                    <a:lstStyle/>
                    <a:p>
                      <a:pPr>
                        <a:lnSpc>
                          <a:spcPct val="115000"/>
                        </a:lnSpc>
                        <a:spcAft>
                          <a:spcPts val="0"/>
                        </a:spcAft>
                      </a:pPr>
                      <a:r>
                        <a:rPr lang="ru-RU" sz="1000">
                          <a:latin typeface="Times New Roman"/>
                          <a:ea typeface="Times New Roman"/>
                          <a:cs typeface="Times New Roman"/>
                        </a:rPr>
                        <a:t> ГОСТ Р 55789-2013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Спортивное оборудование и инвентарь. Термины и определения.</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0"/>
                  </a:ext>
                </a:extLst>
              </a:tr>
              <a:tr h="55505">
                <a:tc>
                  <a:txBody>
                    <a:bodyPr/>
                    <a:lstStyle/>
                    <a:p>
                      <a:pPr>
                        <a:lnSpc>
                          <a:spcPct val="115000"/>
                        </a:lnSpc>
                        <a:spcAft>
                          <a:spcPts val="0"/>
                        </a:spcAft>
                      </a:pPr>
                      <a:r>
                        <a:rPr lang="ru-RU" sz="1000">
                          <a:latin typeface="Times New Roman"/>
                          <a:ea typeface="Times New Roman"/>
                          <a:cs typeface="Times New Roman"/>
                        </a:rPr>
                        <a:t> ГОСТ Р 56199-2014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Объекты спорта. Требования безопасности на спортивных сооружениях образовательных организаций.</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1"/>
                  </a:ext>
                </a:extLst>
              </a:tr>
              <a:tr h="65201">
                <a:tc>
                  <a:txBody>
                    <a:bodyPr/>
                    <a:lstStyle/>
                    <a:p>
                      <a:pPr>
                        <a:lnSpc>
                          <a:spcPct val="115000"/>
                        </a:lnSpc>
                        <a:spcAft>
                          <a:spcPts val="0"/>
                        </a:spcAft>
                      </a:pPr>
                      <a:r>
                        <a:rPr lang="ru-RU" sz="1000">
                          <a:latin typeface="Times New Roman"/>
                          <a:ea typeface="Times New Roman"/>
                          <a:cs typeface="Times New Roman"/>
                        </a:rPr>
                        <a:t> ГОСТ Р 56444-2015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Тренажеры стационарные. Тренажеры, имитирующие греблю. Дополнительные специальные требования безопасности и методы испытаний.</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2"/>
                  </a:ext>
                </a:extLst>
              </a:tr>
              <a:tr h="84592">
                <a:tc>
                  <a:txBody>
                    <a:bodyPr/>
                    <a:lstStyle/>
                    <a:p>
                      <a:pPr>
                        <a:lnSpc>
                          <a:spcPct val="115000"/>
                        </a:lnSpc>
                        <a:spcAft>
                          <a:spcPts val="0"/>
                        </a:spcAft>
                      </a:pPr>
                      <a:r>
                        <a:rPr lang="ru-RU" sz="1000">
                          <a:latin typeface="Times New Roman"/>
                          <a:ea typeface="Times New Roman"/>
                          <a:cs typeface="Times New Roman"/>
                        </a:rPr>
                        <a:t> ГОСТ Р 56434-2015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Оборудование для спортивных игр. Оборудование баскетбольное. Функциональные требования, требования безопасности и методы испытаний.</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3"/>
                  </a:ext>
                </a:extLst>
              </a:tr>
              <a:tr h="84592">
                <a:tc>
                  <a:txBody>
                    <a:bodyPr/>
                    <a:lstStyle/>
                    <a:p>
                      <a:pPr>
                        <a:lnSpc>
                          <a:spcPct val="115000"/>
                        </a:lnSpc>
                        <a:spcAft>
                          <a:spcPts val="0"/>
                        </a:spcAft>
                      </a:pPr>
                      <a:r>
                        <a:rPr lang="ru-RU" sz="1000">
                          <a:latin typeface="Times New Roman"/>
                          <a:ea typeface="Times New Roman"/>
                          <a:cs typeface="Times New Roman"/>
                        </a:rPr>
                        <a:t> ГОСТ Р 56433-2015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Оборудование для спортивных игр. Оборудование волейбольное. Функциональные требования, требования безопасности и методы испытаний.</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4"/>
                  </a:ext>
                </a:extLst>
              </a:tr>
              <a:tr h="65201">
                <a:tc>
                  <a:txBody>
                    <a:bodyPr/>
                    <a:lstStyle/>
                    <a:p>
                      <a:pPr>
                        <a:lnSpc>
                          <a:spcPct val="115000"/>
                        </a:lnSpc>
                        <a:spcAft>
                          <a:spcPts val="0"/>
                        </a:spcAft>
                      </a:pPr>
                      <a:r>
                        <a:rPr lang="ru-RU" sz="1000">
                          <a:latin typeface="Times New Roman"/>
                          <a:ea typeface="Times New Roman"/>
                          <a:cs typeface="Times New Roman"/>
                        </a:rPr>
                        <a:t> ГОСТ Р 56437-2015</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Оборудование гимнастическое. Батуты. Функциональные требования, требования безопасности и методы испытаний.</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5"/>
                  </a:ext>
                </a:extLst>
              </a:tr>
              <a:tr h="94288">
                <a:tc>
                  <a:txBody>
                    <a:bodyPr/>
                    <a:lstStyle/>
                    <a:p>
                      <a:pPr>
                        <a:lnSpc>
                          <a:spcPct val="115000"/>
                        </a:lnSpc>
                        <a:spcAft>
                          <a:spcPts val="0"/>
                        </a:spcAft>
                      </a:pPr>
                      <a:r>
                        <a:rPr lang="ru-RU" sz="1000">
                          <a:latin typeface="Times New Roman"/>
                          <a:ea typeface="Times New Roman"/>
                          <a:cs typeface="Times New Roman"/>
                        </a:rPr>
                        <a:t> ГОСТ Р 56443-2015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Тренажеры стационарные. Шаговые тренажеры, тренажеры, имитирующие ходьбу вверх по лестнице и скалолазание. Дополнительные специальные требования безопасности и методы испытаний.</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6"/>
                  </a:ext>
                </a:extLst>
              </a:tr>
              <a:tr h="84592">
                <a:tc>
                  <a:txBody>
                    <a:bodyPr/>
                    <a:lstStyle/>
                    <a:p>
                      <a:pPr>
                        <a:lnSpc>
                          <a:spcPct val="115000"/>
                        </a:lnSpc>
                        <a:spcAft>
                          <a:spcPts val="0"/>
                        </a:spcAft>
                      </a:pPr>
                      <a:r>
                        <a:rPr lang="ru-RU" sz="1000">
                          <a:latin typeface="Times New Roman"/>
                          <a:ea typeface="Times New Roman"/>
                          <a:cs typeface="Times New Roman"/>
                        </a:rPr>
                        <a:t> ГОСТ Р 56442-2015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Тренажеры стационарные. Велотренажеры с фиксированным колесом или без муфты свободного хода. Дополнительные специальные требования безопасности и методы испытаний.</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7"/>
                  </a:ext>
                </a:extLst>
              </a:tr>
              <a:tr h="74897">
                <a:tc>
                  <a:txBody>
                    <a:bodyPr/>
                    <a:lstStyle/>
                    <a:p>
                      <a:pPr>
                        <a:lnSpc>
                          <a:spcPct val="115000"/>
                        </a:lnSpc>
                        <a:spcAft>
                          <a:spcPts val="0"/>
                        </a:spcAft>
                      </a:pPr>
                      <a:r>
                        <a:rPr lang="ru-RU" sz="1000">
                          <a:latin typeface="Times New Roman"/>
                          <a:ea typeface="Times New Roman"/>
                          <a:cs typeface="Times New Roman"/>
                        </a:rPr>
                        <a:t>ГОСТ Р 56435-2015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Оборудование гимнастическое. Шведские стенки, решетчатые лестницы, каркасные конструкции для лазания. Требования безопасности и методы испытаний.</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8"/>
                  </a:ext>
                </a:extLst>
              </a:tr>
              <a:tr h="45809">
                <a:tc>
                  <a:txBody>
                    <a:bodyPr/>
                    <a:lstStyle/>
                    <a:p>
                      <a:pPr>
                        <a:lnSpc>
                          <a:spcPct val="115000"/>
                        </a:lnSpc>
                        <a:spcAft>
                          <a:spcPts val="0"/>
                        </a:spcAft>
                      </a:pPr>
                      <a:r>
                        <a:rPr lang="ru-RU" sz="1000">
                          <a:latin typeface="Times New Roman"/>
                          <a:ea typeface="Times New Roman"/>
                          <a:cs typeface="Times New Roman"/>
                        </a:rPr>
                        <a:t> ГОСТ Р 56439-2015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Комплекты каркасно-тентовых укрытий для спортивных площадок. Общие требования.</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9"/>
                  </a:ext>
                </a:extLst>
              </a:tr>
              <a:tr h="65201">
                <a:tc>
                  <a:txBody>
                    <a:bodyPr/>
                    <a:lstStyle/>
                    <a:p>
                      <a:pPr>
                        <a:lnSpc>
                          <a:spcPct val="115000"/>
                        </a:lnSpc>
                        <a:spcAft>
                          <a:spcPts val="0"/>
                        </a:spcAft>
                      </a:pPr>
                      <a:r>
                        <a:rPr lang="ru-RU" sz="1000">
                          <a:latin typeface="Times New Roman"/>
                          <a:ea typeface="Times New Roman"/>
                          <a:cs typeface="Times New Roman"/>
                        </a:rPr>
                        <a:t> ГОСТ Р 56436-2015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Оборудование гимнастическое. Кольца. Функциональные требования, требования безопасности и методы испытаний.</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20"/>
                  </a:ext>
                </a:extLst>
              </a:tr>
              <a:tr h="45809">
                <a:tc>
                  <a:txBody>
                    <a:bodyPr/>
                    <a:lstStyle/>
                    <a:p>
                      <a:pPr>
                        <a:lnSpc>
                          <a:spcPct val="115000"/>
                        </a:lnSpc>
                        <a:spcAft>
                          <a:spcPts val="0"/>
                        </a:spcAft>
                      </a:pPr>
                      <a:r>
                        <a:rPr lang="ru-RU" sz="1000">
                          <a:latin typeface="Times New Roman"/>
                          <a:ea typeface="Times New Roman"/>
                          <a:cs typeface="Times New Roman"/>
                        </a:rPr>
                        <a:t> ГОСТ Р 56446-2015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Оборудование гимнастическое. Общие требования безопасности и методы испытаний.</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21"/>
                  </a:ext>
                </a:extLst>
              </a:tr>
              <a:tr h="65201">
                <a:tc>
                  <a:txBody>
                    <a:bodyPr/>
                    <a:lstStyle/>
                    <a:p>
                      <a:pPr>
                        <a:lnSpc>
                          <a:spcPct val="115000"/>
                        </a:lnSpc>
                        <a:spcAft>
                          <a:spcPts val="0"/>
                        </a:spcAft>
                      </a:pPr>
                      <a:r>
                        <a:rPr lang="ru-RU" sz="1000">
                          <a:latin typeface="Times New Roman"/>
                          <a:ea typeface="Times New Roman"/>
                          <a:cs typeface="Times New Roman"/>
                        </a:rPr>
                        <a:t> ГОСТ Р 56441-2015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Тренажеры стационарные. Беговые дорожки. Дополнительные специальные требования безопасности и методы испытаний.</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22"/>
                  </a:ext>
                </a:extLst>
              </a:tr>
            </a:tbl>
          </a:graphicData>
        </a:graphic>
      </p:graphicFrame>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285720" y="714356"/>
            <a:ext cx="8643998" cy="338554"/>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Стандарты спортивного инвентаря и оборудования </a:t>
            </a:r>
          </a:p>
        </p:txBody>
      </p:sp>
      <p:graphicFrame>
        <p:nvGraphicFramePr>
          <p:cNvPr id="11" name="Таблица 10"/>
          <p:cNvGraphicFramePr>
            <a:graphicFrameLocks noGrp="1"/>
          </p:cNvGraphicFramePr>
          <p:nvPr/>
        </p:nvGraphicFramePr>
        <p:xfrm>
          <a:off x="214282" y="1214422"/>
          <a:ext cx="8715436" cy="5405346"/>
        </p:xfrm>
        <a:graphic>
          <a:graphicData uri="http://schemas.openxmlformats.org/drawingml/2006/table">
            <a:tbl>
              <a:tblPr/>
              <a:tblGrid>
                <a:gridCol w="1624912">
                  <a:extLst>
                    <a:ext uri="{9D8B030D-6E8A-4147-A177-3AD203B41FA5}">
                      <a16:colId xmlns:a16="http://schemas.microsoft.com/office/drawing/2014/main" xmlns="" val="20000"/>
                    </a:ext>
                  </a:extLst>
                </a:gridCol>
                <a:gridCol w="7090524">
                  <a:extLst>
                    <a:ext uri="{9D8B030D-6E8A-4147-A177-3AD203B41FA5}">
                      <a16:colId xmlns:a16="http://schemas.microsoft.com/office/drawing/2014/main" xmlns="" val="20001"/>
                    </a:ext>
                  </a:extLst>
                </a:gridCol>
              </a:tblGrid>
              <a:tr h="0">
                <a:tc>
                  <a:txBody>
                    <a:bodyPr/>
                    <a:lstStyle/>
                    <a:p>
                      <a:pPr algn="ctr">
                        <a:lnSpc>
                          <a:spcPct val="115000"/>
                        </a:lnSpc>
                        <a:spcAft>
                          <a:spcPts val="0"/>
                        </a:spcAft>
                      </a:pPr>
                      <a:r>
                        <a:rPr lang="ru-RU" sz="1000" b="1" dirty="0">
                          <a:latin typeface="Times New Roman"/>
                          <a:ea typeface="Times New Roman"/>
                          <a:cs typeface="Times New Roman"/>
                        </a:rPr>
                        <a:t>Обозначение</a:t>
                      </a:r>
                      <a:endParaRPr lang="ru-RU" sz="1000" dirty="0">
                        <a:latin typeface="Calibri"/>
                        <a:ea typeface="Times New Roman"/>
                        <a:cs typeface="Times New Roman"/>
                      </a:endParaRPr>
                    </a:p>
                  </a:txBody>
                  <a:tcPr marL="3513" marR="3513" marT="3513" marB="3513" anchor="ctr">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solidFill>
                      <a:srgbClr val="F6F6F6"/>
                    </a:solidFill>
                  </a:tcPr>
                </a:tc>
                <a:tc>
                  <a:txBody>
                    <a:bodyPr/>
                    <a:lstStyle/>
                    <a:p>
                      <a:pPr algn="ctr">
                        <a:lnSpc>
                          <a:spcPct val="115000"/>
                        </a:lnSpc>
                        <a:spcAft>
                          <a:spcPts val="0"/>
                        </a:spcAft>
                      </a:pPr>
                      <a:r>
                        <a:rPr lang="ru-RU" sz="1000" b="1" dirty="0">
                          <a:latin typeface="Times New Roman"/>
                          <a:ea typeface="Times New Roman"/>
                          <a:cs typeface="Times New Roman"/>
                        </a:rPr>
                        <a:t>Название </a:t>
                      </a:r>
                      <a:endParaRPr lang="ru-RU" sz="1000" dirty="0">
                        <a:latin typeface="Calibri"/>
                        <a:ea typeface="Times New Roman"/>
                        <a:cs typeface="Times New Roman"/>
                      </a:endParaRPr>
                    </a:p>
                  </a:txBody>
                  <a:tcPr marL="3513" marR="3513" marT="3513" marB="3513" anchor="ctr">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solidFill>
                      <a:srgbClr val="F6F6F6"/>
                    </a:solidFill>
                  </a:tcPr>
                </a:tc>
                <a:extLst>
                  <a:ext uri="{0D108BD9-81ED-4DB2-BD59-A6C34878D82A}">
                    <a16:rowId xmlns:a16="http://schemas.microsoft.com/office/drawing/2014/main" xmlns="" val="10000"/>
                  </a:ext>
                </a:extLst>
              </a:tr>
              <a:tr h="55505">
                <a:tc>
                  <a:txBody>
                    <a:bodyPr/>
                    <a:lstStyle/>
                    <a:p>
                      <a:pPr>
                        <a:lnSpc>
                          <a:spcPct val="115000"/>
                        </a:lnSpc>
                        <a:spcAft>
                          <a:spcPts val="0"/>
                        </a:spcAft>
                      </a:pPr>
                      <a:r>
                        <a:rPr lang="ru-RU" sz="1000" dirty="0">
                          <a:latin typeface="Times New Roman"/>
                          <a:ea typeface="Times New Roman"/>
                          <a:cs typeface="Times New Roman"/>
                        </a:rPr>
                        <a:t> ГОСТ Р 56440-2015 </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Оборудование спортивное универсальное свободного доступа. Требования и методы испытания с учетом безопасности.</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1"/>
                  </a:ext>
                </a:extLst>
              </a:tr>
              <a:tr h="74897">
                <a:tc>
                  <a:txBody>
                    <a:bodyPr/>
                    <a:lstStyle/>
                    <a:p>
                      <a:pPr>
                        <a:lnSpc>
                          <a:spcPct val="115000"/>
                        </a:lnSpc>
                        <a:spcAft>
                          <a:spcPts val="0"/>
                        </a:spcAft>
                      </a:pPr>
                      <a:r>
                        <a:rPr lang="ru-RU" sz="1000">
                          <a:latin typeface="Times New Roman"/>
                          <a:ea typeface="Times New Roman"/>
                          <a:cs typeface="Times New Roman"/>
                        </a:rPr>
                        <a:t> ГОСТ Р 56898-2016</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Оборудование для спортивных игр. Оборудование для тенниса. Функциональные требования, требования безопасности и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2"/>
                  </a:ext>
                </a:extLst>
              </a:tr>
              <a:tr h="65201">
                <a:tc>
                  <a:txBody>
                    <a:bodyPr/>
                    <a:lstStyle/>
                    <a:p>
                      <a:pPr>
                        <a:lnSpc>
                          <a:spcPct val="115000"/>
                        </a:lnSpc>
                        <a:spcAft>
                          <a:spcPts val="0"/>
                        </a:spcAft>
                      </a:pPr>
                      <a:r>
                        <a:rPr lang="ru-RU" sz="1000">
                          <a:latin typeface="Times New Roman"/>
                          <a:ea typeface="Times New Roman"/>
                          <a:cs typeface="Times New Roman"/>
                        </a:rPr>
                        <a:t> ГОСТ Р 56903-2016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Тренажеры стационарные. Оборудование для силовых тренировок. Дополнительные требования безопасности и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3"/>
                  </a:ext>
                </a:extLst>
              </a:tr>
              <a:tr h="65201">
                <a:tc>
                  <a:txBody>
                    <a:bodyPr/>
                    <a:lstStyle/>
                    <a:p>
                      <a:pPr>
                        <a:lnSpc>
                          <a:spcPct val="115000"/>
                        </a:lnSpc>
                        <a:spcAft>
                          <a:spcPts val="0"/>
                        </a:spcAft>
                      </a:pPr>
                      <a:r>
                        <a:rPr lang="ru-RU" sz="1000">
                          <a:latin typeface="Times New Roman"/>
                          <a:ea typeface="Times New Roman"/>
                          <a:cs typeface="Times New Roman"/>
                        </a:rPr>
                        <a:t> ГОСТ Р 56900-2016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Тренажеры стационарные. Тренажеры для развития силы. Дополнительные специальные требования безопасности и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4"/>
                  </a:ext>
                </a:extLst>
              </a:tr>
              <a:tr h="65201">
                <a:tc>
                  <a:txBody>
                    <a:bodyPr/>
                    <a:lstStyle/>
                    <a:p>
                      <a:pPr>
                        <a:lnSpc>
                          <a:spcPct val="115000"/>
                        </a:lnSpc>
                        <a:spcAft>
                          <a:spcPts val="0"/>
                        </a:spcAft>
                      </a:pPr>
                      <a:r>
                        <a:rPr lang="ru-RU" sz="1000">
                          <a:latin typeface="Times New Roman"/>
                          <a:ea typeface="Times New Roman"/>
                          <a:cs typeface="Times New Roman"/>
                        </a:rPr>
                        <a:t>ГОСТ Р 56902-2016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Тренажеры стационарные. Тренажеры эллиптические. Дополнительные специальные требования безопасности и методы испытания.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5"/>
                  </a:ext>
                </a:extLst>
              </a:tr>
              <a:tr h="65201">
                <a:tc>
                  <a:txBody>
                    <a:bodyPr/>
                    <a:lstStyle/>
                    <a:p>
                      <a:pPr>
                        <a:lnSpc>
                          <a:spcPct val="115000"/>
                        </a:lnSpc>
                        <a:spcAft>
                          <a:spcPts val="0"/>
                        </a:spcAft>
                      </a:pPr>
                      <a:r>
                        <a:rPr lang="ru-RU" sz="1000">
                          <a:latin typeface="Times New Roman"/>
                          <a:ea typeface="Times New Roman"/>
                          <a:cs typeface="Times New Roman"/>
                        </a:rPr>
                        <a:t> ГОСТ Р 56896-2016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Оборудование гимнастическое. Кони и козлы. Функциональные требования, требования безопасности и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6"/>
                  </a:ext>
                </a:extLst>
              </a:tr>
              <a:tr h="65201">
                <a:tc>
                  <a:txBody>
                    <a:bodyPr/>
                    <a:lstStyle/>
                    <a:p>
                      <a:pPr>
                        <a:lnSpc>
                          <a:spcPct val="115000"/>
                        </a:lnSpc>
                        <a:spcAft>
                          <a:spcPts val="0"/>
                        </a:spcAft>
                      </a:pPr>
                      <a:r>
                        <a:rPr lang="ru-RU" sz="1000">
                          <a:latin typeface="Times New Roman"/>
                          <a:ea typeface="Times New Roman"/>
                          <a:cs typeface="Times New Roman"/>
                        </a:rPr>
                        <a:t> ГОСТ Р 56901-2016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Тренажеры стационарные. Тренажеры ножные. Дополнительные специальные требования безопасности и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7"/>
                  </a:ext>
                </a:extLst>
              </a:tr>
              <a:tr h="65201">
                <a:tc>
                  <a:txBody>
                    <a:bodyPr/>
                    <a:lstStyle/>
                    <a:p>
                      <a:pPr>
                        <a:lnSpc>
                          <a:spcPct val="115000"/>
                        </a:lnSpc>
                        <a:spcAft>
                          <a:spcPts val="0"/>
                        </a:spcAft>
                      </a:pPr>
                      <a:r>
                        <a:rPr lang="ru-RU" sz="1000">
                          <a:latin typeface="Times New Roman"/>
                          <a:ea typeface="Times New Roman"/>
                          <a:cs typeface="Times New Roman"/>
                        </a:rPr>
                        <a:t> ПНСТ 101-2016</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Столы для настольного тенниса. Столешницы из композиционных материалов. Технические требования и методы испытаний.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8"/>
                  </a:ext>
                </a:extLst>
              </a:tr>
              <a:tr h="74897">
                <a:tc>
                  <a:txBody>
                    <a:bodyPr/>
                    <a:lstStyle/>
                    <a:p>
                      <a:pPr>
                        <a:lnSpc>
                          <a:spcPct val="115000"/>
                        </a:lnSpc>
                        <a:spcAft>
                          <a:spcPts val="0"/>
                        </a:spcAft>
                      </a:pPr>
                      <a:r>
                        <a:rPr lang="ru-RU" sz="1000">
                          <a:latin typeface="Times New Roman"/>
                          <a:ea typeface="Times New Roman"/>
                          <a:cs typeface="Times New Roman"/>
                        </a:rPr>
                        <a:t> ПНСТ 98-2016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Оборудование для спортивных игр. Стойки волейбольные из композиционных материалов. Технические требования и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9"/>
                  </a:ext>
                </a:extLst>
              </a:tr>
              <a:tr h="74897">
                <a:tc>
                  <a:txBody>
                    <a:bodyPr/>
                    <a:lstStyle/>
                    <a:p>
                      <a:pPr>
                        <a:lnSpc>
                          <a:spcPct val="115000"/>
                        </a:lnSpc>
                        <a:spcAft>
                          <a:spcPts val="0"/>
                        </a:spcAft>
                      </a:pPr>
                      <a:r>
                        <a:rPr lang="ru-RU" sz="1000">
                          <a:latin typeface="Times New Roman"/>
                          <a:ea typeface="Times New Roman"/>
                          <a:cs typeface="Times New Roman"/>
                        </a:rPr>
                        <a:t> ПНСТ 97-2016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Оборудование для спортивных игр. Стенки тренировочные для тенниса из композиционных материалов. Технические требования и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0"/>
                  </a:ext>
                </a:extLst>
              </a:tr>
              <a:tr h="74897">
                <a:tc>
                  <a:txBody>
                    <a:bodyPr/>
                    <a:lstStyle/>
                    <a:p>
                      <a:pPr>
                        <a:lnSpc>
                          <a:spcPct val="115000"/>
                        </a:lnSpc>
                        <a:spcAft>
                          <a:spcPts val="0"/>
                        </a:spcAft>
                      </a:pPr>
                      <a:r>
                        <a:rPr lang="ru-RU" sz="1000">
                          <a:latin typeface="Times New Roman"/>
                          <a:ea typeface="Times New Roman"/>
                          <a:cs typeface="Times New Roman"/>
                        </a:rPr>
                        <a:t> ПНСТ 102-2016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Оборудование для спортивных игр. Ворота футбольные из композиционных материалов. Технические требования и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1"/>
                  </a:ext>
                </a:extLst>
              </a:tr>
              <a:tr h="55505">
                <a:tc>
                  <a:txBody>
                    <a:bodyPr/>
                    <a:lstStyle/>
                    <a:p>
                      <a:pPr>
                        <a:lnSpc>
                          <a:spcPct val="115000"/>
                        </a:lnSpc>
                        <a:spcAft>
                          <a:spcPts val="0"/>
                        </a:spcAft>
                      </a:pPr>
                      <a:r>
                        <a:rPr lang="ru-RU" sz="1000">
                          <a:latin typeface="Times New Roman"/>
                          <a:ea typeface="Times New Roman"/>
                          <a:cs typeface="Times New Roman"/>
                        </a:rPr>
                        <a:t> ПНСТ 96-2016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Борта хоккейные из композиционных материалов. Технические требования и методы испытаний.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2"/>
                  </a:ext>
                </a:extLst>
              </a:tr>
              <a:tr h="65201">
                <a:tc>
                  <a:txBody>
                    <a:bodyPr/>
                    <a:lstStyle/>
                    <a:p>
                      <a:pPr>
                        <a:lnSpc>
                          <a:spcPct val="115000"/>
                        </a:lnSpc>
                        <a:spcAft>
                          <a:spcPts val="0"/>
                        </a:spcAft>
                      </a:pPr>
                      <a:r>
                        <a:rPr lang="ru-RU" sz="1000">
                          <a:latin typeface="Times New Roman"/>
                          <a:ea typeface="Times New Roman"/>
                          <a:cs typeface="Times New Roman"/>
                        </a:rPr>
                        <a:t> ГОСТ Р 57096-2016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Оценка соответствия. Руководящие указания по проведению сертификации ворот для футбола, гандбола, мини-футбола и хоккея на траве.</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3"/>
                  </a:ext>
                </a:extLst>
              </a:tr>
              <a:tr h="45809">
                <a:tc>
                  <a:txBody>
                    <a:bodyPr/>
                    <a:lstStyle/>
                    <a:p>
                      <a:pPr>
                        <a:lnSpc>
                          <a:spcPct val="115000"/>
                        </a:lnSpc>
                        <a:spcAft>
                          <a:spcPts val="0"/>
                        </a:spcAft>
                      </a:pPr>
                      <a:r>
                        <a:rPr lang="ru-RU" sz="1000">
                          <a:latin typeface="Times New Roman"/>
                          <a:ea typeface="Times New Roman"/>
                          <a:cs typeface="Times New Roman"/>
                        </a:rPr>
                        <a:t> ГОСТ Р 57170-2016</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Оборудование спортивное на роликах. Скейтборды. Требования безопасности и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4"/>
                  </a:ext>
                </a:extLst>
              </a:tr>
              <a:tr h="55505">
                <a:tc>
                  <a:txBody>
                    <a:bodyPr/>
                    <a:lstStyle/>
                    <a:p>
                      <a:pPr>
                        <a:lnSpc>
                          <a:spcPct val="115000"/>
                        </a:lnSpc>
                        <a:spcAft>
                          <a:spcPts val="0"/>
                        </a:spcAft>
                      </a:pPr>
                      <a:r>
                        <a:rPr lang="ru-RU" sz="1000">
                          <a:latin typeface="Times New Roman"/>
                          <a:ea typeface="Times New Roman"/>
                          <a:cs typeface="Times New Roman"/>
                        </a:rPr>
                        <a:t> ГОСТ Р 57169-2016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Оборудование спортивное на роликах. Коньки роликовые. Требования безопасности и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5"/>
                  </a:ext>
                </a:extLst>
              </a:tr>
              <a:tr h="55505">
                <a:tc>
                  <a:txBody>
                    <a:bodyPr/>
                    <a:lstStyle/>
                    <a:p>
                      <a:pPr>
                        <a:lnSpc>
                          <a:spcPct val="115000"/>
                        </a:lnSpc>
                        <a:spcAft>
                          <a:spcPts val="0"/>
                        </a:spcAft>
                      </a:pPr>
                      <a:r>
                        <a:rPr lang="ru-RU" sz="1000">
                          <a:latin typeface="Times New Roman"/>
                          <a:ea typeface="Times New Roman"/>
                          <a:cs typeface="Times New Roman"/>
                        </a:rPr>
                        <a:t> ГОСТ Р 57168-2016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Оборудование для спортивных игр. Оборудование спортивное пляжное. Требования и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6"/>
                  </a:ext>
                </a:extLst>
              </a:tr>
              <a:tr h="84592">
                <a:tc>
                  <a:txBody>
                    <a:bodyPr/>
                    <a:lstStyle/>
                    <a:p>
                      <a:pPr>
                        <a:lnSpc>
                          <a:spcPct val="115000"/>
                        </a:lnSpc>
                        <a:spcAft>
                          <a:spcPts val="0"/>
                        </a:spcAft>
                      </a:pPr>
                      <a:r>
                        <a:rPr lang="ru-RU" sz="1000">
                          <a:latin typeface="Times New Roman"/>
                          <a:ea typeface="Times New Roman"/>
                          <a:cs typeface="Times New Roman"/>
                        </a:rPr>
                        <a:t> ГОСТ Р ИСО 13993-2017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Практика пользования лыжами напрокат. Выборочный контроль и проверка полных и неполных систем крепления для горных лыж, предназначенных для проката.</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7"/>
                  </a:ext>
                </a:extLst>
              </a:tr>
              <a:tr h="36113">
                <a:tc>
                  <a:txBody>
                    <a:bodyPr/>
                    <a:lstStyle/>
                    <a:p>
                      <a:pPr>
                        <a:lnSpc>
                          <a:spcPct val="115000"/>
                        </a:lnSpc>
                        <a:spcAft>
                          <a:spcPts val="0"/>
                        </a:spcAft>
                      </a:pPr>
                      <a:r>
                        <a:rPr lang="ru-RU" sz="1000">
                          <a:latin typeface="Times New Roman"/>
                          <a:ea typeface="Times New Roman"/>
                          <a:cs typeface="Times New Roman"/>
                        </a:rPr>
                        <a:t> ГОСТ Р ИСО 7331-2017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Палки для горных лыж. Требования безопасности и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8"/>
                  </a:ext>
                </a:extLst>
              </a:tr>
              <a:tr h="55505">
                <a:tc>
                  <a:txBody>
                    <a:bodyPr/>
                    <a:lstStyle/>
                    <a:p>
                      <a:pPr>
                        <a:lnSpc>
                          <a:spcPct val="115000"/>
                        </a:lnSpc>
                        <a:spcAft>
                          <a:spcPts val="0"/>
                        </a:spcAft>
                      </a:pPr>
                      <a:r>
                        <a:rPr lang="ru-RU" sz="1000">
                          <a:latin typeface="Times New Roman"/>
                          <a:ea typeface="Times New Roman"/>
                          <a:cs typeface="Times New Roman"/>
                        </a:rPr>
                        <a:t> ГОСТ Р ИСО 11087-2017</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Крепления для горных лыж. Удерживающие приспособления. Требования и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9"/>
                  </a:ext>
                </a:extLst>
              </a:tr>
              <a:tr h="45809">
                <a:tc>
                  <a:txBody>
                    <a:bodyPr/>
                    <a:lstStyle/>
                    <a:p>
                      <a:pPr>
                        <a:lnSpc>
                          <a:spcPct val="115000"/>
                        </a:lnSpc>
                        <a:spcAft>
                          <a:spcPts val="0"/>
                        </a:spcAft>
                      </a:pPr>
                      <a:r>
                        <a:rPr lang="ru-RU" sz="1000">
                          <a:latin typeface="Times New Roman"/>
                          <a:ea typeface="Times New Roman"/>
                          <a:cs typeface="Times New Roman"/>
                        </a:rPr>
                        <a:t> ГОСТ Р 57538-2017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Тренажеры стационарные уличные. Общие требования безопасности и методы испытаний.</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20"/>
                  </a:ext>
                </a:extLst>
              </a:tr>
            </a:tbl>
          </a:graphicData>
        </a:graphic>
      </p:graphicFrame>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285720" y="714356"/>
            <a:ext cx="8643998" cy="338554"/>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Стандарты спортивного инвентаря и оборудования </a:t>
            </a:r>
          </a:p>
        </p:txBody>
      </p:sp>
      <p:graphicFrame>
        <p:nvGraphicFramePr>
          <p:cNvPr id="11" name="Таблица 10"/>
          <p:cNvGraphicFramePr>
            <a:graphicFrameLocks noGrp="1"/>
          </p:cNvGraphicFramePr>
          <p:nvPr/>
        </p:nvGraphicFramePr>
        <p:xfrm>
          <a:off x="214282" y="1071546"/>
          <a:ext cx="8715436" cy="5601684"/>
        </p:xfrm>
        <a:graphic>
          <a:graphicData uri="http://schemas.openxmlformats.org/drawingml/2006/table">
            <a:tbl>
              <a:tblPr/>
              <a:tblGrid>
                <a:gridCol w="1285884">
                  <a:extLst>
                    <a:ext uri="{9D8B030D-6E8A-4147-A177-3AD203B41FA5}">
                      <a16:colId xmlns:a16="http://schemas.microsoft.com/office/drawing/2014/main" xmlns="" val="20000"/>
                    </a:ext>
                  </a:extLst>
                </a:gridCol>
                <a:gridCol w="7429552">
                  <a:extLst>
                    <a:ext uri="{9D8B030D-6E8A-4147-A177-3AD203B41FA5}">
                      <a16:colId xmlns:a16="http://schemas.microsoft.com/office/drawing/2014/main" xmlns="" val="20001"/>
                    </a:ext>
                  </a:extLst>
                </a:gridCol>
              </a:tblGrid>
              <a:tr h="0">
                <a:tc>
                  <a:txBody>
                    <a:bodyPr/>
                    <a:lstStyle/>
                    <a:p>
                      <a:pPr algn="ctr">
                        <a:lnSpc>
                          <a:spcPct val="115000"/>
                        </a:lnSpc>
                        <a:spcAft>
                          <a:spcPts val="0"/>
                        </a:spcAft>
                      </a:pPr>
                      <a:r>
                        <a:rPr lang="ru-RU" sz="1000" b="1" dirty="0">
                          <a:latin typeface="Times New Roman"/>
                          <a:ea typeface="Times New Roman"/>
                          <a:cs typeface="Times New Roman"/>
                        </a:rPr>
                        <a:t>Обозначение</a:t>
                      </a:r>
                      <a:endParaRPr lang="ru-RU" sz="1000" dirty="0">
                        <a:latin typeface="Calibri"/>
                        <a:ea typeface="Times New Roman"/>
                        <a:cs typeface="Times New Roman"/>
                      </a:endParaRPr>
                    </a:p>
                  </a:txBody>
                  <a:tcPr marL="3513" marR="3513" marT="3513" marB="3513" anchor="ctr">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solidFill>
                      <a:srgbClr val="F6F6F6"/>
                    </a:solidFill>
                  </a:tcPr>
                </a:tc>
                <a:tc>
                  <a:txBody>
                    <a:bodyPr/>
                    <a:lstStyle/>
                    <a:p>
                      <a:pPr algn="ctr">
                        <a:lnSpc>
                          <a:spcPct val="115000"/>
                        </a:lnSpc>
                        <a:spcAft>
                          <a:spcPts val="0"/>
                        </a:spcAft>
                      </a:pPr>
                      <a:r>
                        <a:rPr lang="ru-RU" sz="1000" b="1" dirty="0">
                          <a:latin typeface="Times New Roman"/>
                          <a:ea typeface="Times New Roman"/>
                          <a:cs typeface="Times New Roman"/>
                        </a:rPr>
                        <a:t>Название </a:t>
                      </a:r>
                      <a:endParaRPr lang="ru-RU" sz="1000" dirty="0">
                        <a:latin typeface="Calibri"/>
                        <a:ea typeface="Times New Roman"/>
                        <a:cs typeface="Times New Roman"/>
                      </a:endParaRPr>
                    </a:p>
                  </a:txBody>
                  <a:tcPr marL="3513" marR="3513" marT="3513" marB="3513" anchor="ctr">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solidFill>
                      <a:srgbClr val="F6F6F6"/>
                    </a:solidFill>
                  </a:tcPr>
                </a:tc>
                <a:extLst>
                  <a:ext uri="{0D108BD9-81ED-4DB2-BD59-A6C34878D82A}">
                    <a16:rowId xmlns:a16="http://schemas.microsoft.com/office/drawing/2014/main" xmlns="" val="10000"/>
                  </a:ext>
                </a:extLst>
              </a:tr>
              <a:tr h="55505">
                <a:tc>
                  <a:txBody>
                    <a:bodyPr/>
                    <a:lstStyle/>
                    <a:p>
                      <a:pPr>
                        <a:lnSpc>
                          <a:spcPct val="115000"/>
                        </a:lnSpc>
                        <a:spcAft>
                          <a:spcPts val="0"/>
                        </a:spcAft>
                      </a:pPr>
                      <a:r>
                        <a:rPr lang="ru-RU" sz="1000" dirty="0">
                          <a:latin typeface="Times New Roman"/>
                          <a:ea typeface="Times New Roman"/>
                          <a:cs typeface="Times New Roman"/>
                        </a:rPr>
                        <a:t> ГОСТ Р 57539-2017 </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Оборудование гимнастическое. Канаты гимнастические. Размеры, требования безопасности и методы испытаний.</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1"/>
                  </a:ext>
                </a:extLst>
              </a:tr>
              <a:tr h="45809">
                <a:tc>
                  <a:txBody>
                    <a:bodyPr/>
                    <a:lstStyle/>
                    <a:p>
                      <a:pPr>
                        <a:lnSpc>
                          <a:spcPct val="115000"/>
                        </a:lnSpc>
                        <a:spcAft>
                          <a:spcPts val="0"/>
                        </a:spcAft>
                      </a:pPr>
                      <a:r>
                        <a:rPr lang="ru-RU" sz="1000">
                          <a:latin typeface="Times New Roman"/>
                          <a:ea typeface="Times New Roman"/>
                          <a:cs typeface="Times New Roman"/>
                        </a:rPr>
                        <a:t> ГОСТ Р 57542-2017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Скамьи гимнастические. Размеры, технические требования,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2"/>
                  </a:ext>
                </a:extLst>
              </a:tr>
              <a:tr h="74897">
                <a:tc>
                  <a:txBody>
                    <a:bodyPr/>
                    <a:lstStyle/>
                    <a:p>
                      <a:pPr>
                        <a:lnSpc>
                          <a:spcPct val="115000"/>
                        </a:lnSpc>
                        <a:spcAft>
                          <a:spcPts val="0"/>
                        </a:spcAft>
                      </a:pPr>
                      <a:r>
                        <a:rPr lang="ru-RU" sz="1000">
                          <a:latin typeface="Times New Roman"/>
                          <a:ea typeface="Times New Roman"/>
                          <a:cs typeface="Times New Roman"/>
                        </a:rPr>
                        <a:t> ГОСТ Р 57540-2017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Оборудование гимнастическое. Столы гимнастические. Функциональные требования и требования безопасности,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3"/>
                  </a:ext>
                </a:extLst>
              </a:tr>
              <a:tr h="36113">
                <a:tc>
                  <a:txBody>
                    <a:bodyPr/>
                    <a:lstStyle/>
                    <a:p>
                      <a:pPr>
                        <a:lnSpc>
                          <a:spcPct val="115000"/>
                        </a:lnSpc>
                        <a:spcAft>
                          <a:spcPts val="0"/>
                        </a:spcAft>
                      </a:pPr>
                      <a:r>
                        <a:rPr lang="ru-RU" sz="1000">
                          <a:latin typeface="Times New Roman"/>
                          <a:ea typeface="Times New Roman"/>
                          <a:cs typeface="Times New Roman"/>
                        </a:rPr>
                        <a:t> ГОСТ Р 57534-2017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Лыжи беговые. Винты для лыжных креплений.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4"/>
                  </a:ext>
                </a:extLst>
              </a:tr>
              <a:tr h="74897">
                <a:tc>
                  <a:txBody>
                    <a:bodyPr/>
                    <a:lstStyle/>
                    <a:p>
                      <a:pPr>
                        <a:lnSpc>
                          <a:spcPct val="115000"/>
                        </a:lnSpc>
                        <a:spcAft>
                          <a:spcPts val="0"/>
                        </a:spcAft>
                      </a:pPr>
                      <a:r>
                        <a:rPr lang="ru-RU" sz="1000">
                          <a:latin typeface="Times New Roman"/>
                          <a:ea typeface="Times New Roman"/>
                          <a:cs typeface="Times New Roman"/>
                        </a:rPr>
                        <a:t> ГОСТ Р 57541-2017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Одежда защитная. Защитные перчатки, средства защиты живота, ног, гениталий хоккейных вратарей и голеней полевых игроков. Требования и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5"/>
                  </a:ext>
                </a:extLst>
              </a:tr>
              <a:tr h="65201">
                <a:tc>
                  <a:txBody>
                    <a:bodyPr/>
                    <a:lstStyle/>
                    <a:p>
                      <a:pPr>
                        <a:lnSpc>
                          <a:spcPct val="115000"/>
                        </a:lnSpc>
                        <a:spcAft>
                          <a:spcPts val="0"/>
                        </a:spcAft>
                      </a:pPr>
                      <a:r>
                        <a:rPr lang="ru-RU" sz="1000">
                          <a:latin typeface="Times New Roman"/>
                          <a:ea typeface="Times New Roman"/>
                          <a:cs typeface="Times New Roman"/>
                        </a:rPr>
                        <a:t> ГОСТ Р 57663-2017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Оборудование для спортивных игр. Ворота для игры в хоккей с шайбой. Требования и методы испытаний с учетом безопасности.</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6"/>
                  </a:ext>
                </a:extLst>
              </a:tr>
              <a:tr h="65201">
                <a:tc>
                  <a:txBody>
                    <a:bodyPr/>
                    <a:lstStyle/>
                    <a:p>
                      <a:pPr>
                        <a:lnSpc>
                          <a:spcPct val="115000"/>
                        </a:lnSpc>
                        <a:spcAft>
                          <a:spcPts val="0"/>
                        </a:spcAft>
                      </a:pPr>
                      <a:r>
                        <a:rPr lang="ru-RU" sz="1000">
                          <a:latin typeface="Times New Roman"/>
                          <a:ea typeface="Times New Roman"/>
                          <a:cs typeface="Times New Roman"/>
                        </a:rPr>
                        <a:t> ГОСТ Р 55665-2013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Оборудование для спортивных игр. Ворота для мини-футбола и гандбола. Требования и методы испытаний с учетом безопасности.</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7"/>
                  </a:ext>
                </a:extLst>
              </a:tr>
              <a:tr h="45809">
                <a:tc>
                  <a:txBody>
                    <a:bodyPr/>
                    <a:lstStyle/>
                    <a:p>
                      <a:pPr>
                        <a:lnSpc>
                          <a:spcPct val="115000"/>
                        </a:lnSpc>
                        <a:spcAft>
                          <a:spcPts val="0"/>
                        </a:spcAft>
                      </a:pPr>
                      <a:r>
                        <a:rPr lang="ru-RU" sz="1000">
                          <a:latin typeface="Times New Roman"/>
                          <a:ea typeface="Times New Roman"/>
                          <a:cs typeface="Times New Roman"/>
                        </a:rPr>
                        <a:t> ГОСТ Р 55670-2013</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Маты спортивные. Часть 4. Определение амортизационных характеристик.</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8"/>
                  </a:ext>
                </a:extLst>
              </a:tr>
              <a:tr h="45809">
                <a:tc>
                  <a:txBody>
                    <a:bodyPr/>
                    <a:lstStyle/>
                    <a:p>
                      <a:pPr>
                        <a:lnSpc>
                          <a:spcPct val="115000"/>
                        </a:lnSpc>
                        <a:spcAft>
                          <a:spcPts val="0"/>
                        </a:spcAft>
                      </a:pPr>
                      <a:r>
                        <a:rPr lang="ru-RU" sz="1000">
                          <a:latin typeface="Times New Roman"/>
                          <a:ea typeface="Times New Roman"/>
                          <a:cs typeface="Times New Roman"/>
                        </a:rPr>
                        <a:t> ГОСТ Р 56445-2015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Тренажеры стационарные. Общие требования безопасности и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9"/>
                  </a:ext>
                </a:extLst>
              </a:tr>
              <a:tr h="84592">
                <a:tc>
                  <a:txBody>
                    <a:bodyPr/>
                    <a:lstStyle/>
                    <a:p>
                      <a:pPr>
                        <a:lnSpc>
                          <a:spcPct val="115000"/>
                        </a:lnSpc>
                        <a:spcAft>
                          <a:spcPts val="0"/>
                        </a:spcAft>
                      </a:pPr>
                      <a:r>
                        <a:rPr lang="ru-RU" sz="1000">
                          <a:latin typeface="Times New Roman"/>
                          <a:ea typeface="Times New Roman"/>
                          <a:cs typeface="Times New Roman"/>
                        </a:rPr>
                        <a:t> ГОСТ Р 56897-2016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Оборудование для спортивных игр. Оборудование для бадминтона. Функциональные требования, требования безопасности и методы испытаний.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0"/>
                  </a:ext>
                </a:extLst>
              </a:tr>
              <a:tr h="74897">
                <a:tc>
                  <a:txBody>
                    <a:bodyPr/>
                    <a:lstStyle/>
                    <a:p>
                      <a:pPr>
                        <a:lnSpc>
                          <a:spcPct val="115000"/>
                        </a:lnSpc>
                        <a:spcAft>
                          <a:spcPts val="0"/>
                        </a:spcAft>
                      </a:pPr>
                      <a:r>
                        <a:rPr lang="ru-RU" sz="1000">
                          <a:latin typeface="Times New Roman"/>
                          <a:ea typeface="Times New Roman"/>
                          <a:cs typeface="Times New Roman"/>
                        </a:rPr>
                        <a:t> ПНСТ 100-2016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Оборудование для спортивных игр. Ворота хоккейные из композиционных материалов. Технические требования и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1"/>
                  </a:ext>
                </a:extLst>
              </a:tr>
              <a:tr h="36113">
                <a:tc>
                  <a:txBody>
                    <a:bodyPr/>
                    <a:lstStyle/>
                    <a:p>
                      <a:pPr>
                        <a:lnSpc>
                          <a:spcPct val="115000"/>
                        </a:lnSpc>
                        <a:spcAft>
                          <a:spcPts val="0"/>
                        </a:spcAft>
                      </a:pPr>
                      <a:r>
                        <a:rPr lang="ru-RU" sz="1000">
                          <a:latin typeface="Times New Roman"/>
                          <a:ea typeface="Times New Roman"/>
                          <a:cs typeface="Times New Roman"/>
                        </a:rPr>
                        <a:t> ГОСТ Р 57535-2017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Лыжи беговые. Винты для лыжных креплений. Требования.</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2"/>
                  </a:ext>
                </a:extLst>
              </a:tr>
              <a:tr h="84592">
                <a:tc>
                  <a:txBody>
                    <a:bodyPr/>
                    <a:lstStyle/>
                    <a:p>
                      <a:pPr>
                        <a:lnSpc>
                          <a:spcPct val="115000"/>
                        </a:lnSpc>
                        <a:spcAft>
                          <a:spcPts val="0"/>
                        </a:spcAft>
                      </a:pPr>
                      <a:r>
                        <a:rPr lang="ru-RU" sz="1000">
                          <a:latin typeface="Times New Roman"/>
                          <a:ea typeface="Times New Roman"/>
                          <a:cs typeface="Times New Roman"/>
                        </a:rPr>
                        <a:t> ГОСТ Р 57537-2017</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Инвентарь для зимних видов спорта. Испытательные устройства для регулировки функционального узла лыжа-ботинок-крепление. Требования и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3"/>
                  </a:ext>
                </a:extLst>
              </a:tr>
              <a:tr h="65201">
                <a:tc>
                  <a:txBody>
                    <a:bodyPr/>
                    <a:lstStyle/>
                    <a:p>
                      <a:pPr>
                        <a:lnSpc>
                          <a:spcPct val="115000"/>
                        </a:lnSpc>
                        <a:spcAft>
                          <a:spcPts val="0"/>
                        </a:spcAft>
                      </a:pPr>
                      <a:r>
                        <a:rPr lang="ru-RU" sz="1000">
                          <a:latin typeface="Times New Roman"/>
                          <a:ea typeface="Times New Roman"/>
                          <a:cs typeface="Times New Roman"/>
                        </a:rPr>
                        <a:t> ГОСТ Р 55529-2013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Объекты спорта. Требования безопасности при проведении спортивных и физкультурных мероприятий. Методы испытаний.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4"/>
                  </a:ext>
                </a:extLst>
              </a:tr>
              <a:tr h="55505">
                <a:tc>
                  <a:txBody>
                    <a:bodyPr/>
                    <a:lstStyle/>
                    <a:p>
                      <a:pPr>
                        <a:lnSpc>
                          <a:spcPct val="115000"/>
                        </a:lnSpc>
                        <a:spcAft>
                          <a:spcPts val="0"/>
                        </a:spcAft>
                      </a:pPr>
                      <a:r>
                        <a:rPr lang="ru-RU" sz="1000">
                          <a:latin typeface="Times New Roman"/>
                          <a:ea typeface="Times New Roman"/>
                          <a:cs typeface="Times New Roman"/>
                        </a:rPr>
                        <a:t> ГОСТ Р 55673-2013</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Оборудование гимнастическое. Брусья асимметричные. Требования и методы испытаний с учетом безопасности.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5"/>
                  </a:ext>
                </a:extLst>
              </a:tr>
              <a:tr h="55505">
                <a:tc>
                  <a:txBody>
                    <a:bodyPr/>
                    <a:lstStyle/>
                    <a:p>
                      <a:pPr>
                        <a:lnSpc>
                          <a:spcPct val="115000"/>
                        </a:lnSpc>
                        <a:spcAft>
                          <a:spcPts val="0"/>
                        </a:spcAft>
                      </a:pPr>
                      <a:r>
                        <a:rPr lang="ru-RU" sz="1000">
                          <a:latin typeface="Times New Roman"/>
                          <a:ea typeface="Times New Roman"/>
                          <a:cs typeface="Times New Roman"/>
                        </a:rPr>
                        <a:t> ГОСТ Р 55677-2013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Оборудование детских спортивных площадок. Безопасность конструкции и методы испытаний. Общие требования.</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6"/>
                  </a:ext>
                </a:extLst>
              </a:tr>
              <a:tr h="36113">
                <a:tc>
                  <a:txBody>
                    <a:bodyPr/>
                    <a:lstStyle/>
                    <a:p>
                      <a:pPr>
                        <a:lnSpc>
                          <a:spcPct val="115000"/>
                        </a:lnSpc>
                        <a:spcAft>
                          <a:spcPts val="0"/>
                        </a:spcAft>
                      </a:pPr>
                      <a:r>
                        <a:rPr lang="ru-RU" sz="1000">
                          <a:latin typeface="Times New Roman"/>
                          <a:ea typeface="Times New Roman"/>
                          <a:cs typeface="Times New Roman"/>
                        </a:rPr>
                        <a:t> ГОСТ Р 55672-2013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Маты спортивные. Часть 6. Определение статической жесткости.</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7"/>
                  </a:ext>
                </a:extLst>
              </a:tr>
              <a:tr h="65201">
                <a:tc>
                  <a:txBody>
                    <a:bodyPr/>
                    <a:lstStyle/>
                    <a:p>
                      <a:pPr>
                        <a:lnSpc>
                          <a:spcPct val="115000"/>
                        </a:lnSpc>
                        <a:spcAft>
                          <a:spcPts val="0"/>
                        </a:spcAft>
                      </a:pPr>
                      <a:r>
                        <a:rPr lang="ru-RU" sz="1000">
                          <a:latin typeface="Times New Roman"/>
                          <a:ea typeface="Times New Roman"/>
                          <a:cs typeface="Times New Roman"/>
                        </a:rPr>
                        <a:t> ГОСТ Р 55678-2013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Оборудование детских спортивных площадок. Безопасность конструкции и методы испытаний спортивно-развивающего оборудования.</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8"/>
                  </a:ext>
                </a:extLst>
              </a:tr>
              <a:tr h="65201">
                <a:tc>
                  <a:txBody>
                    <a:bodyPr/>
                    <a:lstStyle/>
                    <a:p>
                      <a:pPr>
                        <a:lnSpc>
                          <a:spcPct val="115000"/>
                        </a:lnSpc>
                        <a:spcAft>
                          <a:spcPts val="0"/>
                        </a:spcAft>
                      </a:pPr>
                      <a:r>
                        <a:rPr lang="ru-RU" sz="1000">
                          <a:latin typeface="Times New Roman"/>
                          <a:ea typeface="Times New Roman"/>
                          <a:cs typeface="Times New Roman"/>
                        </a:rPr>
                        <a:t> ГОСТ Р 56438-2015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Оборудование гимнастическое. Бревна. Функциональные требования, требования безопасности и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9"/>
                  </a:ext>
                </a:extLst>
              </a:tr>
              <a:tr h="74897">
                <a:tc>
                  <a:txBody>
                    <a:bodyPr/>
                    <a:lstStyle/>
                    <a:p>
                      <a:pPr>
                        <a:lnSpc>
                          <a:spcPct val="115000"/>
                        </a:lnSpc>
                        <a:spcAft>
                          <a:spcPts val="0"/>
                        </a:spcAft>
                      </a:pPr>
                      <a:r>
                        <a:rPr lang="ru-RU" sz="1000">
                          <a:latin typeface="Times New Roman"/>
                          <a:ea typeface="Times New Roman"/>
                          <a:cs typeface="Times New Roman"/>
                        </a:rPr>
                        <a:t> ГОСТ Р 56899-2016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Оборудование для спортивных игр. Столы для настольного тенниса. Функциональные требования, требования безопасности и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20"/>
                  </a:ext>
                </a:extLst>
              </a:tr>
              <a:tr h="74897">
                <a:tc>
                  <a:txBody>
                    <a:bodyPr/>
                    <a:lstStyle/>
                    <a:p>
                      <a:pPr>
                        <a:lnSpc>
                          <a:spcPct val="115000"/>
                        </a:lnSpc>
                        <a:spcAft>
                          <a:spcPts val="0"/>
                        </a:spcAft>
                      </a:pPr>
                      <a:r>
                        <a:rPr lang="ru-RU" sz="1000">
                          <a:latin typeface="Times New Roman"/>
                          <a:ea typeface="Times New Roman"/>
                          <a:cs typeface="Times New Roman"/>
                        </a:rPr>
                        <a:t> ПНСТ 99-2016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Оборудование для спортивных игр. Ворота для мини-футбола и гандбола из композиционных материалов. Технические требования и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21"/>
                  </a:ext>
                </a:extLst>
              </a:tr>
              <a:tr h="55505">
                <a:tc>
                  <a:txBody>
                    <a:bodyPr/>
                    <a:lstStyle/>
                    <a:p>
                      <a:pPr>
                        <a:lnSpc>
                          <a:spcPct val="115000"/>
                        </a:lnSpc>
                        <a:spcAft>
                          <a:spcPts val="0"/>
                        </a:spcAft>
                      </a:pPr>
                      <a:r>
                        <a:rPr lang="ru-RU" sz="1000">
                          <a:latin typeface="Times New Roman"/>
                          <a:ea typeface="Times New Roman"/>
                          <a:cs typeface="Times New Roman"/>
                        </a:rPr>
                        <a:t> ГОСТ Р ИСО 10256-2017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Times New Roman"/>
                          <a:cs typeface="Times New Roman"/>
                        </a:rPr>
                        <a:t>Инвентарь для защиты головы и лица при игре в хоккей на льду. Требования безопасности и методы испытаний.</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22"/>
                  </a:ext>
                </a:extLst>
              </a:tr>
              <a:tr h="45809">
                <a:tc>
                  <a:txBody>
                    <a:bodyPr/>
                    <a:lstStyle/>
                    <a:p>
                      <a:pPr>
                        <a:lnSpc>
                          <a:spcPct val="115000"/>
                        </a:lnSpc>
                        <a:spcAft>
                          <a:spcPts val="0"/>
                        </a:spcAft>
                      </a:pPr>
                      <a:r>
                        <a:rPr lang="ru-RU" sz="1000">
                          <a:latin typeface="Times New Roman"/>
                          <a:ea typeface="Times New Roman"/>
                          <a:cs typeface="Times New Roman"/>
                        </a:rPr>
                        <a:t> ГОСТ Р 57536-2017 </a:t>
                      </a:r>
                      <a:endParaRPr lang="ru-RU" sz="100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Times New Roman"/>
                          <a:cs typeface="Times New Roman"/>
                        </a:rPr>
                        <a:t>Лыжи беговые. Зона установки креплений. Требования к винтам для испытаний.</a:t>
                      </a:r>
                      <a:endParaRPr lang="ru-RU" sz="1000" dirty="0">
                        <a:latin typeface="Calibri"/>
                        <a:ea typeface="Times New Roman"/>
                        <a:cs typeface="Times New Roman"/>
                      </a:endParaRPr>
                    </a:p>
                  </a:txBody>
                  <a:tcPr marL="3513" marR="3513" marT="3513" marB="3513">
                    <a:lnL w="19050" cap="flat" cmpd="sng" algn="ctr">
                      <a:solidFill>
                        <a:srgbClr val="CCCCCC"/>
                      </a:solidFill>
                      <a:prstDash val="solid"/>
                      <a:round/>
                      <a:headEnd type="none" w="med" len="med"/>
                      <a:tailEnd type="none" w="med" len="med"/>
                    </a:lnL>
                    <a:lnR w="19050" cap="flat" cmpd="sng" algn="ctr">
                      <a:solidFill>
                        <a:srgbClr val="CCCCCC"/>
                      </a:solidFill>
                      <a:prstDash val="solid"/>
                      <a:round/>
                      <a:headEnd type="none" w="med" len="med"/>
                      <a:tailEnd type="none" w="med" len="med"/>
                    </a:lnR>
                    <a:lnT w="19050" cap="flat" cmpd="sng" algn="ctr">
                      <a:solidFill>
                        <a:srgbClr val="CCCCCC"/>
                      </a:solidFill>
                      <a:prstDash val="solid"/>
                      <a:round/>
                      <a:headEnd type="none" w="med" len="med"/>
                      <a:tailEnd type="none" w="med" len="med"/>
                    </a:lnT>
                    <a:lnB w="190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23"/>
                  </a:ext>
                </a:extLst>
              </a:tr>
            </a:tbl>
          </a:graphicData>
        </a:graphic>
      </p:graphicFrame>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285720" y="714356"/>
            <a:ext cx="8643998" cy="830997"/>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Государственный стандарт РФ ГОСТ Р 52024-2003</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"Услуги физкультурно-оздоровительные и спортивные. Общие требования"</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(принят постановлением Госстандарта РФ от 18 марта 2003 г. № 80-ст)</a:t>
            </a:r>
          </a:p>
        </p:txBody>
      </p:sp>
      <p:sp>
        <p:nvSpPr>
          <p:cNvPr id="55297" name="Rectangle 1"/>
          <p:cNvSpPr>
            <a:spLocks noChangeArrowheads="1"/>
          </p:cNvSpPr>
          <p:nvPr/>
        </p:nvSpPr>
        <p:spPr bwMode="auto">
          <a:xfrm>
            <a:off x="214282" y="1571612"/>
            <a:ext cx="6929486" cy="5000685"/>
          </a:xfrm>
          <a:prstGeom prst="rect">
            <a:avLst/>
          </a:prstGeom>
          <a:noFill/>
          <a:ln w="9525">
            <a:noFill/>
            <a:miter lim="800000"/>
            <a:headEnd/>
            <a:tailEnd/>
          </a:ln>
          <a:effectLst/>
        </p:spPr>
        <p:txBody>
          <a:bodyPr vert="horz" wrap="square" lIns="91440" tIns="68241" rIns="91440" bIns="68241"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26282F"/>
                </a:solidFill>
                <a:effectLst/>
                <a:latin typeface="Times New Roman" pitchFamily="18" charset="0"/>
                <a:cs typeface="Times New Roman" pitchFamily="18" charset="0"/>
              </a:rPr>
              <a:t>6</a:t>
            </a:r>
            <a:r>
              <a:rPr kumimoji="0" lang="ru-RU" sz="1400" b="1" i="0" u="none" strike="noStrike" cap="none" normalizeH="0" baseline="0" dirty="0" smtClean="0" bmk="">
                <a:ln>
                  <a:noFill/>
                </a:ln>
                <a:solidFill>
                  <a:srgbClr val="26282F"/>
                </a:solidFill>
                <a:effectLst/>
                <a:latin typeface="Times New Roman" pitchFamily="18" charset="0"/>
                <a:cs typeface="Times New Roman" pitchFamily="18" charset="0"/>
              </a:rPr>
              <a:t> Требования безопасности</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6.7 Требования к обслуживающему персоналу</a:t>
            </a:r>
            <a:endParaRPr kumimoji="0" lang="ru-RU" sz="1400" b="0"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6.7.1 Обслуживающий персонал, оказывающий спортивные услуги, должен иметь соответствующую спортивную и профессиональную квалификацию, подтвержденную документами, оформленными в установленном порядке.</a:t>
            </a:r>
            <a:endParaRPr kumimoji="0" lang="ru-RU" sz="1400" b="0"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6.7.2 Обслуживающий персонал должен обеспечить безопасность жизни, здоровья потребителей, сохранность их имущества при оказании услуги, а также уметь действовать во внештатных ситуациях (пожар, несчастный случай, ухудшение самочувствия, резкое изменение погодных условий и т.д.).</a:t>
            </a:r>
            <a:endParaRPr kumimoji="0" lang="ru-RU" sz="1400" b="0"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6.7.3 Обслуживающий персонал, оказывающий спортивные услуги, должен:</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обеспечивать безопасность процесса оказания спортивных услуг для жизни и здоровья потребителей и охраны окружающей среды;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соблюдать правила эксплуатации спортивного оборудования, снаряжения и инвентаря; охраны труда и техники безопасности и своевременно проходить соответствующие инструктажи;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знать и соблюдать действующие законы, иные нормативные правовые акты, касающиеся профессиональной деятельности персонала, должностные инструкции, соответствующие программы проведения мероприятий по оказанию услуг;</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иметь навыки к организационно-методической и преподавательской деятельности;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изучать и учитывать в процессе оказания услуги индивидуальные различия потребителей услуги.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6561" name="Picture 1" descr="D:\Саша\рисунки о спорте и не только\ФКи ЗОЖ\depositphotos_125211828-stock-illustration-sport-concept-vector-illustration-i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7143767" y="2285992"/>
            <a:ext cx="1833578" cy="4000504"/>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extLst>
              <p:ext uri="{D42A27DB-BD31-4B8C-83A1-F6EECF244321}">
                <p14:modId xmlns:p14="http://schemas.microsoft.com/office/powerpoint/2010/main" val="4235814402"/>
              </p:ext>
            </p:extLst>
          </p:nvPr>
        </p:nvGraphicFramePr>
        <p:xfrm>
          <a:off x="142845" y="980728"/>
          <a:ext cx="8858310" cy="2687320"/>
        </p:xfrm>
        <a:graphic>
          <a:graphicData uri="http://schemas.openxmlformats.org/drawingml/2006/table">
            <a:tbl>
              <a:tblPr firstRow="1" bandRow="1">
                <a:tableStyleId>{5C22544A-7EE6-4342-B048-85BDC9FD1C3A}</a:tableStyleId>
              </a:tblPr>
              <a:tblGrid>
                <a:gridCol w="2143139">
                  <a:extLst>
                    <a:ext uri="{9D8B030D-6E8A-4147-A177-3AD203B41FA5}">
                      <a16:colId xmlns:a16="http://schemas.microsoft.com/office/drawing/2014/main" xmlns="" val="20000"/>
                    </a:ext>
                  </a:extLst>
                </a:gridCol>
                <a:gridCol w="3214710">
                  <a:extLst>
                    <a:ext uri="{9D8B030D-6E8A-4147-A177-3AD203B41FA5}">
                      <a16:colId xmlns:a16="http://schemas.microsoft.com/office/drawing/2014/main" xmlns="" val="20001"/>
                    </a:ext>
                  </a:extLst>
                </a:gridCol>
                <a:gridCol w="3500461">
                  <a:extLst>
                    <a:ext uri="{9D8B030D-6E8A-4147-A177-3AD203B41FA5}">
                      <a16:colId xmlns:a16="http://schemas.microsoft.com/office/drawing/2014/main" xmlns="" val="20002"/>
                    </a:ext>
                  </a:extLst>
                </a:gridCol>
              </a:tblGrid>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t>Требования</a:t>
                      </a:r>
                      <a:r>
                        <a:rPr lang="ru-RU" sz="1800" baseline="0" dirty="0" smtClean="0"/>
                        <a:t> к предметным результатам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800" baseline="0" dirty="0" smtClean="0"/>
                        <a:t>по учебному предмету «Физическая культура»</a:t>
                      </a:r>
                      <a:endParaRPr lang="ru-RU" sz="1800" b="1" kern="1200" dirty="0">
                        <a:solidFill>
                          <a:schemeClr val="lt1"/>
                        </a:solidFill>
                        <a:latin typeface="+mn-lt"/>
                        <a:ea typeface="+mn-ea"/>
                        <a:cs typeface="+mn-cs"/>
                      </a:endParaRPr>
                    </a:p>
                  </a:txBody>
                  <a:tcPr anchor="ct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xmlns="" val="10000"/>
                  </a:ext>
                </a:extLst>
              </a:tr>
              <a:tr h="370840">
                <a:tc>
                  <a:txBody>
                    <a:bodyPr/>
                    <a:lstStyle/>
                    <a:p>
                      <a:pPr algn="ctr"/>
                      <a:r>
                        <a:rPr lang="ru-RU" dirty="0" smtClean="0"/>
                        <a:t>ФГОС НОО (п. 12.9)</a:t>
                      </a:r>
                      <a:endParaRPr lang="ru-RU" dirty="0"/>
                    </a:p>
                  </a:txBody>
                  <a:tcPr/>
                </a:tc>
                <a:tc>
                  <a:txBody>
                    <a:bodyPr/>
                    <a:lstStyle/>
                    <a:p>
                      <a:pPr algn="ctr"/>
                      <a:r>
                        <a:rPr lang="ru-RU" dirty="0" smtClean="0"/>
                        <a:t>ФГОС </a:t>
                      </a:r>
                      <a:r>
                        <a:rPr lang="ru-RU" sz="1800" dirty="0" smtClean="0"/>
                        <a:t>ООО (п. 11.10)</a:t>
                      </a:r>
                      <a:endParaRPr lang="ru-RU" sz="1800" dirty="0"/>
                    </a:p>
                  </a:txBody>
                  <a:tcPr/>
                </a:tc>
                <a:tc>
                  <a:txBody>
                    <a:bodyPr/>
                    <a:lstStyle/>
                    <a:p>
                      <a:pPr algn="ctr"/>
                      <a:r>
                        <a:rPr lang="ru-RU" dirty="0" smtClean="0"/>
                        <a:t>ФГОС СОО (п. 9.7)</a:t>
                      </a:r>
                      <a:endParaRPr lang="ru-RU" dirty="0"/>
                    </a:p>
                  </a:txBody>
                  <a:tcPr/>
                </a:tc>
                <a:extLst>
                  <a:ext uri="{0D108BD9-81ED-4DB2-BD59-A6C34878D82A}">
                    <a16:rowId xmlns:a16="http://schemas.microsoft.com/office/drawing/2014/main" xmlns="" val="10001"/>
                  </a:ext>
                </a:extLst>
              </a:tr>
              <a:tr h="370840">
                <a:tc>
                  <a:txBody>
                    <a:bodyPr/>
                    <a:lstStyle/>
                    <a:p>
                      <a:pPr>
                        <a:buFont typeface="Wingdings" pitchFamily="2" charset="2"/>
                        <a:buChar char="ü"/>
                      </a:pPr>
                      <a:r>
                        <a:rPr lang="ru-RU" sz="1300" kern="1200" dirty="0" smtClean="0">
                          <a:solidFill>
                            <a:schemeClr val="dk1"/>
                          </a:solidFill>
                          <a:latin typeface="Times New Roman" pitchFamily="18" charset="0"/>
                          <a:ea typeface="+mn-ea"/>
                          <a:cs typeface="Times New Roman" pitchFamily="18" charset="0"/>
                        </a:rPr>
                        <a:t> овладение умениями организовывать </a:t>
                      </a:r>
                      <a:r>
                        <a:rPr lang="ru-RU" sz="1300" kern="1200" dirty="0" err="1" smtClean="0">
                          <a:solidFill>
                            <a:schemeClr val="dk1"/>
                          </a:solidFill>
                          <a:latin typeface="Times New Roman" pitchFamily="18" charset="0"/>
                          <a:ea typeface="+mn-ea"/>
                          <a:cs typeface="Times New Roman" pitchFamily="18" charset="0"/>
                        </a:rPr>
                        <a:t>здоровьесберегающую</a:t>
                      </a:r>
                      <a:r>
                        <a:rPr lang="ru-RU" sz="1300" kern="1200" dirty="0" smtClean="0">
                          <a:solidFill>
                            <a:schemeClr val="dk1"/>
                          </a:solidFill>
                          <a:latin typeface="Times New Roman" pitchFamily="18" charset="0"/>
                          <a:ea typeface="+mn-ea"/>
                          <a:cs typeface="Times New Roman" pitchFamily="18" charset="0"/>
                        </a:rPr>
                        <a:t> жизнедеятельность (режим дня, утренняя зарядка, оздоровительные мероприятия</a:t>
                      </a:r>
                      <a:r>
                        <a:rPr lang="ru-RU" sz="1300" kern="1200" baseline="0" dirty="0" smtClean="0">
                          <a:solidFill>
                            <a:schemeClr val="dk1"/>
                          </a:solidFill>
                          <a:latin typeface="Times New Roman" pitchFamily="18" charset="0"/>
                          <a:ea typeface="+mn-ea"/>
                          <a:cs typeface="Times New Roman" pitchFamily="18" charset="0"/>
                        </a:rPr>
                        <a:t> </a:t>
                      </a:r>
                      <a:r>
                        <a:rPr lang="ru-RU" sz="1300" kern="1200" dirty="0" smtClean="0">
                          <a:solidFill>
                            <a:schemeClr val="dk1"/>
                          </a:solidFill>
                          <a:latin typeface="Times New Roman" pitchFamily="18" charset="0"/>
                          <a:ea typeface="+mn-ea"/>
                          <a:cs typeface="Times New Roman" pitchFamily="18" charset="0"/>
                        </a:rPr>
                        <a:t>и т. д.)</a:t>
                      </a:r>
                      <a:endParaRPr lang="ru-RU" sz="1300" kern="1200" dirty="0">
                        <a:solidFill>
                          <a:schemeClr val="dk1"/>
                        </a:solidFill>
                        <a:latin typeface="Times New Roman" pitchFamily="18" charset="0"/>
                        <a:ea typeface="+mn-ea"/>
                        <a:cs typeface="Times New Roman" pitchFamily="18" charset="0"/>
                      </a:endParaRPr>
                    </a:p>
                  </a:txBody>
                  <a:tcPr anchor="ctr"/>
                </a:tc>
                <a:tc>
                  <a:txBody>
                    <a:bodyPr/>
                    <a:lstStyle/>
                    <a:p>
                      <a:pPr>
                        <a:buFont typeface="Wingdings" pitchFamily="2" charset="2"/>
                        <a:buChar char="ü"/>
                      </a:pPr>
                      <a:r>
                        <a:rPr lang="ru-RU" sz="1300" kern="1200" dirty="0" smtClean="0">
                          <a:solidFill>
                            <a:schemeClr val="dk1"/>
                          </a:solidFill>
                          <a:latin typeface="Times New Roman" pitchFamily="18" charset="0"/>
                          <a:ea typeface="+mn-ea"/>
                          <a:cs typeface="Times New Roman" pitchFamily="18" charset="0"/>
                        </a:rPr>
                        <a:t> приобретение опыта организации самостоятельных систематических занятий физической культурой с соблюдением правил техники безопасности и профилактики травматизма; освоение умения оказывать первую доврачебную помощь при легких травмах</a:t>
                      </a:r>
                      <a:endParaRPr lang="ru-RU" sz="1300" kern="1200" dirty="0">
                        <a:solidFill>
                          <a:schemeClr val="dk1"/>
                        </a:solidFill>
                        <a:latin typeface="Times New Roman" pitchFamily="18" charset="0"/>
                        <a:ea typeface="+mn-ea"/>
                        <a:cs typeface="Times New Roman" pitchFamily="18" charset="0"/>
                      </a:endParaRPr>
                    </a:p>
                  </a:txBody>
                  <a:tcPr anchor="ctr"/>
                </a:tc>
                <a:tc>
                  <a:txBody>
                    <a:bodyPr/>
                    <a:lstStyle/>
                    <a:p>
                      <a:pPr>
                        <a:buFont typeface="Wingdings" pitchFamily="2" charset="2"/>
                        <a:buChar char="ü"/>
                      </a:pPr>
                      <a:r>
                        <a:rPr lang="ru-RU" sz="1300" dirty="0" smtClean="0">
                          <a:latin typeface="Times New Roman" pitchFamily="18" charset="0"/>
                          <a:cs typeface="Times New Roman" pitchFamily="18" charset="0"/>
                        </a:rPr>
                        <a:t> </a:t>
                      </a:r>
                      <a:r>
                        <a:rPr lang="ru-RU" sz="1300" kern="1200" dirty="0" smtClean="0">
                          <a:solidFill>
                            <a:schemeClr val="dk1"/>
                          </a:solidFill>
                          <a:latin typeface="Times New Roman" pitchFamily="18" charset="0"/>
                          <a:ea typeface="+mn-ea"/>
                          <a:cs typeface="Times New Roman" pitchFamily="18" charset="0"/>
                        </a:rPr>
                        <a:t>умение использовать разнообразные формы и виды физкультурной деятельности для организации здорового образа жизни, активного отдыха и досуга, в том числе в подготовке к выполнению нормативов Всероссийского физкультурно-спортивного комплекса "Готов к труду и обороне" (ГТО)</a:t>
                      </a:r>
                    </a:p>
                  </a:txBody>
                  <a:tcPr anchor="ctr"/>
                </a:tc>
                <a:extLst>
                  <a:ext uri="{0D108BD9-81ED-4DB2-BD59-A6C34878D82A}">
                    <a16:rowId xmlns:a16="http://schemas.microsoft.com/office/drawing/2014/main" xmlns="" val="10002"/>
                  </a:ext>
                </a:extLst>
              </a:tr>
            </a:tbl>
          </a:graphicData>
        </a:graphic>
      </p:graphicFrame>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6" name="Прямоугольник 5"/>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pic>
        <p:nvPicPr>
          <p:cNvPr id="9" name="Picture 2" descr="https://go4.imgsmail.ru/imgpreview?key=40bd3b08610abf12&amp;mb=imgdb_preview_172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29256" y="3857628"/>
            <a:ext cx="3571900" cy="27214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ÐÐ¾ÑÐ¾Ð¶ÐµÐµ Ð¸Ð·Ð¾Ð±ÑÐ°Ð¶ÐµÐ½Ð¸Ðµ"/>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596" y="4071942"/>
            <a:ext cx="2643182" cy="2643182"/>
          </a:xfrm>
          <a:prstGeom prst="rect">
            <a:avLst/>
          </a:prstGeom>
          <a:noFill/>
        </p:spPr>
      </p:pic>
      <p:pic>
        <p:nvPicPr>
          <p:cNvPr id="10" name="Рисунок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extLst>
              <p:ext uri="{D42A27DB-BD31-4B8C-83A1-F6EECF244321}">
                <p14:modId xmlns:p14="http://schemas.microsoft.com/office/powerpoint/2010/main" val="315221191"/>
              </p:ext>
            </p:extLst>
          </p:nvPr>
        </p:nvGraphicFramePr>
        <p:xfrm>
          <a:off x="285720" y="978858"/>
          <a:ext cx="8643999" cy="3175000"/>
        </p:xfrm>
        <a:graphic>
          <a:graphicData uri="http://schemas.openxmlformats.org/drawingml/2006/table">
            <a:tbl>
              <a:tblPr firstRow="1" bandRow="1">
                <a:tableStyleId>{5C22544A-7EE6-4342-B048-85BDC9FD1C3A}</a:tableStyleId>
              </a:tblPr>
              <a:tblGrid>
                <a:gridCol w="3286148">
                  <a:extLst>
                    <a:ext uri="{9D8B030D-6E8A-4147-A177-3AD203B41FA5}">
                      <a16:colId xmlns:a16="http://schemas.microsoft.com/office/drawing/2014/main" xmlns="" val="20000"/>
                    </a:ext>
                  </a:extLst>
                </a:gridCol>
                <a:gridCol w="3143272">
                  <a:extLst>
                    <a:ext uri="{9D8B030D-6E8A-4147-A177-3AD203B41FA5}">
                      <a16:colId xmlns:a16="http://schemas.microsoft.com/office/drawing/2014/main" xmlns="" val="20001"/>
                    </a:ext>
                  </a:extLst>
                </a:gridCol>
                <a:gridCol w="2214579">
                  <a:extLst>
                    <a:ext uri="{9D8B030D-6E8A-4147-A177-3AD203B41FA5}">
                      <a16:colId xmlns:a16="http://schemas.microsoft.com/office/drawing/2014/main" xmlns="" val="20002"/>
                    </a:ext>
                  </a:extLst>
                </a:gridCol>
              </a:tblGrid>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chemeClr val="lt1"/>
                          </a:solidFill>
                          <a:latin typeface="+mn-lt"/>
                          <a:ea typeface="+mn-ea"/>
                          <a:cs typeface="+mn-cs"/>
                        </a:rPr>
                        <a:t>Планируемые результаты </a:t>
                      </a:r>
                      <a:r>
                        <a:rPr lang="x-none" sz="1600" b="1" kern="1200" smtClean="0">
                          <a:solidFill>
                            <a:schemeClr val="lt1"/>
                          </a:solidFill>
                          <a:latin typeface="+mn-lt"/>
                          <a:ea typeface="+mn-ea"/>
                          <a:cs typeface="+mn-cs"/>
                        </a:rPr>
                        <a:t>освоения </a:t>
                      </a:r>
                      <a:r>
                        <a:rPr lang="ru-RU" sz="1600" b="1" kern="1200" dirty="0" smtClean="0">
                          <a:solidFill>
                            <a:schemeClr val="lt1"/>
                          </a:solidFill>
                          <a:latin typeface="+mn-lt"/>
                          <a:ea typeface="+mn-ea"/>
                          <a:cs typeface="+mn-cs"/>
                        </a:rPr>
                        <a:t>обучающимися </a:t>
                      </a:r>
                      <a:r>
                        <a:rPr lang="x-none" sz="1600" b="1" kern="1200" smtClean="0">
                          <a:solidFill>
                            <a:schemeClr val="lt1"/>
                          </a:solidFill>
                          <a:latin typeface="+mn-lt"/>
                          <a:ea typeface="+mn-ea"/>
                          <a:cs typeface="+mn-cs"/>
                        </a:rPr>
                        <a:t>предмета «Физическая культура»</a:t>
                      </a:r>
                      <a:endParaRPr lang="ru-RU" sz="1600" b="1" kern="1200" dirty="0" smtClean="0">
                        <a:solidFill>
                          <a:schemeClr val="lt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chemeClr val="lt1"/>
                          </a:solidFill>
                          <a:latin typeface="+mn-lt"/>
                          <a:ea typeface="+mn-ea"/>
                          <a:cs typeface="+mn-cs"/>
                        </a:rPr>
                        <a:t>(</a:t>
                      </a:r>
                      <a:r>
                        <a:rPr lang="ru-RU" sz="1600" b="1" kern="1200" cap="all" baseline="0" dirty="0" smtClean="0">
                          <a:solidFill>
                            <a:schemeClr val="lt1"/>
                          </a:solidFill>
                          <a:latin typeface="+mn-lt"/>
                          <a:ea typeface="+mn-ea"/>
                          <a:cs typeface="+mn-cs"/>
                        </a:rPr>
                        <a:t>выпускник научится</a:t>
                      </a:r>
                      <a:r>
                        <a:rPr lang="ru-RU" sz="1600" b="1" kern="1200" dirty="0" smtClean="0">
                          <a:solidFill>
                            <a:schemeClr val="lt1"/>
                          </a:solidFill>
                          <a:latin typeface="+mn-lt"/>
                          <a:ea typeface="+mn-ea"/>
                          <a:cs typeface="+mn-cs"/>
                        </a:rPr>
                        <a:t>)</a:t>
                      </a:r>
                    </a:p>
                  </a:txBody>
                  <a:tcPr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70840">
                <a:tc>
                  <a:txBody>
                    <a:bodyPr/>
                    <a:lstStyle/>
                    <a:p>
                      <a:pPr algn="ctr"/>
                      <a:r>
                        <a:rPr lang="ru-RU" dirty="0" smtClean="0"/>
                        <a:t>ПООП НОО </a:t>
                      </a:r>
                      <a:r>
                        <a:rPr lang="ru-RU" sz="1600" dirty="0" smtClean="0"/>
                        <a:t>(п. 1.2.11)</a:t>
                      </a:r>
                      <a:endParaRPr lang="ru-RU" sz="1600" dirty="0"/>
                    </a:p>
                  </a:txBody>
                  <a:tcPr/>
                </a:tc>
                <a:tc>
                  <a:txBody>
                    <a:bodyPr/>
                    <a:lstStyle/>
                    <a:p>
                      <a:pPr algn="ctr"/>
                      <a:r>
                        <a:rPr lang="ru-RU" dirty="0" smtClean="0"/>
                        <a:t>ПООП </a:t>
                      </a:r>
                      <a:r>
                        <a:rPr lang="ru-RU" sz="1800" dirty="0" smtClean="0"/>
                        <a:t>ООО (п. 1.2.5.16)</a:t>
                      </a:r>
                      <a:endParaRPr lang="ru-RU" sz="1800" dirty="0"/>
                    </a:p>
                  </a:txBody>
                  <a:tcPr/>
                </a:tc>
                <a:tc>
                  <a:txBody>
                    <a:bodyPr/>
                    <a:lstStyle/>
                    <a:p>
                      <a:pPr algn="ctr"/>
                      <a:r>
                        <a:rPr lang="ru-RU" dirty="0" smtClean="0"/>
                        <a:t>ПООП СОО (п. 1.2.3)</a:t>
                      </a:r>
                      <a:endParaRPr lang="ru-RU" dirty="0"/>
                    </a:p>
                  </a:txBody>
                  <a:tcPr/>
                </a:tc>
                <a:extLst>
                  <a:ext uri="{0D108BD9-81ED-4DB2-BD59-A6C34878D82A}">
                    <a16:rowId xmlns:a16="http://schemas.microsoft.com/office/drawing/2014/main" xmlns="" val="10001"/>
                  </a:ext>
                </a:extLst>
              </a:tr>
              <a:tr h="370840">
                <a:tc>
                  <a:txBody>
                    <a:bodyPr/>
                    <a:lstStyle/>
                    <a:p>
                      <a:pPr>
                        <a:buFont typeface="Wingdings" pitchFamily="2" charset="2"/>
                        <a:buChar char="ü"/>
                      </a:pPr>
                      <a:r>
                        <a:rPr lang="ru-RU" sz="1400" kern="1200" dirty="0" smtClean="0">
                          <a:solidFill>
                            <a:schemeClr val="dk1"/>
                          </a:solidFill>
                          <a:latin typeface="Times New Roman" pitchFamily="18" charset="0"/>
                          <a:ea typeface="+mn-ea"/>
                          <a:cs typeface="Times New Roman" pitchFamily="18" charset="0"/>
                        </a:rPr>
                        <a:t>  характеризовать способы безопасного поведения на уроках физической культуры и организовывать места занятий физическими упражнениями и подвижными играми (как в помещениях, так и на открытом воздухе);</a:t>
                      </a:r>
                    </a:p>
                    <a:p>
                      <a:pPr>
                        <a:buFont typeface="Wingdings" pitchFamily="2" charset="2"/>
                        <a:buChar char="ü"/>
                      </a:pPr>
                      <a:r>
                        <a:rPr lang="ru-RU" sz="1400" kern="1200" dirty="0" smtClean="0">
                          <a:solidFill>
                            <a:schemeClr val="dk1"/>
                          </a:solidFill>
                          <a:latin typeface="Times New Roman" pitchFamily="18" charset="0"/>
                          <a:ea typeface="+mn-ea"/>
                          <a:cs typeface="Times New Roman" pitchFamily="18" charset="0"/>
                        </a:rPr>
                        <a:t> </a:t>
                      </a:r>
                      <a:r>
                        <a:rPr lang="ru-RU" sz="1400" i="1" u="none" strike="noStrike" kern="1200" dirty="0" smtClean="0">
                          <a:solidFill>
                            <a:schemeClr val="dk1"/>
                          </a:solidFill>
                          <a:latin typeface="Times New Roman" pitchFamily="18" charset="0"/>
                          <a:ea typeface="+mn-ea"/>
                          <a:cs typeface="Times New Roman" pitchFamily="18" charset="0"/>
                        </a:rPr>
                        <a:t>выполнять</a:t>
                      </a:r>
                      <a:r>
                        <a:rPr lang="ru-RU" sz="1800" i="1" kern="1200" dirty="0" smtClean="0">
                          <a:solidFill>
                            <a:schemeClr val="dk1"/>
                          </a:solidFill>
                          <a:latin typeface="+mn-lt"/>
                          <a:ea typeface="+mn-ea"/>
                          <a:cs typeface="+mn-cs"/>
                        </a:rPr>
                        <a:t> </a:t>
                      </a:r>
                      <a:r>
                        <a:rPr lang="ru-RU" sz="1400" i="1" u="none" strike="noStrike" kern="1200" dirty="0" smtClean="0">
                          <a:solidFill>
                            <a:schemeClr val="dk1"/>
                          </a:solidFill>
                          <a:latin typeface="Times New Roman" pitchFamily="18" charset="0"/>
                          <a:ea typeface="+mn-ea"/>
                          <a:cs typeface="Times New Roman" pitchFamily="18" charset="0"/>
                        </a:rPr>
                        <a:t>простейшие приёмы оказания доврачебной помощи при травмах и ушибах</a:t>
                      </a:r>
                      <a:endParaRPr lang="ru-RU" sz="1400" kern="1200" dirty="0" smtClean="0">
                        <a:solidFill>
                          <a:schemeClr val="dk1"/>
                        </a:solidFill>
                        <a:latin typeface="Times New Roman" pitchFamily="18" charset="0"/>
                        <a:ea typeface="+mn-ea"/>
                        <a:cs typeface="Times New Roman" pitchFamily="18" charset="0"/>
                      </a:endParaRPr>
                    </a:p>
                  </a:txBody>
                  <a:tcPr anchor="ctr"/>
                </a:tc>
                <a:tc>
                  <a:txBody>
                    <a:bodyPr/>
                    <a:lstStyle/>
                    <a:p>
                      <a:pPr lvl="0" fontAlgn="base">
                        <a:buFont typeface="Wingdings" pitchFamily="2" charset="2"/>
                        <a:buChar char="ü"/>
                      </a:pPr>
                      <a:r>
                        <a:rPr lang="ru-RU" sz="1400" kern="1200" dirty="0" smtClean="0">
                          <a:solidFill>
                            <a:schemeClr val="dk1"/>
                          </a:solidFill>
                          <a:latin typeface="Times New Roman" pitchFamily="18" charset="0"/>
                          <a:ea typeface="+mn-ea"/>
                          <a:cs typeface="Times New Roman" pitchFamily="18" charset="0"/>
                        </a:rPr>
                        <a:t> руководствоваться правилами профилактики травматизма и подготовки мест занятий, правильного выбора обуви и формы одежды в зависимости от времени года и погодных условий;</a:t>
                      </a:r>
                    </a:p>
                    <a:p>
                      <a:pPr>
                        <a:buFont typeface="Wingdings" pitchFamily="2" charset="2"/>
                        <a:buChar char="ü"/>
                      </a:pPr>
                      <a:r>
                        <a:rPr lang="ru-RU" sz="1400" kern="1200" dirty="0" smtClean="0">
                          <a:solidFill>
                            <a:schemeClr val="dk1"/>
                          </a:solidFill>
                          <a:latin typeface="Times New Roman" pitchFamily="18" charset="0"/>
                          <a:ea typeface="+mn-ea"/>
                          <a:cs typeface="Times New Roman" pitchFamily="18" charset="0"/>
                        </a:rPr>
                        <a:t> руководствоваться правилами оказания первой помощи при травмах и ушибах во время самостоятельных занятий физическими упражнениями</a:t>
                      </a:r>
                    </a:p>
                  </a:txBody>
                  <a:tcPr anchor="ctr"/>
                </a:tc>
                <a:tc>
                  <a:txBody>
                    <a:bodyPr/>
                    <a:lstStyle/>
                    <a:p>
                      <a:pPr>
                        <a:buFont typeface="Wingdings" pitchFamily="2" charset="2"/>
                        <a:buChar char="ü"/>
                      </a:pPr>
                      <a:r>
                        <a:rPr lang="ru-RU" sz="1400" kern="1200" dirty="0" smtClean="0">
                          <a:solidFill>
                            <a:schemeClr val="dk1"/>
                          </a:solidFill>
                          <a:latin typeface="Times New Roman" pitchFamily="18" charset="0"/>
                          <a:ea typeface="+mn-ea"/>
                          <a:cs typeface="Times New Roman" pitchFamily="18" charset="0"/>
                        </a:rPr>
                        <a:t> проводить мероприятия по профилактике травматизма во время занятий физическими упражнениями</a:t>
                      </a:r>
                    </a:p>
                  </a:txBody>
                  <a:tcPr anchor="ctr"/>
                </a:tc>
                <a:extLst>
                  <a:ext uri="{0D108BD9-81ED-4DB2-BD59-A6C34878D82A}">
                    <a16:rowId xmlns:a16="http://schemas.microsoft.com/office/drawing/2014/main" xmlns="" val="10002"/>
                  </a:ext>
                </a:extLst>
              </a:tr>
            </a:tbl>
          </a:graphicData>
        </a:graphic>
      </p:graphicFrame>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pic>
        <p:nvPicPr>
          <p:cNvPr id="10" name="Picture 8" descr="http://davydow-maza.ucoz.ru/_nw/0/7533541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20" y="4237881"/>
            <a:ext cx="3253907" cy="2440431"/>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13" name="Picture 6" descr="http://img.happy-giraffe.ru/v2/thumbs/e26e4ffdce15f4bc6711c767ffa68dac/a4/40/8be46f1f9ba66f9ec0cdef4d5d6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07904" y="4257364"/>
            <a:ext cx="3495662" cy="2459039"/>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nvGraphicFramePr>
        <p:xfrm>
          <a:off x="285721" y="1000108"/>
          <a:ext cx="6215105" cy="5455920"/>
        </p:xfrm>
        <a:graphic>
          <a:graphicData uri="http://schemas.openxmlformats.org/drawingml/2006/table">
            <a:tbl>
              <a:tblPr firstRow="1" bandRow="1">
                <a:tableStyleId>{5C22544A-7EE6-4342-B048-85BDC9FD1C3A}</a:tableStyleId>
              </a:tblPr>
              <a:tblGrid>
                <a:gridCol w="6215105">
                  <a:extLst>
                    <a:ext uri="{9D8B030D-6E8A-4147-A177-3AD203B41FA5}">
                      <a16:colId xmlns:a16="http://schemas.microsoft.com/office/drawing/2014/main" xmlns="" val="20000"/>
                    </a:ext>
                  </a:extLst>
                </a:gridCol>
              </a:tblGrid>
              <a:tr h="5163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chemeClr val="lt1"/>
                          </a:solidFill>
                          <a:latin typeface="+mn-lt"/>
                          <a:ea typeface="+mn-ea"/>
                          <a:cs typeface="+mn-cs"/>
                        </a:rPr>
                        <a:t>Содержание </a:t>
                      </a:r>
                      <a:r>
                        <a:rPr lang="ru-RU" altLang="ru-RU" sz="1600" b="1" kern="1200" dirty="0" err="1" smtClean="0">
                          <a:solidFill>
                            <a:schemeClr val="lt1"/>
                          </a:solidFill>
                          <a:latin typeface="+mn-lt"/>
                          <a:ea typeface="+mn-ea"/>
                          <a:cs typeface="+mn-cs"/>
                        </a:rPr>
                        <a:t>спортивно­оздоровительной</a:t>
                      </a:r>
                      <a:r>
                        <a:rPr lang="ru-RU" altLang="ru-RU" sz="1600" b="1" kern="1200" dirty="0" smtClean="0">
                          <a:solidFill>
                            <a:schemeClr val="lt1"/>
                          </a:solidFill>
                          <a:latin typeface="+mn-lt"/>
                          <a:ea typeface="+mn-ea"/>
                          <a:cs typeface="+mn-cs"/>
                        </a:rPr>
                        <a:t> деятельности </a:t>
                      </a:r>
                      <a:r>
                        <a:rPr lang="ru-RU" sz="1600" b="1" kern="1200" dirty="0" smtClean="0">
                          <a:solidFill>
                            <a:schemeClr val="lt1"/>
                          </a:solidFill>
                          <a:latin typeface="+mn-lt"/>
                          <a:ea typeface="+mn-ea"/>
                          <a:cs typeface="+mn-cs"/>
                        </a:rPr>
                        <a:t>обучающихся в процессе освоения предмета  «Физическая культура»</a:t>
                      </a:r>
                      <a:endParaRPr lang="ru-RU" sz="2000" b="1" kern="1200" dirty="0" smtClean="0">
                        <a:solidFill>
                          <a:schemeClr val="lt1"/>
                        </a:solidFill>
                        <a:latin typeface="+mn-lt"/>
                        <a:ea typeface="+mn-ea"/>
                        <a:cs typeface="+mn-cs"/>
                      </a:endParaRPr>
                    </a:p>
                  </a:txBody>
                  <a:tcPr anchor="ctr"/>
                </a:tc>
                <a:extLst>
                  <a:ext uri="{0D108BD9-81ED-4DB2-BD59-A6C34878D82A}">
                    <a16:rowId xmlns:a16="http://schemas.microsoft.com/office/drawing/2014/main" xmlns="" val="10000"/>
                  </a:ext>
                </a:extLst>
              </a:tr>
              <a:tr h="570751">
                <a:tc>
                  <a:txBody>
                    <a:bodyPr/>
                    <a:lstStyle/>
                    <a:p>
                      <a:pPr algn="ctr"/>
                      <a:r>
                        <a:rPr lang="ru-RU" dirty="0" smtClean="0"/>
                        <a:t>Примерная основная образовательная программа начального общего образования (п. 2.2.2.10)</a:t>
                      </a:r>
                      <a:endParaRPr lang="ru-RU" dirty="0"/>
                    </a:p>
                  </a:txBody>
                  <a:tcPr/>
                </a:tc>
                <a:extLst>
                  <a:ext uri="{0D108BD9-81ED-4DB2-BD59-A6C34878D82A}">
                    <a16:rowId xmlns:a16="http://schemas.microsoft.com/office/drawing/2014/main" xmlns="" val="10001"/>
                  </a:ext>
                </a:extLst>
              </a:tr>
              <a:tr h="733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rgbClr val="FF0000"/>
                          </a:solidFill>
                          <a:latin typeface="Times New Roman" pitchFamily="18" charset="0"/>
                          <a:ea typeface="+mn-ea"/>
                          <a:cs typeface="Times New Roman" pitchFamily="18" charset="0"/>
                        </a:rPr>
                        <a:t>Знания о физической культуре </a:t>
                      </a:r>
                    </a:p>
                    <a:p>
                      <a:r>
                        <a:rPr lang="ru-RU" sz="1600" kern="1200" dirty="0" smtClean="0">
                          <a:solidFill>
                            <a:schemeClr val="dk1"/>
                          </a:solidFill>
                          <a:latin typeface="Times New Roman" pitchFamily="18" charset="0"/>
                          <a:ea typeface="+mn-ea"/>
                          <a:cs typeface="Times New Roman" pitchFamily="18" charset="0"/>
                        </a:rPr>
                        <a:t>Правила предупреждения травматизма во время занятий физическими упражнениями: организация мест занятий, подбор одежды, обуви и инвентаря.</a:t>
                      </a:r>
                    </a:p>
                  </a:txBody>
                  <a:tcPr/>
                </a:tc>
                <a:extLst>
                  <a:ext uri="{0D108BD9-81ED-4DB2-BD59-A6C34878D82A}">
                    <a16:rowId xmlns:a16="http://schemas.microsoft.com/office/drawing/2014/main" xmlns="" val="10002"/>
                  </a:ext>
                </a:extLst>
              </a:tr>
              <a:tr h="2989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mn-lt"/>
                          <a:ea typeface="+mn-ea"/>
                          <a:cs typeface="+mn-cs"/>
                        </a:rPr>
                        <a:t>Примерная основная образовательная программа основного общего образования (п. 2.2.2.16)</a:t>
                      </a:r>
                    </a:p>
                  </a:txBody>
                  <a:tcPr/>
                </a:tc>
                <a:extLst>
                  <a:ext uri="{0D108BD9-81ED-4DB2-BD59-A6C34878D82A}">
                    <a16:rowId xmlns:a16="http://schemas.microsoft.com/office/drawing/2014/main" xmlns="" val="10003"/>
                  </a:ext>
                </a:extLst>
              </a:tr>
              <a:tr h="733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rgbClr val="FF0000"/>
                          </a:solidFill>
                          <a:latin typeface="Times New Roman" pitchFamily="18" charset="0"/>
                          <a:ea typeface="+mn-ea"/>
                          <a:cs typeface="Times New Roman" pitchFamily="18" charset="0"/>
                        </a:rPr>
                        <a:t>Физическая культура как область знаний</a:t>
                      </a:r>
                    </a:p>
                    <a:p>
                      <a:pPr marL="0" marR="0" indent="0" algn="l"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dk1"/>
                          </a:solidFill>
                          <a:latin typeface="Times New Roman" pitchFamily="18" charset="0"/>
                          <a:ea typeface="+mn-ea"/>
                          <a:cs typeface="Times New Roman" pitchFamily="18" charset="0"/>
                        </a:rPr>
                        <a:t>Требования техники безопасности и первая помощь при травмах во время занятий физической культурой и спортом.</a:t>
                      </a:r>
                    </a:p>
                  </a:txBody>
                  <a:tcPr/>
                </a:tc>
                <a:extLst>
                  <a:ext uri="{0D108BD9-81ED-4DB2-BD59-A6C34878D82A}">
                    <a16:rowId xmlns:a16="http://schemas.microsoft.com/office/drawing/2014/main" xmlns="" val="10004"/>
                  </a:ext>
                </a:extLst>
              </a:tr>
              <a:tr h="2989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mn-lt"/>
                          <a:ea typeface="+mn-ea"/>
                          <a:cs typeface="+mn-cs"/>
                        </a:rPr>
                        <a:t>Примерная основная образовательная программа среднего общего образования  (п. </a:t>
                      </a:r>
                      <a:r>
                        <a:rPr lang="en-US" sz="1800" kern="1200" dirty="0" smtClean="0">
                          <a:solidFill>
                            <a:schemeClr val="dk1"/>
                          </a:solidFill>
                          <a:latin typeface="+mn-lt"/>
                          <a:ea typeface="+mn-ea"/>
                          <a:cs typeface="+mn-cs"/>
                        </a:rPr>
                        <a:t>II</a:t>
                      </a:r>
                      <a:r>
                        <a:rPr lang="ru-RU" sz="1800" kern="1200" dirty="0" smtClean="0">
                          <a:solidFill>
                            <a:schemeClr val="dk1"/>
                          </a:solidFill>
                          <a:latin typeface="+mn-lt"/>
                          <a:ea typeface="+mn-ea"/>
                          <a:cs typeface="+mn-cs"/>
                        </a:rPr>
                        <a:t>.2)</a:t>
                      </a:r>
                    </a:p>
                  </a:txBody>
                  <a:tcPr/>
                </a:tc>
                <a:extLst>
                  <a:ext uri="{0D108BD9-81ED-4DB2-BD59-A6C34878D82A}">
                    <a16:rowId xmlns:a16="http://schemas.microsoft.com/office/drawing/2014/main" xmlns="" val="10005"/>
                  </a:ext>
                </a:extLst>
              </a:tr>
              <a:tr h="562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rgbClr val="FF0000"/>
                          </a:solidFill>
                          <a:latin typeface="Times New Roman" pitchFamily="18" charset="0"/>
                          <a:ea typeface="+mn-ea"/>
                          <a:cs typeface="Times New Roman" pitchFamily="18" charset="0"/>
                        </a:rPr>
                        <a:t>Физическая культура и здоровый образ жизни</a:t>
                      </a:r>
                    </a:p>
                    <a:p>
                      <a:pPr marL="0" marR="0" indent="0" algn="l"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dk1"/>
                          </a:solidFill>
                          <a:latin typeface="Times New Roman" pitchFamily="18" charset="0"/>
                          <a:ea typeface="+mn-ea"/>
                          <a:cs typeface="Times New Roman" pitchFamily="18" charset="0"/>
                        </a:rPr>
                        <a:t>Правила организации и проведения соревнований, обеспечение безопасности.</a:t>
                      </a:r>
                    </a:p>
                  </a:txBody>
                  <a:tcPr/>
                </a:tc>
                <a:extLst>
                  <a:ext uri="{0D108BD9-81ED-4DB2-BD59-A6C34878D82A}">
                    <a16:rowId xmlns:a16="http://schemas.microsoft.com/office/drawing/2014/main" xmlns="" val="10006"/>
                  </a:ext>
                </a:extLst>
              </a:tr>
            </a:tbl>
          </a:graphicData>
        </a:graphic>
      </p:graphicFrame>
      <p:cxnSp>
        <p:nvCxnSpPr>
          <p:cNvPr id="6" name="Прямая соединительная линия 5"/>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5" name="Прямоугольник 4"/>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pic>
        <p:nvPicPr>
          <p:cNvPr id="10" name="Picture 2" descr="https://go1.imgsmail.ru/imgpreview?key=59b6e1354d00cdf9&amp;mb=imgdb_preview_97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43701" y="1000108"/>
            <a:ext cx="1823413" cy="27146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go4.imgsmail.ru/imgpreview?key=632c039369d46554&amp;mb=imgdb_preview_52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00892" y="3832619"/>
            <a:ext cx="1923421" cy="2596777"/>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Прямоугольник 5"/>
          <p:cNvSpPr>
            <a:spLocks noChangeArrowheads="1"/>
          </p:cNvSpPr>
          <p:nvPr/>
        </p:nvSpPr>
        <p:spPr bwMode="auto">
          <a:xfrm>
            <a:off x="214313" y="1071563"/>
            <a:ext cx="8358187" cy="369887"/>
          </a:xfrm>
          <a:prstGeom prst="rect">
            <a:avLst/>
          </a:prstGeom>
          <a:noFill/>
          <a:ln w="9525">
            <a:noFill/>
            <a:miter lim="800000"/>
            <a:headEnd/>
            <a:tailEnd/>
          </a:ln>
        </p:spPr>
        <p:txBody>
          <a:bodyPr>
            <a:spAutoFit/>
          </a:bodyPr>
          <a:lstStyle/>
          <a:p>
            <a:r>
              <a:rPr lang="ru-RU" dirty="0">
                <a:solidFill>
                  <a:srgbClr val="FF0000"/>
                </a:solidFill>
                <a:latin typeface="Times New Roman" pitchFamily="18" charset="0"/>
                <a:cs typeface="Times New Roman" pitchFamily="18" charset="0"/>
              </a:rPr>
              <a:t>Примерная основная образовательная программа </a:t>
            </a:r>
            <a:r>
              <a:rPr lang="ru-RU" b="1" dirty="0" smtClean="0">
                <a:solidFill>
                  <a:srgbClr val="FF0000"/>
                </a:solidFill>
                <a:latin typeface="Times New Roman" pitchFamily="18" charset="0"/>
                <a:cs typeface="Times New Roman" pitchFamily="18" charset="0"/>
              </a:rPr>
              <a:t>среднего общего </a:t>
            </a:r>
            <a:r>
              <a:rPr lang="ru-RU" dirty="0">
                <a:solidFill>
                  <a:srgbClr val="FF0000"/>
                </a:solidFill>
                <a:latin typeface="Times New Roman" pitchFamily="18" charset="0"/>
                <a:cs typeface="Times New Roman" pitchFamily="18" charset="0"/>
              </a:rPr>
              <a:t>образования</a:t>
            </a:r>
            <a:endParaRPr lang="ru-RU" dirty="0"/>
          </a:p>
        </p:txBody>
      </p:sp>
      <p:sp>
        <p:nvSpPr>
          <p:cNvPr id="9223" name="Rectangle 7"/>
          <p:cNvSpPr>
            <a:spLocks noChangeArrowheads="1"/>
          </p:cNvSpPr>
          <p:nvPr/>
        </p:nvSpPr>
        <p:spPr bwMode="auto">
          <a:xfrm>
            <a:off x="428596" y="1500188"/>
            <a:ext cx="8215370" cy="2339102"/>
          </a:xfrm>
          <a:prstGeom prst="rect">
            <a:avLst/>
          </a:prstGeom>
          <a:noFill/>
          <a:ln w="9525">
            <a:noFill/>
            <a:miter lim="800000"/>
            <a:headEnd/>
            <a:tailEnd/>
          </a:ln>
          <a:effectLst/>
        </p:spPr>
        <p:txBody>
          <a:bodyPr wrap="square" anchor="ctr">
            <a:spAutoFit/>
          </a:bodyPr>
          <a:lstStyle/>
          <a:p>
            <a:pPr indent="457200">
              <a:defRPr/>
            </a:pPr>
            <a:r>
              <a:rPr lang="ru-RU" b="1" dirty="0" smtClean="0">
                <a:solidFill>
                  <a:srgbClr val="FF0000"/>
                </a:solidFill>
                <a:latin typeface="Times New Roman" pitchFamily="18" charset="0"/>
                <a:cs typeface="Times New Roman" pitchFamily="18" charset="0"/>
              </a:rPr>
              <a:t>Личностные результаты</a:t>
            </a:r>
            <a:endParaRPr lang="ru-RU" b="1" dirty="0">
              <a:solidFill>
                <a:srgbClr val="FF0000"/>
              </a:solidFill>
              <a:latin typeface="Times New Roman" pitchFamily="18" charset="0"/>
              <a:cs typeface="Times New Roman" pitchFamily="18" charset="0"/>
            </a:endParaRPr>
          </a:p>
          <a:p>
            <a:pPr indent="457200">
              <a:defRPr/>
            </a:pPr>
            <a:r>
              <a:rPr lang="ru-RU" sz="1600" dirty="0" smtClean="0">
                <a:latin typeface="Times New Roman" pitchFamily="18" charset="0"/>
                <a:cs typeface="Times New Roman" pitchFamily="18" charset="0"/>
              </a:rPr>
              <a:t>Готовность и способность обучающихся к саморазвитию и самовоспитанию в соответствии с общечеловеческими ценностями и идеалами гражданского общества, потребность в физическом самосовершенствовании, занятиях спортивно-оздоровительной деятельностью.</a:t>
            </a:r>
            <a:endParaRPr lang="ru-RU" sz="1600" dirty="0">
              <a:latin typeface="Times New Roman" pitchFamily="18" charset="0"/>
              <a:cs typeface="Times New Roman" pitchFamily="18" charset="0"/>
            </a:endParaRPr>
          </a:p>
          <a:p>
            <a:pPr indent="457200"/>
            <a:r>
              <a:rPr lang="ru-RU" sz="1600" dirty="0" smtClean="0">
                <a:latin typeface="Times New Roman" pitchFamily="18" charset="0"/>
                <a:cs typeface="Times New Roman" pitchFamily="18" charset="0"/>
              </a:rPr>
              <a:t>П</a:t>
            </a:r>
            <a:r>
              <a:rPr lang="x-none" sz="1600" smtClean="0">
                <a:latin typeface="Times New Roman" pitchFamily="18" charset="0"/>
                <a:cs typeface="Times New Roman" pitchFamily="18" charset="0"/>
              </a:rPr>
              <a:t>ринятие </a:t>
            </a:r>
            <a:r>
              <a:rPr lang="x-none" sz="1600" dirty="0" smtClean="0">
                <a:latin typeface="Times New Roman" pitchFamily="18" charset="0"/>
                <a:cs typeface="Times New Roman" pitchFamily="18" charset="0"/>
              </a:rPr>
              <a:t>и реализация ценностей здорового и безопасного образа жизни, бережное, ответственное и компетентное отношение к собственному физическому и </a:t>
            </a:r>
            <a:r>
              <a:rPr lang="x-none" sz="1600" smtClean="0">
                <a:latin typeface="Times New Roman" pitchFamily="18" charset="0"/>
                <a:cs typeface="Times New Roman" pitchFamily="18" charset="0"/>
              </a:rPr>
              <a:t>психологическому здоровью</a:t>
            </a:r>
            <a:r>
              <a:rPr lang="ru-RU" sz="1600" dirty="0" smtClean="0">
                <a:latin typeface="Times New Roman" pitchFamily="18" charset="0"/>
                <a:cs typeface="Times New Roman" pitchFamily="18" charset="0"/>
              </a:rPr>
              <a:t>.</a:t>
            </a:r>
          </a:p>
          <a:p>
            <a:pPr indent="457200"/>
            <a:r>
              <a:rPr lang="ru-RU" sz="1600" dirty="0" smtClean="0">
                <a:latin typeface="Times New Roman" pitchFamily="18" charset="0"/>
                <a:cs typeface="Times New Roman" pitchFamily="18" charset="0"/>
              </a:rPr>
              <a:t>Неприятие вредных привычек: курения, употребления алкоголя, наркотиков.</a:t>
            </a:r>
            <a:endParaRPr lang="ru-RU" sz="1600" dirty="0">
              <a:latin typeface="Times New Roman" pitchFamily="18" charset="0"/>
              <a:cs typeface="Times New Roman" pitchFamily="18" charset="0"/>
            </a:endParaRPr>
          </a:p>
        </p:txBody>
      </p:sp>
      <p:cxnSp>
        <p:nvCxnSpPr>
          <p:cNvPr id="6" name="Прямая соединительная линия 5"/>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pic>
        <p:nvPicPr>
          <p:cNvPr id="7" name="Picture 2" descr="D:\Саша\рисунки о спорте и не только\ФКи ЗОЖ\13332837_989590404494064_3425105594208158708_n-768x402.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928926" y="3881427"/>
            <a:ext cx="5837980" cy="2724164"/>
          </a:xfrm>
          <a:prstGeom prst="rect">
            <a:avLst/>
          </a:prstGeom>
          <a:noFill/>
          <a:ln w="9525">
            <a:noFill/>
            <a:miter lim="800000"/>
            <a:headEnd/>
            <a:tailEnd/>
          </a:ln>
        </p:spPr>
      </p:pic>
      <p:sp>
        <p:nvSpPr>
          <p:cNvPr id="8" name="Прямоугольник 7"/>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pic>
        <p:nvPicPr>
          <p:cNvPr id="9" name="Рисунок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Прямоугольник 5"/>
          <p:cNvSpPr>
            <a:spLocks noChangeArrowheads="1"/>
          </p:cNvSpPr>
          <p:nvPr/>
        </p:nvSpPr>
        <p:spPr bwMode="auto">
          <a:xfrm>
            <a:off x="267019" y="972934"/>
            <a:ext cx="8358187" cy="369887"/>
          </a:xfrm>
          <a:prstGeom prst="rect">
            <a:avLst/>
          </a:prstGeom>
          <a:noFill/>
          <a:ln w="9525">
            <a:noFill/>
            <a:miter lim="800000"/>
            <a:headEnd/>
            <a:tailEnd/>
          </a:ln>
        </p:spPr>
        <p:txBody>
          <a:bodyPr>
            <a:spAutoFit/>
          </a:bodyPr>
          <a:lstStyle/>
          <a:p>
            <a:r>
              <a:rPr lang="ru-RU" dirty="0">
                <a:solidFill>
                  <a:srgbClr val="FF0000"/>
                </a:solidFill>
                <a:latin typeface="Times New Roman" pitchFamily="18" charset="0"/>
                <a:cs typeface="Times New Roman" pitchFamily="18" charset="0"/>
              </a:rPr>
              <a:t>Примерная основная образовательная программа </a:t>
            </a:r>
            <a:r>
              <a:rPr lang="ru-RU" dirty="0" smtClean="0">
                <a:solidFill>
                  <a:srgbClr val="FF0000"/>
                </a:solidFill>
                <a:latin typeface="Times New Roman" pitchFamily="18" charset="0"/>
                <a:cs typeface="Times New Roman" pitchFamily="18" charset="0"/>
              </a:rPr>
              <a:t>среднего общего </a:t>
            </a:r>
            <a:r>
              <a:rPr lang="ru-RU" dirty="0">
                <a:solidFill>
                  <a:srgbClr val="FF0000"/>
                </a:solidFill>
                <a:latin typeface="Times New Roman" pitchFamily="18" charset="0"/>
                <a:cs typeface="Times New Roman" pitchFamily="18" charset="0"/>
              </a:rPr>
              <a:t>образования</a:t>
            </a:r>
            <a:endParaRPr lang="ru-RU" dirty="0"/>
          </a:p>
        </p:txBody>
      </p:sp>
      <p:sp>
        <p:nvSpPr>
          <p:cNvPr id="9223" name="Rectangle 7"/>
          <p:cNvSpPr>
            <a:spLocks noChangeArrowheads="1"/>
          </p:cNvSpPr>
          <p:nvPr/>
        </p:nvSpPr>
        <p:spPr bwMode="auto">
          <a:xfrm>
            <a:off x="285720" y="1285860"/>
            <a:ext cx="8572560" cy="2708434"/>
          </a:xfrm>
          <a:prstGeom prst="rect">
            <a:avLst/>
          </a:prstGeom>
          <a:noFill/>
          <a:ln w="9525">
            <a:noFill/>
            <a:miter lim="800000"/>
            <a:headEnd/>
            <a:tailEnd/>
          </a:ln>
          <a:effectLst/>
        </p:spPr>
        <p:txBody>
          <a:bodyPr wrap="square" anchor="ctr">
            <a:spAutoFit/>
          </a:bodyPr>
          <a:lstStyle/>
          <a:p>
            <a:pPr>
              <a:defRPr/>
            </a:pPr>
            <a:r>
              <a:rPr lang="ru-RU" b="1" dirty="0" smtClean="0">
                <a:solidFill>
                  <a:srgbClr val="FF0000"/>
                </a:solidFill>
                <a:latin typeface="Times New Roman" pitchFamily="18" charset="0"/>
                <a:cs typeface="Times New Roman" pitchFamily="18" charset="0"/>
              </a:rPr>
              <a:t>Регулятивные универсальные учебные действия</a:t>
            </a:r>
            <a:endParaRPr lang="ru-RU" b="1" dirty="0">
              <a:solidFill>
                <a:srgbClr val="FF0000"/>
              </a:solidFill>
              <a:latin typeface="Times New Roman" pitchFamily="18" charset="0"/>
              <a:cs typeface="Times New Roman" pitchFamily="18" charset="0"/>
            </a:endParaRPr>
          </a:p>
          <a:p>
            <a:endParaRPr lang="ru-RU" sz="800" b="1"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Выпускник научится:</a:t>
            </a:r>
            <a:endParaRPr lang="ru-RU" sz="1600" dirty="0" smtClean="0">
              <a:latin typeface="Times New Roman" pitchFamily="18" charset="0"/>
              <a:cs typeface="Times New Roman" pitchFamily="18" charset="0"/>
            </a:endParaRPr>
          </a:p>
          <a:p>
            <a:pPr>
              <a:buFont typeface="Wingdings" pitchFamily="2" charset="2"/>
              <a:buChar char="ü"/>
            </a:pPr>
            <a:r>
              <a:rPr lang="x-none" sz="1600" smtClean="0">
                <a:latin typeface="Times New Roman" pitchFamily="18" charset="0"/>
                <a:cs typeface="Times New Roman" pitchFamily="18" charset="0"/>
              </a:rPr>
              <a:t>оценивать возможные последствия достижения поставленной цели в деятельности, собственной жизни и жизни окружающих людей;</a:t>
            </a:r>
            <a:endParaRPr lang="ru-RU" sz="1600" dirty="0" smtClean="0">
              <a:latin typeface="Times New Roman" pitchFamily="18" charset="0"/>
              <a:cs typeface="Times New Roman" pitchFamily="18" charset="0"/>
            </a:endParaRPr>
          </a:p>
          <a:p>
            <a:pPr>
              <a:buFont typeface="Wingdings" pitchFamily="2" charset="2"/>
              <a:buChar char="ü"/>
            </a:pPr>
            <a:r>
              <a:rPr lang="x-none" sz="1600" smtClean="0">
                <a:latin typeface="Times New Roman" pitchFamily="18" charset="0"/>
                <a:cs typeface="Times New Roman" pitchFamily="18" charset="0"/>
              </a:rPr>
              <a:t>ставить и формулировать собственные задачи в образовательной деятельности и жизненных ситуациях;</a:t>
            </a:r>
            <a:endParaRPr lang="ru-RU" sz="1600" dirty="0" smtClean="0">
              <a:latin typeface="Times New Roman" pitchFamily="18" charset="0"/>
              <a:cs typeface="Times New Roman" pitchFamily="18" charset="0"/>
            </a:endParaRPr>
          </a:p>
          <a:p>
            <a:pPr>
              <a:buFont typeface="Wingdings" pitchFamily="2" charset="2"/>
              <a:buChar char="ü"/>
            </a:pPr>
            <a:r>
              <a:rPr lang="x-none" sz="1600" smtClean="0">
                <a:latin typeface="Times New Roman" pitchFamily="18" charset="0"/>
                <a:cs typeface="Times New Roman" pitchFamily="18" charset="0"/>
              </a:rPr>
              <a:t>выбирать путь достижения цели, планировать решение поставленных задач; </a:t>
            </a:r>
            <a:endParaRPr lang="ru-RU" sz="1600" dirty="0" smtClean="0">
              <a:latin typeface="Times New Roman" pitchFamily="18" charset="0"/>
              <a:cs typeface="Times New Roman" pitchFamily="18" charset="0"/>
            </a:endParaRPr>
          </a:p>
          <a:p>
            <a:pPr>
              <a:buFont typeface="Wingdings" pitchFamily="2" charset="2"/>
              <a:buChar char="ü"/>
            </a:pPr>
            <a:r>
              <a:rPr lang="x-none" sz="1600" smtClean="0">
                <a:latin typeface="Times New Roman" pitchFamily="18" charset="0"/>
                <a:cs typeface="Times New Roman" pitchFamily="18" charset="0"/>
              </a:rPr>
              <a:t>организовывать эффективный поиск ресурсов, необходимых для достижения поставленной цели;</a:t>
            </a:r>
            <a:endParaRPr lang="ru-RU" sz="1600" dirty="0" smtClean="0">
              <a:latin typeface="Times New Roman" pitchFamily="18" charset="0"/>
              <a:cs typeface="Times New Roman" pitchFamily="18" charset="0"/>
            </a:endParaRPr>
          </a:p>
          <a:p>
            <a:pPr>
              <a:buFont typeface="Wingdings" pitchFamily="2" charset="2"/>
              <a:buChar char="ü"/>
            </a:pPr>
            <a:r>
              <a:rPr lang="ru-RU" sz="1600" dirty="0" smtClean="0">
                <a:latin typeface="Times New Roman" pitchFamily="18" charset="0"/>
                <a:cs typeface="Times New Roman" pitchFamily="18" charset="0"/>
              </a:rPr>
              <a:t>сопоставлять полученный результат деятельности с поставленной заранее целью.</a:t>
            </a:r>
            <a:endParaRPr lang="ru-RU" sz="1600" dirty="0">
              <a:latin typeface="Times New Roman" pitchFamily="18" charset="0"/>
              <a:cs typeface="Times New Roman" pitchFamily="18" charset="0"/>
            </a:endParaRPr>
          </a:p>
        </p:txBody>
      </p:sp>
      <p:cxnSp>
        <p:nvCxnSpPr>
          <p:cNvPr id="6" name="Прямая соединительная линия 5"/>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7" name="Прямоугольник 6"/>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pic>
        <p:nvPicPr>
          <p:cNvPr id="8" name="Picture 2" descr="https://s11.stc.all.kpcdn.net/share/i/12/5769652/inx960x64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5" y="4071942"/>
            <a:ext cx="3429025" cy="25882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ÐÐ°ÑÑÐ¸Ð½ÐºÐ¸ Ð¿Ð¾ Ð·Ð°Ð¿ÑÐ¾ÑÑ ÑÐµÑÐ½Ð¸ÐºÐ° Ð±ÐµÐ·Ð¾Ð¿Ð°ÑÐ½Ð¾ÑÑÐ¸ ÑÐ¸Ð·ÐºÑÐ»ÑÑÑÑÐ°"/>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6446" y="4071942"/>
            <a:ext cx="2571768" cy="2571769"/>
          </a:xfrm>
          <a:prstGeom prst="rect">
            <a:avLst/>
          </a:prstGeom>
          <a:noFill/>
        </p:spPr>
      </p:pic>
      <p:pic>
        <p:nvPicPr>
          <p:cNvPr id="10" name="Рисунок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Прямоугольник 4"/>
          <p:cNvSpPr>
            <a:spLocks noChangeArrowheads="1"/>
          </p:cNvSpPr>
          <p:nvPr/>
        </p:nvSpPr>
        <p:spPr bwMode="auto">
          <a:xfrm>
            <a:off x="214313" y="285750"/>
            <a:ext cx="8786812" cy="276999"/>
          </a:xfrm>
          <a:prstGeom prst="rect">
            <a:avLst/>
          </a:prstGeom>
          <a:noFill/>
          <a:ln w="9525">
            <a:noFill/>
            <a:miter lim="800000"/>
            <a:headEnd/>
            <a:tailEnd/>
          </a:ln>
        </p:spPr>
        <p:txBody>
          <a:bodyPr>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25604" name="Rectangle 1"/>
          <p:cNvSpPr>
            <a:spLocks noChangeArrowheads="1"/>
          </p:cNvSpPr>
          <p:nvPr/>
        </p:nvSpPr>
        <p:spPr bwMode="auto">
          <a:xfrm>
            <a:off x="357158" y="869131"/>
            <a:ext cx="8358187" cy="923925"/>
          </a:xfrm>
          <a:prstGeom prst="rect">
            <a:avLst/>
          </a:prstGeom>
          <a:noFill/>
          <a:ln w="9525">
            <a:noFill/>
            <a:miter lim="800000"/>
            <a:headEnd/>
            <a:tailEnd/>
          </a:ln>
        </p:spPr>
        <p:txBody>
          <a:bodyPr anchor="ctr">
            <a:spAutoFit/>
          </a:bodyPr>
          <a:lstStyle/>
          <a:p>
            <a:r>
              <a:rPr lang="ru-RU" dirty="0">
                <a:latin typeface="Times New Roman" pitchFamily="18" charset="0"/>
                <a:cs typeface="Times New Roman" pitchFamily="18" charset="0"/>
              </a:rPr>
              <a:t>При </a:t>
            </a:r>
            <a:r>
              <a:rPr lang="ru-RU" dirty="0">
                <a:solidFill>
                  <a:srgbClr val="FF0000"/>
                </a:solidFill>
                <a:latin typeface="Times New Roman" pitchFamily="18" charset="0"/>
                <a:cs typeface="Times New Roman" pitchFamily="18" charset="0"/>
              </a:rPr>
              <a:t>оценивании</a:t>
            </a:r>
            <a:r>
              <a:rPr lang="ru-RU" dirty="0">
                <a:latin typeface="Times New Roman" pitchFamily="18" charset="0"/>
                <a:cs typeface="Times New Roman" pitchFamily="18" charset="0"/>
              </a:rPr>
              <a:t> </a:t>
            </a:r>
            <a:r>
              <a:rPr lang="ru-RU" dirty="0">
                <a:solidFill>
                  <a:srgbClr val="FF0000"/>
                </a:solidFill>
                <a:latin typeface="Times New Roman" pitchFamily="18" charset="0"/>
                <a:cs typeface="Times New Roman" pitchFamily="18" charset="0"/>
              </a:rPr>
              <a:t>знаний</a:t>
            </a:r>
            <a:r>
              <a:rPr lang="ru-RU" dirty="0">
                <a:latin typeface="Times New Roman" pitchFamily="18" charset="0"/>
                <a:cs typeface="Times New Roman" pitchFamily="18" charset="0"/>
              </a:rPr>
              <a:t> учитываются показатели:</a:t>
            </a:r>
          </a:p>
          <a:p>
            <a:r>
              <a:rPr lang="ru-RU" dirty="0">
                <a:latin typeface="Times New Roman" pitchFamily="18" charset="0"/>
                <a:cs typeface="Times New Roman" pitchFamily="18" charset="0"/>
              </a:rPr>
              <a:t>глубина, полнота, аргументированность, умение использовать их применительно к конкретным занятиям физическими упражнениями.</a:t>
            </a:r>
          </a:p>
        </p:txBody>
      </p:sp>
      <p:graphicFrame>
        <p:nvGraphicFramePr>
          <p:cNvPr id="5" name="Таблица 4"/>
          <p:cNvGraphicFramePr>
            <a:graphicFrameLocks noGrp="1"/>
          </p:cNvGraphicFramePr>
          <p:nvPr/>
        </p:nvGraphicFramePr>
        <p:xfrm>
          <a:off x="357158" y="1857364"/>
          <a:ext cx="8286750" cy="3943350"/>
        </p:xfrm>
        <a:graphic>
          <a:graphicData uri="http://schemas.openxmlformats.org/drawingml/2006/table">
            <a:tbl>
              <a:tblPr/>
              <a:tblGrid>
                <a:gridCol w="2071687">
                  <a:extLst>
                    <a:ext uri="{9D8B030D-6E8A-4147-A177-3AD203B41FA5}">
                      <a16:colId xmlns:a16="http://schemas.microsoft.com/office/drawing/2014/main" xmlns="" val="20000"/>
                    </a:ext>
                  </a:extLst>
                </a:gridCol>
                <a:gridCol w="2071688">
                  <a:extLst>
                    <a:ext uri="{9D8B030D-6E8A-4147-A177-3AD203B41FA5}">
                      <a16:colId xmlns:a16="http://schemas.microsoft.com/office/drawing/2014/main" xmlns="" val="20001"/>
                    </a:ext>
                  </a:extLst>
                </a:gridCol>
                <a:gridCol w="2071687">
                  <a:extLst>
                    <a:ext uri="{9D8B030D-6E8A-4147-A177-3AD203B41FA5}">
                      <a16:colId xmlns:a16="http://schemas.microsoft.com/office/drawing/2014/main" xmlns="" val="20002"/>
                    </a:ext>
                  </a:extLst>
                </a:gridCol>
                <a:gridCol w="2071688">
                  <a:extLst>
                    <a:ext uri="{9D8B030D-6E8A-4147-A177-3AD203B41FA5}">
                      <a16:colId xmlns:a16="http://schemas.microsoft.com/office/drawing/2014/main" xmlns="" val="20003"/>
                    </a:ext>
                  </a:extLst>
                </a:gridCol>
              </a:tblGrid>
              <a:tr h="37147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Calibri" pitchFamily="34" charset="0"/>
                          <a:cs typeface="Arial" charset="0"/>
                        </a:rPr>
                        <a:t>Качественные критерии оценивания знаний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Оценка «5»</a:t>
                      </a:r>
                    </a:p>
                  </a:txBody>
                  <a:tcPr marL="25400" marR="254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Оценка «4»</a:t>
                      </a:r>
                    </a:p>
                  </a:txBody>
                  <a:tcPr marL="25400" marR="254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Оценка «3»</a:t>
                      </a:r>
                    </a:p>
                  </a:txBody>
                  <a:tcPr marL="25400" marR="254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Оценка «2»</a:t>
                      </a:r>
                    </a:p>
                  </a:txBody>
                  <a:tcPr marL="25400" marR="254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Учащийся демонстрирует понимание сущности материала;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логично его излагает, используя примеры из практики, своего опыта</a:t>
                      </a:r>
                    </a:p>
                  </a:txBody>
                  <a:tcPr marL="25400" marR="254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Те же требования, что и для оценки «5», но допускаются 1-2 ошибки, которые сам же учащийся исправляет, или 1-2 недочета в последовательности излагаемого</a:t>
                      </a:r>
                    </a:p>
                  </a:txBody>
                  <a:tcPr marL="25400" marR="254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Учащийся демонстрирует знание и понимание основных положений темы, но: 1) излагает материал неполно и допускает неточности в определении понятий или формулировке правил;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 не умеет достаточно глубоко и доказательно обосновать свои суждения и привести свои примеры; 3) излагает материал непоследовательно и допускает ошибки</a:t>
                      </a:r>
                    </a:p>
                  </a:txBody>
                  <a:tcPr marL="25400" marR="254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Учащийся демонстрирует незнание большей части изучаемого материала, которое затрудняет дальнейшее овладение материалом (допускает ошибки в формулировке определений и правил, искажающие их смысл, беспорядочно и неуверенно излагает материал). </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bl>
          </a:graphicData>
        </a:graphic>
      </p:graphicFrame>
      <p:sp>
        <p:nvSpPr>
          <p:cNvPr id="25624" name="Прямоугольник 6"/>
          <p:cNvSpPr>
            <a:spLocks noChangeArrowheads="1"/>
          </p:cNvSpPr>
          <p:nvPr/>
        </p:nvSpPr>
        <p:spPr bwMode="auto">
          <a:xfrm>
            <a:off x="357158" y="5929330"/>
            <a:ext cx="8215313" cy="646113"/>
          </a:xfrm>
          <a:prstGeom prst="rect">
            <a:avLst/>
          </a:prstGeom>
          <a:noFill/>
          <a:ln w="9525">
            <a:noFill/>
            <a:miter lim="800000"/>
            <a:headEnd/>
            <a:tailEnd/>
          </a:ln>
        </p:spPr>
        <p:txBody>
          <a:bodyPr>
            <a:spAutoFit/>
          </a:bodyPr>
          <a:lstStyle/>
          <a:p>
            <a:r>
              <a:rPr lang="ru-RU" dirty="0">
                <a:latin typeface="Times New Roman" pitchFamily="18" charset="0"/>
                <a:cs typeface="Times New Roman" pitchFamily="18" charset="0"/>
              </a:rPr>
              <a:t>Методы оценивания: </a:t>
            </a:r>
          </a:p>
          <a:p>
            <a:r>
              <a:rPr lang="ru-RU" dirty="0">
                <a:latin typeface="Times New Roman" pitchFamily="18" charset="0"/>
                <a:cs typeface="Times New Roman" pitchFamily="18" charset="0"/>
              </a:rPr>
              <a:t>стандартизированные письменные и устные работы, тестирование.</a:t>
            </a:r>
          </a:p>
        </p:txBody>
      </p:sp>
      <p:cxnSp>
        <p:nvCxnSpPr>
          <p:cNvPr id="7" name="Прямая соединительная линия 6"/>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pic>
        <p:nvPicPr>
          <p:cNvPr id="8" name="Picture 2" descr="D:\Саша\рисунки о спорте и не только\ФКи ЗОЖ\уч.физкультуры-696x864.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73956" y="5214950"/>
            <a:ext cx="1084247" cy="1345962"/>
          </a:xfrm>
          <a:prstGeom prst="rect">
            <a:avLst/>
          </a:prstGeom>
          <a:noFill/>
        </p:spPr>
      </p:pic>
      <p:pic>
        <p:nvPicPr>
          <p:cNvPr id="9" name="Рисунок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357158" y="857232"/>
          <a:ext cx="8286750" cy="3005143"/>
        </p:xfrm>
        <a:graphic>
          <a:graphicData uri="http://schemas.openxmlformats.org/drawingml/2006/table">
            <a:tbl>
              <a:tblPr/>
              <a:tblGrid>
                <a:gridCol w="2428892">
                  <a:extLst>
                    <a:ext uri="{9D8B030D-6E8A-4147-A177-3AD203B41FA5}">
                      <a16:colId xmlns:a16="http://schemas.microsoft.com/office/drawing/2014/main" xmlns="" val="20000"/>
                    </a:ext>
                  </a:extLst>
                </a:gridCol>
                <a:gridCol w="2286016">
                  <a:extLst>
                    <a:ext uri="{9D8B030D-6E8A-4147-A177-3AD203B41FA5}">
                      <a16:colId xmlns:a16="http://schemas.microsoft.com/office/drawing/2014/main" xmlns="" val="20001"/>
                    </a:ext>
                  </a:extLst>
                </a:gridCol>
                <a:gridCol w="2143140">
                  <a:extLst>
                    <a:ext uri="{9D8B030D-6E8A-4147-A177-3AD203B41FA5}">
                      <a16:colId xmlns:a16="http://schemas.microsoft.com/office/drawing/2014/main" xmlns="" val="20002"/>
                    </a:ext>
                  </a:extLst>
                </a:gridCol>
                <a:gridCol w="1428702">
                  <a:extLst>
                    <a:ext uri="{9D8B030D-6E8A-4147-A177-3AD203B41FA5}">
                      <a16:colId xmlns:a16="http://schemas.microsoft.com/office/drawing/2014/main" xmlns="" val="20003"/>
                    </a:ext>
                  </a:extLst>
                </a:gridCol>
              </a:tblGrid>
              <a:tr h="37147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800" kern="1200" dirty="0" smtClean="0">
                          <a:solidFill>
                            <a:schemeClr val="bg1"/>
                          </a:solidFill>
                          <a:latin typeface="Times New Roman" pitchFamily="18" charset="0"/>
                          <a:ea typeface="+mn-ea"/>
                          <a:cs typeface="Times New Roman" pitchFamily="18" charset="0"/>
                        </a:rPr>
                        <a:t>Качественные критерии оценивания </a:t>
                      </a:r>
                    </a:p>
                    <a:p>
                      <a:pPr marL="0" marR="0" lvl="0" indent="0" algn="ctr" defTabSz="914400" rtl="0" eaLnBrk="1" fontAlgn="base" latinLnBrk="0" hangingPunct="1">
                        <a:lnSpc>
                          <a:spcPct val="100000"/>
                        </a:lnSpc>
                        <a:spcBef>
                          <a:spcPct val="0"/>
                        </a:spcBef>
                        <a:spcAft>
                          <a:spcPct val="0"/>
                        </a:spcAft>
                        <a:buClrTx/>
                        <a:buSzTx/>
                        <a:buFontTx/>
                        <a:buNone/>
                        <a:tabLst/>
                      </a:pPr>
                      <a:r>
                        <a:rPr lang="ru-RU" sz="1800" kern="1200" dirty="0" smtClean="0">
                          <a:solidFill>
                            <a:schemeClr val="bg1"/>
                          </a:solidFill>
                          <a:latin typeface="Times New Roman" pitchFamily="18" charset="0"/>
                          <a:ea typeface="+mn-ea"/>
                          <a:cs typeface="Times New Roman" pitchFamily="18" charset="0"/>
                        </a:rPr>
                        <a:t>техники выполнения двигательного действия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4143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Оценка «5»</a:t>
                      </a:r>
                    </a:p>
                  </a:txBody>
                  <a:tcPr marL="25400" marR="254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Оценка «4»</a:t>
                      </a:r>
                    </a:p>
                  </a:txBody>
                  <a:tcPr marL="25400" marR="254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Оценка «3»</a:t>
                      </a:r>
                    </a:p>
                  </a:txBody>
                  <a:tcPr marL="25400" marR="254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Оценка «2»</a:t>
                      </a:r>
                    </a:p>
                  </a:txBody>
                  <a:tcPr marL="25400" marR="254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371475">
                <a:tc>
                  <a:txBody>
                    <a:bodyPr/>
                    <a:lstStyle/>
                    <a:p>
                      <a:pPr>
                        <a:spcAft>
                          <a:spcPts val="0"/>
                        </a:spcAft>
                      </a:pPr>
                      <a:r>
                        <a:rPr lang="ru-RU" sz="1600" dirty="0">
                          <a:latin typeface="Times New Roman"/>
                          <a:ea typeface="Times New Roman"/>
                          <a:cs typeface="Times New Roman"/>
                        </a:rPr>
                        <a:t>Точное соблюдение всех технических требований к выполняемому двигательному действию.  Двигательное действие выполняется, уверенно, слитно, свободно</a:t>
                      </a: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spcAft>
                          <a:spcPts val="0"/>
                        </a:spcAft>
                      </a:pPr>
                      <a:r>
                        <a:rPr lang="ru-RU" sz="1600" dirty="0">
                          <a:latin typeface="Times New Roman"/>
                          <a:ea typeface="Times New Roman"/>
                          <a:cs typeface="Times New Roman"/>
                        </a:rPr>
                        <a:t>Двигательное действие выполняется в соответствии  с предъявляемыми требованиями, слитно, свободно, но при этом допущено не более двух незначительных ошибок</a:t>
                      </a: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spcAft>
                          <a:spcPts val="0"/>
                        </a:spcAft>
                      </a:pPr>
                      <a:r>
                        <a:rPr lang="ru-RU" sz="1600" dirty="0">
                          <a:latin typeface="Times New Roman"/>
                          <a:ea typeface="Times New Roman"/>
                          <a:cs typeface="Times New Roman"/>
                        </a:rPr>
                        <a:t>Двигательное действие выполняется в своей основе верно, но с одной значительной или не более чем с тремя незначительными ошибками</a:t>
                      </a: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spcAft>
                          <a:spcPts val="0"/>
                        </a:spcAft>
                      </a:pPr>
                      <a:r>
                        <a:rPr lang="ru-RU" sz="1600" dirty="0">
                          <a:latin typeface="Times New Roman"/>
                          <a:ea typeface="Times New Roman"/>
                          <a:cs typeface="Times New Roman"/>
                        </a:rPr>
                        <a:t>Двигательное действие не выполнено </a:t>
                      </a: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bl>
          </a:graphicData>
        </a:graphic>
      </p:graphicFrame>
      <p:sp>
        <p:nvSpPr>
          <p:cNvPr id="25624" name="Прямоугольник 6"/>
          <p:cNvSpPr>
            <a:spLocks noChangeArrowheads="1"/>
          </p:cNvSpPr>
          <p:nvPr/>
        </p:nvSpPr>
        <p:spPr bwMode="auto">
          <a:xfrm>
            <a:off x="285720" y="4000504"/>
            <a:ext cx="8143932" cy="646331"/>
          </a:xfrm>
          <a:prstGeom prst="rect">
            <a:avLst/>
          </a:prstGeom>
          <a:noFill/>
          <a:ln w="9525">
            <a:noFill/>
            <a:miter lim="800000"/>
            <a:headEnd/>
            <a:tailEnd/>
          </a:ln>
        </p:spPr>
        <p:txBody>
          <a:bodyPr wrap="square">
            <a:spAutoFit/>
          </a:bodyPr>
          <a:lstStyle/>
          <a:p>
            <a:r>
              <a:rPr lang="ru-RU" dirty="0">
                <a:solidFill>
                  <a:srgbClr val="FF0000"/>
                </a:solidFill>
                <a:latin typeface="Times New Roman" pitchFamily="18" charset="0"/>
                <a:cs typeface="Times New Roman" pitchFamily="18" charset="0"/>
              </a:rPr>
              <a:t>Методы оценивания</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практические работы, наблюдения, контрольные испытания (тесты)</a:t>
            </a:r>
            <a:endParaRPr lang="ru-RU" dirty="0">
              <a:latin typeface="Times New Roman" pitchFamily="18" charset="0"/>
              <a:cs typeface="Times New Roman" pitchFamily="18" charset="0"/>
            </a:endParaRPr>
          </a:p>
        </p:txBody>
      </p:sp>
      <p:cxnSp>
        <p:nvCxnSpPr>
          <p:cNvPr id="7" name="Прямая соединительная линия 6"/>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23553" name="Rectangle 1"/>
          <p:cNvSpPr>
            <a:spLocks noChangeArrowheads="1"/>
          </p:cNvSpPr>
          <p:nvPr/>
        </p:nvSpPr>
        <p:spPr bwMode="auto">
          <a:xfrm>
            <a:off x="214282" y="4857760"/>
            <a:ext cx="671517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dirty="0" smtClean="0">
                <a:latin typeface="Times New Roman" pitchFamily="18" charset="0"/>
                <a:cs typeface="Times New Roman" pitchFamily="18" charset="0"/>
              </a:rPr>
              <a:t>Характер ошибок определяется на единой основе:</a:t>
            </a:r>
          </a:p>
          <a:p>
            <a:pPr lvl="0">
              <a:buFont typeface="Wingdings" pitchFamily="2" charset="2"/>
              <a:buChar char="ü"/>
            </a:pPr>
            <a:r>
              <a:rPr lang="ru-RU" sz="1600" dirty="0" smtClean="0">
                <a:latin typeface="Times New Roman" pitchFamily="18" charset="0"/>
                <a:cs typeface="Times New Roman" pitchFamily="18" charset="0"/>
              </a:rPr>
              <a:t>незначительная ошибка – неточное выполнение деталей двигательного действия, ведущее к снижению его эффективности;</a:t>
            </a:r>
          </a:p>
          <a:p>
            <a:pPr lvl="0">
              <a:buFont typeface="Wingdings" pitchFamily="2" charset="2"/>
              <a:buChar char="ü"/>
            </a:pPr>
            <a:r>
              <a:rPr lang="ru-RU" sz="1600" dirty="0" smtClean="0">
                <a:latin typeface="Times New Roman" pitchFamily="18" charset="0"/>
                <a:cs typeface="Times New Roman" pitchFamily="18" charset="0"/>
              </a:rPr>
              <a:t>значительная ошибка – невыполнение общей структуры двигательного действия (упражнения);</a:t>
            </a:r>
          </a:p>
          <a:p>
            <a:pPr>
              <a:buFont typeface="Wingdings" pitchFamily="2" charset="2"/>
              <a:buChar char="ü"/>
            </a:pPr>
            <a:r>
              <a:rPr lang="ru-RU" sz="1600" dirty="0" smtClean="0">
                <a:latin typeface="Times New Roman" pitchFamily="18" charset="0"/>
                <a:cs typeface="Times New Roman" pitchFamily="18" charset="0"/>
              </a:rPr>
              <a:t>грубая ошибка – искажение основы техники двигательного действия</a:t>
            </a:r>
            <a:r>
              <a:rPr kumimoji="0" lang="ru-RU" sz="1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p:txBody>
      </p: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pic>
        <p:nvPicPr>
          <p:cNvPr id="10" name="Picture 2" descr="D:\Саша\рисунки о спорте и не только\ФКи ЗОЖ\уч.физкультуры-696x864.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73956" y="5214950"/>
            <a:ext cx="1084247" cy="1345962"/>
          </a:xfrm>
          <a:prstGeom prst="rect">
            <a:avLst/>
          </a:prstGeom>
          <a:noFill/>
        </p:spPr>
      </p:pic>
      <p:pic>
        <p:nvPicPr>
          <p:cNvPr id="8" name="Рисунок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Прямоугольник 5"/>
          <p:cNvSpPr>
            <a:spLocks noChangeArrowheads="1"/>
          </p:cNvSpPr>
          <p:nvPr/>
        </p:nvSpPr>
        <p:spPr bwMode="auto">
          <a:xfrm>
            <a:off x="214313" y="928688"/>
            <a:ext cx="8715375" cy="1077218"/>
          </a:xfrm>
          <a:prstGeom prst="rect">
            <a:avLst/>
          </a:prstGeom>
          <a:noFill/>
          <a:ln w="9525">
            <a:noFill/>
            <a:miter lim="800000"/>
            <a:headEnd/>
            <a:tailEnd/>
          </a:ln>
        </p:spPr>
        <p:txBody>
          <a:bodyPr>
            <a:spAutoFit/>
          </a:bodyPr>
          <a:lstStyle/>
          <a:p>
            <a:pPr algn="ctr"/>
            <a:r>
              <a:rPr lang="ru-RU" sz="1600" dirty="0" smtClean="0">
                <a:solidFill>
                  <a:srgbClr val="FF0000"/>
                </a:solidFill>
                <a:latin typeface="Times New Roman" pitchFamily="18" charset="0"/>
                <a:cs typeface="Times New Roman" pitchFamily="18" charset="0"/>
              </a:rPr>
              <a:t>Приказ </a:t>
            </a:r>
            <a:r>
              <a:rPr lang="ru-RU" sz="1600" dirty="0" err="1" smtClean="0">
                <a:solidFill>
                  <a:srgbClr val="FF0000"/>
                </a:solidFill>
                <a:latin typeface="Times New Roman" pitchFamily="18" charset="0"/>
                <a:cs typeface="Times New Roman" pitchFamily="18" charset="0"/>
              </a:rPr>
              <a:t>Минспорта</a:t>
            </a:r>
            <a:r>
              <a:rPr lang="ru-RU" sz="1600" dirty="0" smtClean="0">
                <a:solidFill>
                  <a:srgbClr val="FF0000"/>
                </a:solidFill>
                <a:latin typeface="Times New Roman" pitchFamily="18" charset="0"/>
                <a:cs typeface="Times New Roman" pitchFamily="18" charset="0"/>
              </a:rPr>
              <a:t> России от 15.11.2018 № 939 </a:t>
            </a:r>
          </a:p>
          <a:p>
            <a:pPr algn="ctr"/>
            <a:r>
              <a:rPr lang="ru-RU" sz="1600" dirty="0" smtClean="0">
                <a:solidFill>
                  <a:srgbClr val="FF0000"/>
                </a:solidFill>
                <a:latin typeface="Times New Roman" pitchFamily="18" charset="0"/>
                <a:cs typeface="Times New Roman" pitchFamily="18" charset="0"/>
              </a:rPr>
              <a:t>"Об </a:t>
            </a:r>
            <a:r>
              <a:rPr lang="ru-RU" sz="1600" dirty="0">
                <a:solidFill>
                  <a:srgbClr val="FF0000"/>
                </a:solidFill>
                <a:latin typeface="Times New Roman" pitchFamily="18" charset="0"/>
                <a:cs typeface="Times New Roman" pitchFamily="18" charset="0"/>
              </a:rPr>
              <a:t>утверждении федеральных государственных требований к минимуму содержания, структуре, условиям реализации дополнительных </a:t>
            </a:r>
            <a:r>
              <a:rPr lang="ru-RU" sz="1600" dirty="0" err="1">
                <a:solidFill>
                  <a:srgbClr val="FF0000"/>
                </a:solidFill>
                <a:latin typeface="Times New Roman" pitchFamily="18" charset="0"/>
                <a:cs typeface="Times New Roman" pitchFamily="18" charset="0"/>
              </a:rPr>
              <a:t>предпрофессиональных</a:t>
            </a:r>
            <a:r>
              <a:rPr lang="ru-RU" sz="1600" dirty="0">
                <a:solidFill>
                  <a:srgbClr val="FF0000"/>
                </a:solidFill>
                <a:latin typeface="Times New Roman" pitchFamily="18" charset="0"/>
                <a:cs typeface="Times New Roman" pitchFamily="18" charset="0"/>
              </a:rPr>
              <a:t> программ в области физической культуры и спорта и к срокам обучения по этим программам</a:t>
            </a:r>
            <a:r>
              <a:rPr lang="ru-RU" sz="1600" dirty="0" smtClean="0">
                <a:solidFill>
                  <a:srgbClr val="FF0000"/>
                </a:solidFill>
                <a:latin typeface="Times New Roman" pitchFamily="18" charset="0"/>
                <a:cs typeface="Times New Roman" pitchFamily="18" charset="0"/>
              </a:rPr>
              <a:t>"</a:t>
            </a:r>
            <a:endParaRPr lang="ru-RU" sz="1400" dirty="0">
              <a:solidFill>
                <a:srgbClr val="FF0000"/>
              </a:solidFill>
              <a:latin typeface="Times New Roman" pitchFamily="18" charset="0"/>
              <a:cs typeface="Times New Roman" pitchFamily="18" charset="0"/>
            </a:endParaRPr>
          </a:p>
        </p:txBody>
      </p:sp>
      <p:sp>
        <p:nvSpPr>
          <p:cNvPr id="21509" name="Прямоугольник 4"/>
          <p:cNvSpPr>
            <a:spLocks noChangeArrowheads="1"/>
          </p:cNvSpPr>
          <p:nvPr/>
        </p:nvSpPr>
        <p:spPr bwMode="auto">
          <a:xfrm>
            <a:off x="142844" y="2000240"/>
            <a:ext cx="9001156" cy="3662541"/>
          </a:xfrm>
          <a:prstGeom prst="rect">
            <a:avLst/>
          </a:prstGeom>
          <a:noFill/>
          <a:ln w="9525">
            <a:noFill/>
            <a:miter lim="800000"/>
            <a:headEnd/>
            <a:tailEnd/>
          </a:ln>
        </p:spPr>
        <p:txBody>
          <a:bodyPr wrap="square">
            <a:spAutoFit/>
          </a:bodyPr>
          <a:lstStyle/>
          <a:p>
            <a:r>
              <a:rPr lang="ru-RU" sz="1600" dirty="0" smtClean="0">
                <a:solidFill>
                  <a:srgbClr val="3333FF"/>
                </a:solidFill>
                <a:latin typeface="Times New Roman" pitchFamily="18" charset="0"/>
                <a:cs typeface="Times New Roman" pitchFamily="18" charset="0"/>
              </a:rPr>
              <a:t>Результатом освоения образовательной Программы является:</a:t>
            </a:r>
          </a:p>
          <a:p>
            <a:endParaRPr lang="ru-RU" sz="800" dirty="0" smtClean="0">
              <a:solidFill>
                <a:srgbClr val="3333FF"/>
              </a:solidFill>
              <a:latin typeface="Times New Roman" pitchFamily="18" charset="0"/>
              <a:cs typeface="Times New Roman" pitchFamily="18" charset="0"/>
            </a:endParaRPr>
          </a:p>
          <a:p>
            <a:r>
              <a:rPr lang="ru-RU" sz="1600" dirty="0" smtClean="0">
                <a:solidFill>
                  <a:srgbClr val="3333FF"/>
                </a:solidFill>
                <a:latin typeface="Times New Roman" pitchFamily="18" charset="0"/>
                <a:cs typeface="Times New Roman" pitchFamily="18" charset="0"/>
              </a:rPr>
              <a:t>в предметной области «</a:t>
            </a:r>
            <a:r>
              <a:rPr lang="ru-RU" sz="1600" b="1" dirty="0" smtClean="0">
                <a:solidFill>
                  <a:srgbClr val="3333FF"/>
                </a:solidFill>
                <a:latin typeface="Times New Roman" pitchFamily="18" charset="0"/>
                <a:cs typeface="Times New Roman" pitchFamily="18" charset="0"/>
              </a:rPr>
              <a:t>вид спорта</a:t>
            </a:r>
            <a:r>
              <a:rPr lang="ru-RU" sz="1600" dirty="0" smtClean="0">
                <a:solidFill>
                  <a:srgbClr val="3333FF"/>
                </a:solidFill>
                <a:latin typeface="Times New Roman" pitchFamily="18" charset="0"/>
                <a:cs typeface="Times New Roman" pitchFamily="18" charset="0"/>
              </a:rPr>
              <a:t>» для </a:t>
            </a:r>
            <a:r>
              <a:rPr lang="ru-RU" sz="1600" dirty="0">
                <a:solidFill>
                  <a:srgbClr val="3333FF"/>
                </a:solidFill>
                <a:latin typeface="Times New Roman" pitchFamily="18" charset="0"/>
                <a:cs typeface="Times New Roman" pitchFamily="18" charset="0"/>
              </a:rPr>
              <a:t>базового уровня:</a:t>
            </a:r>
          </a:p>
          <a:p>
            <a:endParaRPr lang="ru-RU" sz="800" dirty="0">
              <a:solidFill>
                <a:srgbClr val="3333FF"/>
              </a:solidFill>
              <a:latin typeface="Times New Roman" pitchFamily="18" charset="0"/>
              <a:cs typeface="Times New Roman" pitchFamily="18" charset="0"/>
            </a:endParaRPr>
          </a:p>
          <a:p>
            <a:pPr>
              <a:buFont typeface="Wingdings" pitchFamily="2" charset="2"/>
              <a:buChar char="ü"/>
            </a:pPr>
            <a:r>
              <a:rPr lang="ru-RU" sz="1600" dirty="0" smtClean="0">
                <a:latin typeface="Times New Roman" pitchFamily="18" charset="0"/>
                <a:cs typeface="Times New Roman" pitchFamily="18" charset="0"/>
              </a:rPr>
              <a:t>знание требований к оборудованию, инвентарю и спорт. экипировке в избранном виде спорта;</a:t>
            </a:r>
          </a:p>
          <a:p>
            <a:pPr>
              <a:buFont typeface="Wingdings" pitchFamily="2" charset="2"/>
              <a:buChar char="ü"/>
            </a:pPr>
            <a:r>
              <a:rPr lang="ru-RU" sz="1600" dirty="0" smtClean="0">
                <a:latin typeface="Times New Roman" pitchFamily="18" charset="0"/>
                <a:cs typeface="Times New Roman" pitchFamily="18" charset="0"/>
              </a:rPr>
              <a:t>знание требований техники безопасности при занятиях избранным спортом.</a:t>
            </a:r>
          </a:p>
          <a:p>
            <a:endParaRPr lang="ru-RU" sz="800" dirty="0" smtClean="0">
              <a:solidFill>
                <a:srgbClr val="3333FF"/>
              </a:solidFill>
              <a:latin typeface="Times New Roman" pitchFamily="18" charset="0"/>
              <a:cs typeface="Times New Roman" pitchFamily="18" charset="0"/>
            </a:endParaRPr>
          </a:p>
          <a:p>
            <a:r>
              <a:rPr lang="ru-RU" sz="1600" dirty="0" smtClean="0">
                <a:solidFill>
                  <a:srgbClr val="3333FF"/>
                </a:solidFill>
                <a:latin typeface="Times New Roman" pitchFamily="18" charset="0"/>
                <a:cs typeface="Times New Roman" pitchFamily="18" charset="0"/>
              </a:rPr>
              <a:t>в предметной области «</a:t>
            </a:r>
            <a:r>
              <a:rPr lang="ru-RU" sz="1600" b="1" dirty="0" smtClean="0">
                <a:solidFill>
                  <a:srgbClr val="3333FF"/>
                </a:solidFill>
                <a:latin typeface="Times New Roman" pitchFamily="18" charset="0"/>
                <a:cs typeface="Times New Roman" pitchFamily="18" charset="0"/>
              </a:rPr>
              <a:t>различные виды спорта и подвижные игры</a:t>
            </a:r>
            <a:r>
              <a:rPr lang="ru-RU" sz="1600" dirty="0" smtClean="0">
                <a:solidFill>
                  <a:srgbClr val="3333FF"/>
                </a:solidFill>
                <a:latin typeface="Times New Roman" pitchFamily="18" charset="0"/>
                <a:cs typeface="Times New Roman" pitchFamily="18" charset="0"/>
              </a:rPr>
              <a:t>» для базового и углубленного уровней:</a:t>
            </a:r>
          </a:p>
          <a:p>
            <a:endParaRPr lang="ru-RU" sz="800" dirty="0" smtClean="0">
              <a:solidFill>
                <a:srgbClr val="3333FF"/>
              </a:solidFill>
              <a:latin typeface="Times New Roman" pitchFamily="18" charset="0"/>
              <a:cs typeface="Times New Roman" pitchFamily="18" charset="0"/>
            </a:endParaRPr>
          </a:p>
          <a:p>
            <a:pPr>
              <a:buFont typeface="Wingdings" pitchFamily="2" charset="2"/>
              <a:buChar char="ü"/>
            </a:pPr>
            <a:r>
              <a:rPr lang="ru-RU" sz="1600" dirty="0" smtClean="0">
                <a:latin typeface="Times New Roman" pitchFamily="18" charset="0"/>
                <a:cs typeface="Times New Roman" pitchFamily="18" charset="0"/>
              </a:rPr>
              <a:t>умение соблюдать требования техники безопасности при самостоятельном выполнении упражнений.</a:t>
            </a:r>
          </a:p>
          <a:p>
            <a:endParaRPr lang="ru-RU" sz="800" dirty="0" smtClean="0">
              <a:solidFill>
                <a:srgbClr val="3333FF"/>
              </a:solidFill>
              <a:latin typeface="Times New Roman" pitchFamily="18" charset="0"/>
              <a:cs typeface="Times New Roman" pitchFamily="18" charset="0"/>
            </a:endParaRPr>
          </a:p>
          <a:p>
            <a:r>
              <a:rPr lang="ru-RU" sz="1600" dirty="0" smtClean="0">
                <a:solidFill>
                  <a:srgbClr val="3333FF"/>
                </a:solidFill>
                <a:latin typeface="Times New Roman" pitchFamily="18" charset="0"/>
                <a:cs typeface="Times New Roman" pitchFamily="18" charset="0"/>
              </a:rPr>
              <a:t>в предметной области «</a:t>
            </a:r>
            <a:r>
              <a:rPr lang="ru-RU" sz="1600" b="1" dirty="0" smtClean="0">
                <a:solidFill>
                  <a:srgbClr val="3333FF"/>
                </a:solidFill>
                <a:latin typeface="Times New Roman" pitchFamily="18" charset="0"/>
                <a:cs typeface="Times New Roman" pitchFamily="18" charset="0"/>
              </a:rPr>
              <a:t>хореография и (или) акробатика</a:t>
            </a:r>
            <a:r>
              <a:rPr lang="ru-RU" sz="1600" dirty="0" smtClean="0">
                <a:solidFill>
                  <a:srgbClr val="3333FF"/>
                </a:solidFill>
                <a:latin typeface="Times New Roman" pitchFamily="18" charset="0"/>
                <a:cs typeface="Times New Roman" pitchFamily="18" charset="0"/>
              </a:rPr>
              <a:t>» для базового и углубленного уровней:</a:t>
            </a:r>
          </a:p>
          <a:p>
            <a:endParaRPr lang="ru-RU" sz="800" dirty="0" smtClean="0">
              <a:solidFill>
                <a:srgbClr val="3333FF"/>
              </a:solidFill>
              <a:latin typeface="Times New Roman" pitchFamily="18" charset="0"/>
              <a:cs typeface="Times New Roman" pitchFamily="18" charset="0"/>
            </a:endParaRPr>
          </a:p>
          <a:p>
            <a:pPr>
              <a:buFont typeface="Wingdings" pitchFamily="2" charset="2"/>
              <a:buChar char="ü"/>
            </a:pPr>
            <a:r>
              <a:rPr lang="ru-RU" sz="1600" dirty="0" smtClean="0">
                <a:latin typeface="Times New Roman" pitchFamily="18" charset="0"/>
                <a:cs typeface="Times New Roman" pitchFamily="18" charset="0"/>
              </a:rPr>
              <a:t>умение соблюдать требования техники безопасности при самостоятельном выполнении упражнений.</a:t>
            </a:r>
          </a:p>
        </p:txBody>
      </p:sp>
      <p:cxnSp>
        <p:nvCxnSpPr>
          <p:cNvPr id="7" name="Прямая соединительная линия 6"/>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8" name="Прямоугольник 7"/>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pic>
        <p:nvPicPr>
          <p:cNvPr id="6145" name="Picture 1" descr="D:\Саша\рисунки о спорте и не только\ФКи ЗОЖ\depositphotos_120933234-stock-illustration-seamless-sport-patter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57686" y="5572140"/>
            <a:ext cx="4286250" cy="1071540"/>
          </a:xfrm>
          <a:prstGeom prst="rect">
            <a:avLst/>
          </a:prstGeom>
          <a:noFill/>
        </p:spPr>
      </p:pic>
      <p:pic>
        <p:nvPicPr>
          <p:cNvPr id="9" name="Рисунок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Прямоугольник 5"/>
          <p:cNvSpPr>
            <a:spLocks noChangeArrowheads="1"/>
          </p:cNvSpPr>
          <p:nvPr/>
        </p:nvSpPr>
        <p:spPr bwMode="auto">
          <a:xfrm>
            <a:off x="214313" y="928688"/>
            <a:ext cx="8715375" cy="1077218"/>
          </a:xfrm>
          <a:prstGeom prst="rect">
            <a:avLst/>
          </a:prstGeom>
          <a:noFill/>
          <a:ln w="9525">
            <a:noFill/>
            <a:miter lim="800000"/>
            <a:headEnd/>
            <a:tailEnd/>
          </a:ln>
        </p:spPr>
        <p:txBody>
          <a:bodyPr>
            <a:spAutoFit/>
          </a:bodyPr>
          <a:lstStyle/>
          <a:p>
            <a:pPr algn="ctr"/>
            <a:r>
              <a:rPr lang="ru-RU" sz="1600" dirty="0" smtClean="0">
                <a:solidFill>
                  <a:srgbClr val="FF0000"/>
                </a:solidFill>
                <a:latin typeface="Times New Roman" pitchFamily="18" charset="0"/>
                <a:cs typeface="Times New Roman" pitchFamily="18" charset="0"/>
              </a:rPr>
              <a:t>Приказ </a:t>
            </a:r>
            <a:r>
              <a:rPr lang="ru-RU" sz="1600" dirty="0" err="1" smtClean="0">
                <a:solidFill>
                  <a:srgbClr val="FF0000"/>
                </a:solidFill>
                <a:latin typeface="Times New Roman" pitchFamily="18" charset="0"/>
                <a:cs typeface="Times New Roman" pitchFamily="18" charset="0"/>
              </a:rPr>
              <a:t>Минспорта</a:t>
            </a:r>
            <a:r>
              <a:rPr lang="ru-RU" sz="1600" dirty="0" smtClean="0">
                <a:solidFill>
                  <a:srgbClr val="FF0000"/>
                </a:solidFill>
                <a:latin typeface="Times New Roman" pitchFamily="18" charset="0"/>
                <a:cs typeface="Times New Roman" pitchFamily="18" charset="0"/>
              </a:rPr>
              <a:t> России от 15.11.2018 № 939 </a:t>
            </a:r>
          </a:p>
          <a:p>
            <a:pPr algn="ctr"/>
            <a:r>
              <a:rPr lang="ru-RU" sz="1600" dirty="0" smtClean="0">
                <a:solidFill>
                  <a:srgbClr val="FF0000"/>
                </a:solidFill>
                <a:latin typeface="Times New Roman" pitchFamily="18" charset="0"/>
                <a:cs typeface="Times New Roman" pitchFamily="18" charset="0"/>
              </a:rPr>
              <a:t>"Об </a:t>
            </a:r>
            <a:r>
              <a:rPr lang="ru-RU" sz="1600" dirty="0">
                <a:solidFill>
                  <a:srgbClr val="FF0000"/>
                </a:solidFill>
                <a:latin typeface="Times New Roman" pitchFamily="18" charset="0"/>
                <a:cs typeface="Times New Roman" pitchFamily="18" charset="0"/>
              </a:rPr>
              <a:t>утверждении федеральных государственных требований к минимуму содержания, структуре, условиям реализации дополнительных </a:t>
            </a:r>
            <a:r>
              <a:rPr lang="ru-RU" sz="1600" dirty="0" err="1">
                <a:solidFill>
                  <a:srgbClr val="FF0000"/>
                </a:solidFill>
                <a:latin typeface="Times New Roman" pitchFamily="18" charset="0"/>
                <a:cs typeface="Times New Roman" pitchFamily="18" charset="0"/>
              </a:rPr>
              <a:t>предпрофессиональных</a:t>
            </a:r>
            <a:r>
              <a:rPr lang="ru-RU" sz="1600" dirty="0">
                <a:solidFill>
                  <a:srgbClr val="FF0000"/>
                </a:solidFill>
                <a:latin typeface="Times New Roman" pitchFamily="18" charset="0"/>
                <a:cs typeface="Times New Roman" pitchFamily="18" charset="0"/>
              </a:rPr>
              <a:t> программ в области физической культуры и спорта и к срокам обучения по этим программам</a:t>
            </a:r>
            <a:r>
              <a:rPr lang="ru-RU" sz="1600" dirty="0" smtClean="0">
                <a:solidFill>
                  <a:srgbClr val="FF0000"/>
                </a:solidFill>
                <a:latin typeface="Times New Roman" pitchFamily="18" charset="0"/>
                <a:cs typeface="Times New Roman" pitchFamily="18" charset="0"/>
              </a:rPr>
              <a:t>"</a:t>
            </a:r>
            <a:endParaRPr lang="ru-RU" sz="1400" dirty="0">
              <a:solidFill>
                <a:srgbClr val="FF0000"/>
              </a:solidFill>
              <a:latin typeface="Times New Roman" pitchFamily="18" charset="0"/>
              <a:cs typeface="Times New Roman" pitchFamily="18" charset="0"/>
            </a:endParaRPr>
          </a:p>
        </p:txBody>
      </p:sp>
      <p:sp>
        <p:nvSpPr>
          <p:cNvPr id="21509" name="Прямоугольник 4"/>
          <p:cNvSpPr>
            <a:spLocks noChangeArrowheads="1"/>
          </p:cNvSpPr>
          <p:nvPr/>
        </p:nvSpPr>
        <p:spPr bwMode="auto">
          <a:xfrm>
            <a:off x="142844" y="2000240"/>
            <a:ext cx="9001156" cy="3662541"/>
          </a:xfrm>
          <a:prstGeom prst="rect">
            <a:avLst/>
          </a:prstGeom>
          <a:noFill/>
          <a:ln w="9525">
            <a:noFill/>
            <a:miter lim="800000"/>
            <a:headEnd/>
            <a:tailEnd/>
          </a:ln>
        </p:spPr>
        <p:txBody>
          <a:bodyPr wrap="square">
            <a:spAutoFit/>
          </a:bodyPr>
          <a:lstStyle/>
          <a:p>
            <a:r>
              <a:rPr lang="ru-RU" sz="1600" dirty="0" smtClean="0">
                <a:solidFill>
                  <a:srgbClr val="3333FF"/>
                </a:solidFill>
                <a:latin typeface="Times New Roman" pitchFamily="18" charset="0"/>
                <a:cs typeface="Times New Roman" pitchFamily="18" charset="0"/>
              </a:rPr>
              <a:t>Результатом освоения образовательной Программы является:</a:t>
            </a:r>
          </a:p>
          <a:p>
            <a:endParaRPr lang="ru-RU" sz="800" dirty="0" smtClean="0">
              <a:solidFill>
                <a:srgbClr val="3333FF"/>
              </a:solidFill>
              <a:latin typeface="Times New Roman" pitchFamily="18" charset="0"/>
              <a:cs typeface="Times New Roman" pitchFamily="18" charset="0"/>
            </a:endParaRPr>
          </a:p>
          <a:p>
            <a:r>
              <a:rPr lang="ru-RU" sz="1600" dirty="0" smtClean="0">
                <a:solidFill>
                  <a:srgbClr val="3333FF"/>
                </a:solidFill>
                <a:latin typeface="Times New Roman" pitchFamily="18" charset="0"/>
                <a:cs typeface="Times New Roman" pitchFamily="18" charset="0"/>
              </a:rPr>
              <a:t>в предметной области «</a:t>
            </a:r>
            <a:r>
              <a:rPr lang="ru-RU" sz="1600" b="1" dirty="0" smtClean="0">
                <a:solidFill>
                  <a:srgbClr val="3333FF"/>
                </a:solidFill>
                <a:latin typeface="Times New Roman" pitchFamily="18" charset="0"/>
                <a:cs typeface="Times New Roman" pitchFamily="18" charset="0"/>
              </a:rPr>
              <a:t>специальные навыки</a:t>
            </a:r>
            <a:r>
              <a:rPr lang="ru-RU" sz="1600" dirty="0" smtClean="0">
                <a:solidFill>
                  <a:srgbClr val="3333FF"/>
                </a:solidFill>
                <a:latin typeface="Times New Roman" pitchFamily="18" charset="0"/>
                <a:cs typeface="Times New Roman" pitchFamily="18" charset="0"/>
              </a:rPr>
              <a:t>» для базового и углубленного уровней:</a:t>
            </a:r>
          </a:p>
          <a:p>
            <a:endParaRPr lang="ru-RU" sz="800" dirty="0" smtClean="0">
              <a:solidFill>
                <a:srgbClr val="3333FF"/>
              </a:solidFill>
              <a:latin typeface="Times New Roman" pitchFamily="18" charset="0"/>
              <a:cs typeface="Times New Roman" pitchFamily="18" charset="0"/>
            </a:endParaRPr>
          </a:p>
          <a:p>
            <a:pPr>
              <a:buFont typeface="Wingdings" pitchFamily="2" charset="2"/>
              <a:buChar char="ü"/>
            </a:pPr>
            <a:r>
              <a:rPr lang="ru-RU" sz="1600" dirty="0" smtClean="0">
                <a:latin typeface="Times New Roman" pitchFamily="18" charset="0"/>
                <a:cs typeface="Times New Roman" pitchFamily="18" charset="0"/>
              </a:rPr>
              <a:t>умение определять степень опасности и использовать необходимые меры страховки и </a:t>
            </a:r>
            <a:r>
              <a:rPr lang="ru-RU" sz="1600" dirty="0" err="1" smtClean="0">
                <a:latin typeface="Times New Roman" pitchFamily="18" charset="0"/>
                <a:cs typeface="Times New Roman" pitchFamily="18" charset="0"/>
              </a:rPr>
              <a:t>самостраховки</a:t>
            </a:r>
            <a:r>
              <a:rPr lang="ru-RU" sz="1600" dirty="0" smtClean="0">
                <a:latin typeface="Times New Roman" pitchFamily="18" charset="0"/>
                <a:cs typeface="Times New Roman" pitchFamily="18" charset="0"/>
              </a:rPr>
              <a:t>, а также владение средствами и методами предупреждения травматизма и возникновения несчастных случаев;</a:t>
            </a:r>
          </a:p>
          <a:p>
            <a:pPr>
              <a:buFont typeface="Wingdings" pitchFamily="2" charset="2"/>
              <a:buChar char="ü"/>
            </a:pPr>
            <a:r>
              <a:rPr lang="ru-RU" sz="1600" dirty="0" smtClean="0">
                <a:latin typeface="Times New Roman" pitchFamily="18" charset="0"/>
                <a:cs typeface="Times New Roman" pitchFamily="18" charset="0"/>
              </a:rPr>
              <a:t>умение соблюдать требования техники безопасности при самостоятельном выполнении упражнений.</a:t>
            </a:r>
          </a:p>
          <a:p>
            <a:endParaRPr lang="ru-RU" sz="800" dirty="0" smtClean="0">
              <a:solidFill>
                <a:srgbClr val="3333FF"/>
              </a:solidFill>
              <a:latin typeface="Times New Roman" pitchFamily="18" charset="0"/>
              <a:cs typeface="Times New Roman" pitchFamily="18" charset="0"/>
            </a:endParaRPr>
          </a:p>
          <a:p>
            <a:r>
              <a:rPr lang="ru-RU" sz="1600" dirty="0" smtClean="0">
                <a:solidFill>
                  <a:srgbClr val="3333FF"/>
                </a:solidFill>
                <a:latin typeface="Times New Roman" pitchFamily="18" charset="0"/>
                <a:cs typeface="Times New Roman" pitchFamily="18" charset="0"/>
              </a:rPr>
              <a:t>в предметной области «</a:t>
            </a:r>
            <a:r>
              <a:rPr lang="ru-RU" sz="1600" b="1" dirty="0" smtClean="0">
                <a:solidFill>
                  <a:srgbClr val="3333FF"/>
                </a:solidFill>
                <a:latin typeface="Times New Roman" pitchFamily="18" charset="0"/>
                <a:cs typeface="Times New Roman" pitchFamily="18" charset="0"/>
              </a:rPr>
              <a:t>спортивное и специальное оборудование</a:t>
            </a:r>
            <a:r>
              <a:rPr lang="ru-RU" sz="1600" dirty="0" smtClean="0">
                <a:solidFill>
                  <a:srgbClr val="3333FF"/>
                </a:solidFill>
                <a:latin typeface="Times New Roman" pitchFamily="18" charset="0"/>
                <a:cs typeface="Times New Roman" pitchFamily="18" charset="0"/>
              </a:rPr>
              <a:t>» для базового и углубленного уровней :</a:t>
            </a:r>
          </a:p>
          <a:p>
            <a:endParaRPr lang="ru-RU" sz="800" dirty="0" smtClean="0">
              <a:solidFill>
                <a:srgbClr val="3333FF"/>
              </a:solidFill>
              <a:latin typeface="Times New Roman" pitchFamily="18" charset="0"/>
              <a:cs typeface="Times New Roman" pitchFamily="18" charset="0"/>
            </a:endParaRPr>
          </a:p>
          <a:p>
            <a:pPr>
              <a:buFont typeface="Wingdings" pitchFamily="2" charset="2"/>
              <a:buChar char="ü"/>
            </a:pPr>
            <a:r>
              <a:rPr lang="ru-RU" sz="1600" dirty="0" smtClean="0">
                <a:latin typeface="Times New Roman" pitchFamily="18" charset="0"/>
                <a:cs typeface="Times New Roman" pitchFamily="18" charset="0"/>
              </a:rPr>
              <a:t>знание устройства спортивного и специального оборудования по избранному виду спорта;</a:t>
            </a:r>
          </a:p>
          <a:p>
            <a:pPr>
              <a:buFont typeface="Wingdings" pitchFamily="2" charset="2"/>
              <a:buChar char="ü"/>
            </a:pPr>
            <a:r>
              <a:rPr lang="ru-RU" sz="1600" dirty="0" smtClean="0">
                <a:latin typeface="Times New Roman" pitchFamily="18" charset="0"/>
                <a:cs typeface="Times New Roman" pitchFamily="18" charset="0"/>
              </a:rPr>
              <a:t>умение использовать для достижения спортивных целей спортивное и специальное оборудование;</a:t>
            </a:r>
          </a:p>
          <a:p>
            <a:pPr>
              <a:buFont typeface="Wingdings" pitchFamily="2" charset="2"/>
              <a:buChar char="ü"/>
            </a:pPr>
            <a:r>
              <a:rPr lang="ru-RU" sz="1600" dirty="0" smtClean="0">
                <a:latin typeface="Times New Roman" pitchFamily="18" charset="0"/>
                <a:cs typeface="Times New Roman" pitchFamily="18" charset="0"/>
              </a:rPr>
              <a:t>приобретение навыков содержания и ремонта спортивного и специального оборудования.</a:t>
            </a:r>
          </a:p>
        </p:txBody>
      </p:sp>
      <p:cxnSp>
        <p:nvCxnSpPr>
          <p:cNvPr id="7" name="Прямая соединительная линия 6"/>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8" name="Прямоугольник 7"/>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pic>
        <p:nvPicPr>
          <p:cNvPr id="5121" name="Picture 1" descr="D:\Саша\рисунки о спорте и не только\ФКи ЗОЖ\depositphotos_120930088-stock-illustration-seamless-sport-patter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57686" y="5643578"/>
            <a:ext cx="4286250" cy="1071555"/>
          </a:xfrm>
          <a:prstGeom prst="rect">
            <a:avLst/>
          </a:prstGeom>
          <a:noFill/>
        </p:spPr>
      </p:pic>
      <p:pic>
        <p:nvPicPr>
          <p:cNvPr id="9" name="Рисунок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Прямоугольник 5"/>
          <p:cNvSpPr>
            <a:spLocks noChangeArrowheads="1"/>
          </p:cNvSpPr>
          <p:nvPr/>
        </p:nvSpPr>
        <p:spPr bwMode="auto">
          <a:xfrm>
            <a:off x="214282" y="785794"/>
            <a:ext cx="8715375" cy="338554"/>
          </a:xfrm>
          <a:prstGeom prst="rect">
            <a:avLst/>
          </a:prstGeom>
          <a:noFill/>
          <a:ln w="9525">
            <a:noFill/>
            <a:miter lim="800000"/>
            <a:headEnd/>
            <a:tailEnd/>
          </a:ln>
        </p:spPr>
        <p:txBody>
          <a:bodyPr>
            <a:spAutoFit/>
          </a:bodyPr>
          <a:lstStyle/>
          <a:p>
            <a:pPr lvl="0" algn="ctr"/>
            <a:r>
              <a:rPr lang="ru-RU" sz="1600" dirty="0" smtClean="0">
                <a:solidFill>
                  <a:srgbClr val="FF0000"/>
                </a:solidFill>
                <a:latin typeface="Times New Roman" pitchFamily="18" charset="0"/>
                <a:cs typeface="Times New Roman" pitchFamily="18" charset="0"/>
              </a:rPr>
              <a:t>Инструктаж по мерам безопасности при занятиях легкой атлетикой</a:t>
            </a:r>
          </a:p>
        </p:txBody>
      </p:sp>
      <p:cxnSp>
        <p:nvCxnSpPr>
          <p:cNvPr id="7" name="Прямая соединительная линия 6"/>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8" name="Прямоугольник 7"/>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6145" name="Rectangle 1"/>
          <p:cNvSpPr>
            <a:spLocks noChangeArrowheads="1"/>
          </p:cNvSpPr>
          <p:nvPr/>
        </p:nvSpPr>
        <p:spPr bwMode="auto">
          <a:xfrm>
            <a:off x="214282" y="1214422"/>
            <a:ext cx="450059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Общие требования безопасности.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Занятия по лёгкой атлетике проводятся на оборудованных для этого спортивных площадках и в спортзале.</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 занятиям допускаются учащиеся: </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отнесённые по состоянию здоровья к основной и подготовительной медицинским группам;</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прошедшие инструктаж по мерам безопасности;</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имеющие спортивную обувь и форму, не стесняющую движений и соответствующую теме и условиям проведения занятий. Обувь должна быть на подошве, исключающей скольжение, плотно облегать ногу и не затруднять кровообращение.</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Учащийся должен: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бережно относиться к спортивному инвентарю и оборудованию, не использовать его не по назначению;</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оставлять без присмотра спортинвентарь для прыжков и метаний, в том числе инвентарь, который не используется в данный момент на уроке;</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быть внимательным при перемещениях по стадиону;</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знать и выполнять настоящую инструкцию.</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 несоблюдение мер безопасности учащийся может быть не допущен или отстранён от участия в учебном процесс.</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 name="Picture 4" descr="http://oprb.ru/data/44/1802/news/27598_phot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07614" y="3500438"/>
            <a:ext cx="4057827" cy="2928934"/>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rot="21204424">
            <a:off x="5984619" y="5307912"/>
            <a:ext cx="2928958" cy="11319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285720" y="714356"/>
            <a:ext cx="8643998" cy="830997"/>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Государственный стандарт РФ ГОСТ Р 52025-2003</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"Услуги физкультурно-оздоровительные и спортивные. Требования безопасности потребителей"</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(принят постановлением Госстандарта РФ от 18 марта 2003 г. № 81-ст)</a:t>
            </a:r>
          </a:p>
        </p:txBody>
      </p:sp>
      <p:sp>
        <p:nvSpPr>
          <p:cNvPr id="12" name="Прямоугольник 11"/>
          <p:cNvSpPr/>
          <p:nvPr/>
        </p:nvSpPr>
        <p:spPr>
          <a:xfrm>
            <a:off x="214282" y="1571612"/>
            <a:ext cx="8786874" cy="3539430"/>
          </a:xfrm>
          <a:prstGeom prst="rect">
            <a:avLst/>
          </a:prstGeom>
        </p:spPr>
        <p:txBody>
          <a:bodyPr wrap="square">
            <a:spAutoFit/>
          </a:bodyPr>
          <a:lstStyle/>
          <a:p>
            <a:r>
              <a:rPr lang="ru-RU" sz="1400" b="1" dirty="0" smtClean="0">
                <a:latin typeface="Times New Roman" pitchFamily="18" charset="0"/>
                <a:cs typeface="Times New Roman" pitchFamily="18" charset="0"/>
              </a:rPr>
              <a:t>1 Область применения</a:t>
            </a:r>
          </a:p>
          <a:p>
            <a:r>
              <a:rPr lang="ru-RU" sz="1400" dirty="0" smtClean="0">
                <a:latin typeface="Times New Roman" pitchFamily="18" charset="0"/>
                <a:cs typeface="Times New Roman" pitchFamily="18" charset="0"/>
              </a:rPr>
              <a:t>Стандарт устанавливает требования к физкультурно-оздоровительным и спортивным услугам, обеспечивающие </a:t>
            </a:r>
            <a:r>
              <a:rPr lang="ru-RU" sz="1400" b="1" dirty="0" smtClean="0">
                <a:latin typeface="Times New Roman" pitchFamily="18" charset="0"/>
                <a:cs typeface="Times New Roman" pitchFamily="18" charset="0"/>
              </a:rPr>
              <a:t>безопасность жизни, здоровья потребителей</a:t>
            </a:r>
            <a:r>
              <a:rPr lang="ru-RU" sz="1400" dirty="0" smtClean="0">
                <a:latin typeface="Times New Roman" pitchFamily="18" charset="0"/>
                <a:cs typeface="Times New Roman" pitchFamily="18" charset="0"/>
              </a:rPr>
              <a:t>, сохранность их имущества, а также методы контроля.</a:t>
            </a:r>
          </a:p>
          <a:p>
            <a:r>
              <a:rPr lang="ru-RU" sz="1400" dirty="0" smtClean="0">
                <a:latin typeface="Times New Roman" pitchFamily="18" charset="0"/>
                <a:cs typeface="Times New Roman" pitchFamily="18" charset="0"/>
              </a:rPr>
              <a:t>Требования настоящего стандарта распространяются на организации и индивидуальных предпринимателей, оказывающих физкультурно-оздоровительные и спортивные услуги.</a:t>
            </a:r>
          </a:p>
          <a:p>
            <a:endParaRPr lang="ru-RU" sz="8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2 Нормативные ссылки</a:t>
            </a:r>
          </a:p>
          <a:p>
            <a:r>
              <a:rPr lang="ru-RU" sz="1400" dirty="0" smtClean="0">
                <a:latin typeface="Times New Roman" pitchFamily="18" charset="0"/>
                <a:cs typeface="Times New Roman" pitchFamily="18" charset="0"/>
              </a:rPr>
              <a:t> В настоящем стандарте использованы ссылки на следующие стандарты:</a:t>
            </a:r>
          </a:p>
          <a:p>
            <a:r>
              <a:rPr lang="ru-RU" sz="1400" dirty="0" smtClean="0">
                <a:latin typeface="Times New Roman" pitchFamily="18" charset="0"/>
                <a:cs typeface="Times New Roman" pitchFamily="18" charset="0"/>
              </a:rPr>
              <a:t>ГОСТ 12.1.004-91 Система стандартов безопасности труда. Пожарная безопасность. Общие требования</a:t>
            </a:r>
          </a:p>
          <a:p>
            <a:r>
              <a:rPr lang="ru-RU" sz="1400" dirty="0" smtClean="0">
                <a:latin typeface="Times New Roman" pitchFamily="18" charset="0"/>
                <a:cs typeface="Times New Roman" pitchFamily="18" charset="0"/>
              </a:rPr>
              <a:t>ГОСТ Р 52024-2003 Услуги физкультурно-оздоровительные и спортивные. Общие требования</a:t>
            </a:r>
          </a:p>
          <a:p>
            <a:r>
              <a:rPr lang="ru-RU" sz="1400"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3 Определения</a:t>
            </a:r>
          </a:p>
          <a:p>
            <a:r>
              <a:rPr lang="ru-RU" sz="1400" dirty="0" smtClean="0">
                <a:latin typeface="Times New Roman" pitchFamily="18" charset="0"/>
                <a:cs typeface="Times New Roman" pitchFamily="18" charset="0"/>
              </a:rPr>
              <a:t> В настоящем стандарте использованы термины по ГОСТ Р 52024, а также следующий термин с соответствующим определением:</a:t>
            </a:r>
          </a:p>
          <a:p>
            <a:r>
              <a:rPr lang="ru-RU" sz="1400" dirty="0" smtClean="0">
                <a:latin typeface="Times New Roman" pitchFamily="18" charset="0"/>
                <a:cs typeface="Times New Roman" pitchFamily="18" charset="0"/>
              </a:rPr>
              <a:t>3.1 </a:t>
            </a:r>
            <a:r>
              <a:rPr lang="ru-RU" sz="1400" b="1" dirty="0" smtClean="0">
                <a:latin typeface="Times New Roman" pitchFamily="18" charset="0"/>
                <a:cs typeface="Times New Roman" pitchFamily="18" charset="0"/>
              </a:rPr>
              <a:t>безопасность услуги:</a:t>
            </a:r>
            <a:r>
              <a:rPr lang="ru-RU" sz="1400" dirty="0" smtClean="0">
                <a:latin typeface="Times New Roman" pitchFamily="18" charset="0"/>
                <a:cs typeface="Times New Roman" pitchFamily="18" charset="0"/>
              </a:rPr>
              <a:t> Безопасность услуги для жизни, здоровья, имущества потребителя и окружающей среды при обычных условиях ее использования, а также безопасность процесса оказания услуги.</a:t>
            </a:r>
          </a:p>
        </p:txBody>
      </p:sp>
      <p:pic>
        <p:nvPicPr>
          <p:cNvPr id="54273" name="Picture 1" descr="D:\Саша\рисунки о спорте и не только\ФКи ЗОЖ\depositphotos_142712353-stock-illustration-physical-culture-lesson-retro-carto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0694" y="5000635"/>
            <a:ext cx="2928926" cy="1762125"/>
          </a:xfrm>
          <a:prstGeom prst="rect">
            <a:avLst/>
          </a:prstGeom>
          <a:noFill/>
        </p:spPr>
      </p:pic>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Прямоугольник 5"/>
          <p:cNvSpPr>
            <a:spLocks noChangeArrowheads="1"/>
          </p:cNvSpPr>
          <p:nvPr/>
        </p:nvSpPr>
        <p:spPr bwMode="auto">
          <a:xfrm>
            <a:off x="214282" y="785794"/>
            <a:ext cx="8715375" cy="338554"/>
          </a:xfrm>
          <a:prstGeom prst="rect">
            <a:avLst/>
          </a:prstGeom>
          <a:noFill/>
          <a:ln w="9525">
            <a:noFill/>
            <a:miter lim="800000"/>
            <a:headEnd/>
            <a:tailEnd/>
          </a:ln>
        </p:spPr>
        <p:txBody>
          <a:bodyPr>
            <a:spAutoFit/>
          </a:bodyPr>
          <a:lstStyle/>
          <a:p>
            <a:pPr lvl="0" algn="ctr"/>
            <a:r>
              <a:rPr lang="ru-RU" sz="1600" dirty="0" smtClean="0">
                <a:solidFill>
                  <a:srgbClr val="FF0000"/>
                </a:solidFill>
                <a:latin typeface="Times New Roman" pitchFamily="18" charset="0"/>
                <a:cs typeface="Times New Roman" pitchFamily="18" charset="0"/>
              </a:rPr>
              <a:t>Инструктаж по мерам безопасности при занятиях легкой атлетикой</a:t>
            </a:r>
          </a:p>
        </p:txBody>
      </p:sp>
      <p:cxnSp>
        <p:nvCxnSpPr>
          <p:cNvPr id="7" name="Прямая соединительная линия 6"/>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8" name="Прямоугольник 7"/>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6145" name="Rectangle 1"/>
          <p:cNvSpPr>
            <a:spLocks noChangeArrowheads="1"/>
          </p:cNvSpPr>
          <p:nvPr/>
        </p:nvSpPr>
        <p:spPr bwMode="auto">
          <a:xfrm>
            <a:off x="214282" y="1214422"/>
            <a:ext cx="8643998"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Требования безопасности перед началом занятий.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Учащийся должен: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переодеться в раздевалке, надеть на себя спортивную форму и обувь;</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снять с себя предметы, представляющие опасность для других занимающихся (часы, серёжки и т.д.);</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убрать из карманов спортивной формы режущие, колющие и другие посторонние предметы;</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организованно выйти с учителем через центральный выход здания или запасный выход спортзала на место проведения занятий;</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под руководством учителя подготовить инвентарь и оборудование, необходимые для проведения занятий;</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убрать в безопасное место инвентарь, который не будет использоваться на занятии;</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под руководством учителя инвентарь, необходимый для проведения занятий, переносить к месту занятий в специальных приспособлениях;</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переносить к месту занятий лопаты и грабли остриём и зубьями вверх;</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 распоряжению учителя убрать посторонние предметы с беговой дорожки, ямы для прыжков и т.д.;</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 команде учителя встать в строй для общего построения.</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Требования безопасности по окончании занятий.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Учащийся должен: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под руководством учителя убрать спортивный инвентарь в места его хранения;</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организованно покинуть место проведения занятия;</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переодеться в раздевалке, снять спортивный костюм и спортивную обувь;</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вымыть с мылом руки.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3186" name="Picture 2" descr="https://st.depositphotos.com/1007989/3946/i/950/depositphotos_39461943-stock-photo-girls-locker-roo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17697" y="4714884"/>
            <a:ext cx="2513717" cy="1819008"/>
          </a:xfrm>
          <a:prstGeom prst="rect">
            <a:avLst/>
          </a:prstGeom>
          <a:noFill/>
        </p:spPr>
      </p:pic>
      <p:pic>
        <p:nvPicPr>
          <p:cNvPr id="9" name="Рисунок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Прямоугольник 5"/>
          <p:cNvSpPr>
            <a:spLocks noChangeArrowheads="1"/>
          </p:cNvSpPr>
          <p:nvPr/>
        </p:nvSpPr>
        <p:spPr bwMode="auto">
          <a:xfrm>
            <a:off x="214282" y="785794"/>
            <a:ext cx="8715375" cy="338554"/>
          </a:xfrm>
          <a:prstGeom prst="rect">
            <a:avLst/>
          </a:prstGeom>
          <a:noFill/>
          <a:ln w="9525">
            <a:noFill/>
            <a:miter lim="800000"/>
            <a:headEnd/>
            <a:tailEnd/>
          </a:ln>
        </p:spPr>
        <p:txBody>
          <a:bodyPr>
            <a:spAutoFit/>
          </a:bodyPr>
          <a:lstStyle/>
          <a:p>
            <a:pPr lvl="0" algn="ctr"/>
            <a:r>
              <a:rPr lang="ru-RU" sz="1600" dirty="0" smtClean="0">
                <a:solidFill>
                  <a:srgbClr val="FF0000"/>
                </a:solidFill>
                <a:latin typeface="Times New Roman" pitchFamily="18" charset="0"/>
                <a:cs typeface="Times New Roman" pitchFamily="18" charset="0"/>
              </a:rPr>
              <a:t>Инструктаж по мерам безопасности при занятиях легкой атлетикой</a:t>
            </a:r>
          </a:p>
        </p:txBody>
      </p:sp>
      <p:cxnSp>
        <p:nvCxnSpPr>
          <p:cNvPr id="7" name="Прямая соединительная линия 6"/>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8" name="Прямоугольник 7"/>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6145" name="Rectangle 1"/>
          <p:cNvSpPr>
            <a:spLocks noChangeArrowheads="1"/>
          </p:cNvSpPr>
          <p:nvPr/>
        </p:nvSpPr>
        <p:spPr bwMode="auto">
          <a:xfrm>
            <a:off x="214282" y="1214422"/>
            <a:ext cx="864399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Требования безопасности во время проведения занятий.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БЕГ</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Учащийся должен: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 групповом старте на короткие дистанции бежать по своей дорожке;</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 время бега смотреть на свою дорожку;</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после выполнения беговых упражнений пробегать по инерции 5-15 м, чтобы бегущий сзади имел возможность закончить упражнение;</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возвращаться на старт по крайней дорожке, при старте на дистанции не ставить подножки, не задерживать соперников руками;</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беге на длинные дистанции обгонять бегущих с правой стороны;</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 беге по пересечённой местности выполнять задание по трассе или маршруту, обозначенному учителем;</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выполнять разминочный бег по крайней дорожке.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2946" name="Picture 2" descr="D:\Саша\рисунки о спорте и не только\ФКи ЗОЖ\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89502" y="3857628"/>
            <a:ext cx="3754432" cy="2703191"/>
          </a:xfrm>
          <a:prstGeom prst="rect">
            <a:avLst/>
          </a:prstGeom>
          <a:noFill/>
        </p:spPr>
      </p:pic>
      <p:pic>
        <p:nvPicPr>
          <p:cNvPr id="9" name="Рисунок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Прямоугольник 5"/>
          <p:cNvSpPr>
            <a:spLocks noChangeArrowheads="1"/>
          </p:cNvSpPr>
          <p:nvPr/>
        </p:nvSpPr>
        <p:spPr bwMode="auto">
          <a:xfrm>
            <a:off x="214282" y="785794"/>
            <a:ext cx="8715375" cy="338554"/>
          </a:xfrm>
          <a:prstGeom prst="rect">
            <a:avLst/>
          </a:prstGeom>
          <a:noFill/>
          <a:ln w="9525">
            <a:noFill/>
            <a:miter lim="800000"/>
            <a:headEnd/>
            <a:tailEnd/>
          </a:ln>
        </p:spPr>
        <p:txBody>
          <a:bodyPr>
            <a:spAutoFit/>
          </a:bodyPr>
          <a:lstStyle/>
          <a:p>
            <a:pPr lvl="0" algn="ctr"/>
            <a:r>
              <a:rPr lang="ru-RU" sz="1600" dirty="0" smtClean="0">
                <a:solidFill>
                  <a:srgbClr val="FF0000"/>
                </a:solidFill>
                <a:latin typeface="Times New Roman" pitchFamily="18" charset="0"/>
                <a:cs typeface="Times New Roman" pitchFamily="18" charset="0"/>
              </a:rPr>
              <a:t>Инструктаж по мерам безопасности при занятиях легкой атлетикой</a:t>
            </a:r>
          </a:p>
        </p:txBody>
      </p:sp>
      <p:cxnSp>
        <p:nvCxnSpPr>
          <p:cNvPr id="7" name="Прямая соединительная линия 6"/>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8" name="Прямоугольник 7"/>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6145" name="Rectangle 1"/>
          <p:cNvSpPr>
            <a:spLocks noChangeArrowheads="1"/>
          </p:cNvSpPr>
          <p:nvPr/>
        </p:nvSpPr>
        <p:spPr bwMode="auto">
          <a:xfrm>
            <a:off x="214282" y="1214422"/>
            <a:ext cx="507209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Требования безопасности во время проведения занятий.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ПРЫЖКИ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Прыжковая яма должна быть заполнена песком на глубину 20-40 см. Перед прыжками необходимо тщательно разрыхлить песок в прыжковой яме, убрать из неё грабли, лопаты и другие посторонние предметы. Техника прыжка должна соответствовать учебной программе и обеспечить приземление учащегося на ноги.</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Учащийся должен: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грабли класть зубьями вниз;</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выполнять прыжки на неровном и скользком грунте;</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выполнять прыжки, когда учитель дал разрешение и в яме никого нет;</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выполнять прыжки поочерёдно, не перебегать дорожку для разбега во время выполнения попытки другим учащимся;</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после выполнения прыжка быстро освободить прыжковую яму и вернуться на своё место для выполнения следующей попытки с правой или левой стороны дорожки для разбега.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Picture 6" descr="http://xn--80akiahhpb6f.xn--80acgfbsl1azdqr.xn--p1ai/media/gallery/0/3/039495edaf4000cd1945847e0b467c49_250x_.jpg"/>
          <p:cNvPicPr>
            <a:picLocks noChangeAspect="1" noChangeArrowheads="1"/>
          </p:cNvPicPr>
          <p:nvPr/>
        </p:nvPicPr>
        <p:blipFill>
          <a:blip r:embed="rId2" cstate="email">
            <a:extLst>
              <a:ext uri="{28A0092B-C50C-407E-A947-70E740481C1C}">
                <a14:useLocalDpi xmlns:a14="http://schemas.microsoft.com/office/drawing/2010/main"/>
              </a:ext>
            </a:extLst>
          </a:blip>
          <a:srcRect b="-148"/>
          <a:stretch>
            <a:fillRect/>
          </a:stretch>
        </p:blipFill>
        <p:spPr bwMode="auto">
          <a:xfrm>
            <a:off x="5500694" y="1928802"/>
            <a:ext cx="3357587" cy="4643470"/>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Прямоугольник 5"/>
          <p:cNvSpPr>
            <a:spLocks noChangeArrowheads="1"/>
          </p:cNvSpPr>
          <p:nvPr/>
        </p:nvSpPr>
        <p:spPr bwMode="auto">
          <a:xfrm>
            <a:off x="214282" y="785794"/>
            <a:ext cx="8715375" cy="338554"/>
          </a:xfrm>
          <a:prstGeom prst="rect">
            <a:avLst/>
          </a:prstGeom>
          <a:noFill/>
          <a:ln w="9525">
            <a:noFill/>
            <a:miter lim="800000"/>
            <a:headEnd/>
            <a:tailEnd/>
          </a:ln>
        </p:spPr>
        <p:txBody>
          <a:bodyPr>
            <a:spAutoFit/>
          </a:bodyPr>
          <a:lstStyle/>
          <a:p>
            <a:pPr lvl="0" algn="ctr"/>
            <a:r>
              <a:rPr lang="ru-RU" sz="1600" dirty="0" smtClean="0">
                <a:solidFill>
                  <a:srgbClr val="FF0000"/>
                </a:solidFill>
                <a:latin typeface="Times New Roman" pitchFamily="18" charset="0"/>
                <a:cs typeface="Times New Roman" pitchFamily="18" charset="0"/>
              </a:rPr>
              <a:t>Инструктаж по мерам безопасности при занятиях легкой атлетикой</a:t>
            </a:r>
          </a:p>
        </p:txBody>
      </p:sp>
      <p:cxnSp>
        <p:nvCxnSpPr>
          <p:cNvPr id="7" name="Прямая соединительная линия 6"/>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8" name="Прямоугольник 7"/>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6145" name="Rectangle 1"/>
          <p:cNvSpPr>
            <a:spLocks noChangeArrowheads="1"/>
          </p:cNvSpPr>
          <p:nvPr/>
        </p:nvSpPr>
        <p:spPr bwMode="auto">
          <a:xfrm>
            <a:off x="214282" y="1214422"/>
            <a:ext cx="5643602"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Требования безопасности во время проведения занятий.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МЕТАНИЕ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Необходимо быть внимательным при упражнениях в метании.</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Учащийся должен: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перед метанием убедиться, что в направлении броска никого нет;</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осуществлять выпуск снаряда способом, исключающим срыв;</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 групповом метании стоять с левой стороны от метающего;</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сырую погоду насухо вытирать руки и снаряд;</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находясь вблизи зоны метания, следить за тем, чтобы выполняющий бросок был в поле зрения, не поворачиваться к нему спиной, не пересекать зону метаний бегом или прыжками;</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после броска идти за снарядом только с разрешения учителя, не производить произвольных метаний;</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 метании в цель предусмотреть зону безопасности при отскоке снаряда от земли;</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передавать снаряд друг другу броском;</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метать снаряд в необорудованных для этого местах.</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1138" name="Picture 2" descr="https://s3-eu-west-1.amazonaws.com/uploads.playbaamboozle.com/uploads/images/6357/1521566466_12215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5743119" y="3786190"/>
            <a:ext cx="2863207" cy="2513015"/>
          </a:xfrm>
          <a:prstGeom prst="rect">
            <a:avLst/>
          </a:prstGeom>
          <a:noFill/>
        </p:spPr>
      </p:pic>
      <p:pic>
        <p:nvPicPr>
          <p:cNvPr id="9" name="Рисунок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Прямоугольник 5"/>
          <p:cNvSpPr>
            <a:spLocks noChangeArrowheads="1"/>
          </p:cNvSpPr>
          <p:nvPr/>
        </p:nvSpPr>
        <p:spPr bwMode="auto">
          <a:xfrm>
            <a:off x="214282" y="785794"/>
            <a:ext cx="8715375" cy="338554"/>
          </a:xfrm>
          <a:prstGeom prst="rect">
            <a:avLst/>
          </a:prstGeom>
          <a:noFill/>
          <a:ln w="9525">
            <a:noFill/>
            <a:miter lim="800000"/>
            <a:headEnd/>
            <a:tailEnd/>
          </a:ln>
        </p:spPr>
        <p:txBody>
          <a:bodyPr>
            <a:spAutoFit/>
          </a:bodyPr>
          <a:lstStyle/>
          <a:p>
            <a:pPr lvl="0" algn="ctr"/>
            <a:r>
              <a:rPr lang="ru-RU" sz="1600" dirty="0" smtClean="0">
                <a:solidFill>
                  <a:srgbClr val="FF0000"/>
                </a:solidFill>
                <a:latin typeface="Times New Roman" pitchFamily="18" charset="0"/>
                <a:cs typeface="Times New Roman" pitchFamily="18" charset="0"/>
              </a:rPr>
              <a:t>Инструктаж по мерам безопасности при занятиях спортивной гимнастикой</a:t>
            </a:r>
          </a:p>
        </p:txBody>
      </p:sp>
      <p:cxnSp>
        <p:nvCxnSpPr>
          <p:cNvPr id="7" name="Прямая соединительная линия 6"/>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8" name="Прямоугольник 7"/>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6145" name="Rectangle 1"/>
          <p:cNvSpPr>
            <a:spLocks noChangeArrowheads="1"/>
          </p:cNvSpPr>
          <p:nvPr/>
        </p:nvSpPr>
        <p:spPr bwMode="auto">
          <a:xfrm>
            <a:off x="214282" y="1214422"/>
            <a:ext cx="864399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ru-RU" sz="1400" b="1" dirty="0" smtClean="0">
                <a:latin typeface="Times New Roman" pitchFamily="18" charset="0"/>
                <a:cs typeface="Times New Roman" pitchFamily="18" charset="0"/>
              </a:rPr>
              <a:t>Общие требования безопасности.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К занятиям допускаются учащиеся: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отнесённые по состоянию здоровья к основной и подготовительной медицинским группам;</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прошедшие инструктаж по мерам безопасности;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имеющие спортивную обувь и форму, не стесняющую движений и соответствующую теме и условиям проведения занятий. </a:t>
            </a:r>
            <a:br>
              <a:rPr lang="ru-RU" sz="1400" dirty="0" smtClean="0">
                <a:latin typeface="Times New Roman" pitchFamily="18" charset="0"/>
                <a:cs typeface="Times New Roman" pitchFamily="18" charset="0"/>
              </a:rPr>
            </a:br>
            <a:r>
              <a:rPr lang="ru-RU" sz="1400" i="1" dirty="0" smtClean="0">
                <a:latin typeface="Times New Roman" pitchFamily="18" charset="0"/>
                <a:cs typeface="Times New Roman" pitchFamily="18" charset="0"/>
              </a:rPr>
              <a:t>Учащийся должен: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иметь коротко остриженные ногти;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заходить в спортзал, брать спортивный инвентарь и выполнять упражнения с разрешения учителя;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бережно относиться к спортивному инвентарю и оборудованию, не использовать его не по назначению;</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знать и выполнять настоящую инструкцию.</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Гимнастические снаряды должны быть надёжно закреплены, а их металлические опоры укрыты матами. Помните, что при выполнении упражнений на снарядах безопасность во многом зависит от их исправности: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маты должны быть без порывов и укладываться в местах соскоков и вероятных падений;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канат не должен иметь порывов и узлов;</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бревно должно иметь ровную поверхность без заусениц, трещин, шероховатостей и устанавливаться на высоту, соответствующую возрастным особенностям;</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жерди должны быть сухими и гладкими, без трещин;</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перекладина должна быть гладкой, без ржавчины и наслоения магнезии;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поверхность гимнастического коня должна быть ровной, сухой, без порывов.</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Не выполняйте упражнения при наличии свежих мозолей на руках.</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Выполняя упражнения потоком, соблюдайте достаточные интервал и дистанцию.</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Не выполняйте сложные элементы без страховки, если нет уверенности в их выполнении.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Учащийся должен знать и выполнять инструкцию при занятиях спортивной гимнастикой.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За несоблюдение мер безопасности учащийся может быть не допущен или отстранён от участия в учебном процессе.</a:t>
            </a:r>
            <a:br>
              <a:rPr lang="ru-RU" sz="1400" dirty="0" smtClean="0">
                <a:latin typeface="Times New Roman" pitchFamily="18" charset="0"/>
                <a:cs typeface="Times New Roman" pitchFamily="18" charset="0"/>
              </a:rPr>
            </a:b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Прямоугольник 5"/>
          <p:cNvSpPr>
            <a:spLocks noChangeArrowheads="1"/>
          </p:cNvSpPr>
          <p:nvPr/>
        </p:nvSpPr>
        <p:spPr bwMode="auto">
          <a:xfrm>
            <a:off x="214282" y="785794"/>
            <a:ext cx="8715375" cy="338554"/>
          </a:xfrm>
          <a:prstGeom prst="rect">
            <a:avLst/>
          </a:prstGeom>
          <a:noFill/>
          <a:ln w="9525">
            <a:noFill/>
            <a:miter lim="800000"/>
            <a:headEnd/>
            <a:tailEnd/>
          </a:ln>
        </p:spPr>
        <p:txBody>
          <a:bodyPr>
            <a:spAutoFit/>
          </a:bodyPr>
          <a:lstStyle/>
          <a:p>
            <a:pPr lvl="0" algn="ctr"/>
            <a:r>
              <a:rPr lang="ru-RU" sz="1600" dirty="0" smtClean="0">
                <a:solidFill>
                  <a:srgbClr val="FF0000"/>
                </a:solidFill>
                <a:latin typeface="Times New Roman" pitchFamily="18" charset="0"/>
                <a:cs typeface="Times New Roman" pitchFamily="18" charset="0"/>
              </a:rPr>
              <a:t>Инструктаж по мерам безопасности при занятиях спортивной гимнастикой</a:t>
            </a:r>
          </a:p>
        </p:txBody>
      </p:sp>
      <p:cxnSp>
        <p:nvCxnSpPr>
          <p:cNvPr id="7" name="Прямая соединительная линия 6"/>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8" name="Прямоугольник 7"/>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6145" name="Rectangle 1"/>
          <p:cNvSpPr>
            <a:spLocks noChangeArrowheads="1"/>
          </p:cNvSpPr>
          <p:nvPr/>
        </p:nvSpPr>
        <p:spPr bwMode="auto">
          <a:xfrm>
            <a:off x="142844" y="1164134"/>
            <a:ext cx="7286676"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ru-RU" sz="1400" b="1" dirty="0" smtClean="0">
                <a:latin typeface="Times New Roman" pitchFamily="18" charset="0"/>
                <a:cs typeface="Times New Roman" pitchFamily="18" charset="0"/>
              </a:rPr>
              <a:t>Требования безопасности перед началом занятий.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i="1" dirty="0" smtClean="0">
                <a:latin typeface="Times New Roman" pitchFamily="18" charset="0"/>
                <a:cs typeface="Times New Roman" pitchFamily="18" charset="0"/>
              </a:rPr>
              <a:t>Учащийся должен: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переодеться в раздевалке, надеть на себя спортивную форму и обувь;</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снять с себя предметы, представляющие опасность для других занимающихся;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убрать из карманов спортивной формы режущие, колющие и др. посторонние предметы;</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под руководством учителя подготовить инвентарь и оборудование;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по команде учителя встать в строй для общего построения.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Будьте внимательны при передвижении и установке гимнастических снарядов.</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Не переносите и не перевозите тяжёлые гимнастические снаряды без специальных устройств.</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При переноске матов держитесь за специальные ручки сбоку по два человека с каждой стороны. При укладке следите, чтобы их поверхность была ровной и не сбивалась в комок, не было зазоров, а также наложения края мата на другой.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Вся площадь вокруг бревна застилается матами в один слой, а в месте приземления - в два слоя.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На опорном прыжке в месте приземления уложите маты в два слоя, длиной не менее пяти метров.</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Изменяя высоту брусьев вдвоём, ослабив винты, поднимите одновременно оба конца, держась за жердь, а не за металлическую опору. Ширина между жердями не должна превышать ширины плеч.</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Высоту перекладины устанавливайте в лежачем положении. Хорошая прочность растяжек и креплений должна обеспечить устойчивость снаряда. Не стойте под перекладиной во время её установки.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Устанавливая прыжковые снаряды, выдвигайте ножки поочерёдно с каждой стороны, предварительно наклонив снаряд.</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9089" name="Picture 1" descr="D:\Саша\рисунки о спорте и не только\ФКи ЗОЖ\depositphotos_163508238-stock-illustration-physical-education-lesson-at-schoo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82442" y="3143248"/>
            <a:ext cx="1718713" cy="3246457"/>
          </a:xfrm>
          <a:prstGeom prst="rect">
            <a:avLst/>
          </a:prstGeom>
          <a:noFill/>
        </p:spPr>
      </p:pic>
      <p:pic>
        <p:nvPicPr>
          <p:cNvPr id="9" name="Рисунок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Прямоугольник 5"/>
          <p:cNvSpPr>
            <a:spLocks noChangeArrowheads="1"/>
          </p:cNvSpPr>
          <p:nvPr/>
        </p:nvSpPr>
        <p:spPr bwMode="auto">
          <a:xfrm>
            <a:off x="214282" y="785794"/>
            <a:ext cx="8715375" cy="338554"/>
          </a:xfrm>
          <a:prstGeom prst="rect">
            <a:avLst/>
          </a:prstGeom>
          <a:noFill/>
          <a:ln w="9525">
            <a:noFill/>
            <a:miter lim="800000"/>
            <a:headEnd/>
            <a:tailEnd/>
          </a:ln>
        </p:spPr>
        <p:txBody>
          <a:bodyPr>
            <a:spAutoFit/>
          </a:bodyPr>
          <a:lstStyle/>
          <a:p>
            <a:pPr lvl="0" algn="ctr"/>
            <a:r>
              <a:rPr lang="ru-RU" sz="1600" dirty="0" smtClean="0">
                <a:solidFill>
                  <a:srgbClr val="FF0000"/>
                </a:solidFill>
                <a:latin typeface="Times New Roman" pitchFamily="18" charset="0"/>
                <a:cs typeface="Times New Roman" pitchFamily="18" charset="0"/>
              </a:rPr>
              <a:t>Инструктаж по мерам безопасности при занятиях спортивной гимнастикой</a:t>
            </a:r>
          </a:p>
        </p:txBody>
      </p:sp>
      <p:cxnSp>
        <p:nvCxnSpPr>
          <p:cNvPr id="7" name="Прямая соединительная линия 6"/>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8" name="Прямоугольник 7"/>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6145" name="Rectangle 1"/>
          <p:cNvSpPr>
            <a:spLocks noChangeArrowheads="1"/>
          </p:cNvSpPr>
          <p:nvPr/>
        </p:nvSpPr>
        <p:spPr bwMode="auto">
          <a:xfrm>
            <a:off x="214282" y="1214422"/>
            <a:ext cx="864399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ru-RU" sz="1400" b="1" dirty="0" smtClean="0">
                <a:latin typeface="Times New Roman" pitchFamily="18" charset="0"/>
                <a:cs typeface="Times New Roman" pitchFamily="18" charset="0"/>
              </a:rPr>
              <a:t>Требования безопасности во время проведения занятий.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i="1" dirty="0" smtClean="0">
                <a:latin typeface="Times New Roman" pitchFamily="18" charset="0"/>
                <a:cs typeface="Times New Roman" pitchFamily="18" charset="0"/>
              </a:rPr>
              <a:t>Учащийся должен: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каждый раз перед выполнением упражнения проверять крепление стопорных винтов;</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вытирать руки насухо;</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выполнять сложные элементы и упражнения со страховкой;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при выполнении прыжков и соскоков приземляться мягко, на носки, пружинисто приседая;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при появлении во время занятия боли в руках, покраснения кожи, водяных пузырей на ладонях прекратить занятие и сообщить об этом учителю;</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переходить от снаряда к снаряду организованно, по общей команде, способом, указанным учителем.</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Picture 2" descr="https://ds02.infourok.ru/uploads/ex/05b0/0007f4ef-b0c2f4d0/hello_html_4ad64e3f.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00562" y="3357562"/>
            <a:ext cx="4071934" cy="3348144"/>
          </a:xfrm>
          <a:prstGeom prst="rect">
            <a:avLst/>
          </a:prstGeom>
          <a:noFill/>
        </p:spPr>
      </p:pic>
      <p:pic>
        <p:nvPicPr>
          <p:cNvPr id="9" name="Рисунок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Прямоугольник 5"/>
          <p:cNvSpPr>
            <a:spLocks noChangeArrowheads="1"/>
          </p:cNvSpPr>
          <p:nvPr/>
        </p:nvSpPr>
        <p:spPr bwMode="auto">
          <a:xfrm>
            <a:off x="214282" y="785794"/>
            <a:ext cx="8715375" cy="338554"/>
          </a:xfrm>
          <a:prstGeom prst="rect">
            <a:avLst/>
          </a:prstGeom>
          <a:noFill/>
          <a:ln w="9525">
            <a:noFill/>
            <a:miter lim="800000"/>
            <a:headEnd/>
            <a:tailEnd/>
          </a:ln>
        </p:spPr>
        <p:txBody>
          <a:bodyPr>
            <a:spAutoFit/>
          </a:bodyPr>
          <a:lstStyle/>
          <a:p>
            <a:pPr lvl="0" algn="ctr"/>
            <a:r>
              <a:rPr lang="ru-RU" sz="1600" dirty="0" smtClean="0">
                <a:solidFill>
                  <a:srgbClr val="FF0000"/>
                </a:solidFill>
                <a:latin typeface="Times New Roman" pitchFamily="18" charset="0"/>
                <a:cs typeface="Times New Roman" pitchFamily="18" charset="0"/>
              </a:rPr>
              <a:t>Инструктаж по мерам безопасности при занятиях спортивной гимнастикой</a:t>
            </a:r>
          </a:p>
        </p:txBody>
      </p:sp>
      <p:cxnSp>
        <p:nvCxnSpPr>
          <p:cNvPr id="7" name="Прямая соединительная линия 6"/>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8" name="Прямоугольник 7"/>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6145" name="Rectangle 1"/>
          <p:cNvSpPr>
            <a:spLocks noChangeArrowheads="1"/>
          </p:cNvSpPr>
          <p:nvPr/>
        </p:nvSpPr>
        <p:spPr bwMode="auto">
          <a:xfrm>
            <a:off x="214282" y="1214422"/>
            <a:ext cx="585791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ru-RU" sz="1400" b="1" dirty="0" smtClean="0">
                <a:latin typeface="Times New Roman" pitchFamily="18" charset="0"/>
                <a:cs typeface="Times New Roman" pitchFamily="18" charset="0"/>
              </a:rPr>
              <a:t>Требования безопасности во время проведения занятий.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Не стойте близко к снаряду при выполнении упражнения другим учащимся, не отвлекайте и не мешайте ему.</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Залезайте и спускайтесь с каната способом, указанным учителем. Не раскачивайте канат, на котором учащийся выполняет упражнение. Не используйте его не по назначению.</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Прежде чем выполнять упражнение на бревне, разучите его и добейтесь уверенного исполнения на полу или гимнастической скамейке.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Выполняя упражнение на перекладине, необходимо помнить, что неточность в исполнении упражнения или недостаточно хороший хват приводит к срыву и падению.</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Перед выполнением опорного прыжка установите гимнастический мостик от снаряда на расстоянии в зависимости от ваших возможностей, способностей и подготовленности. Не начинайте выполнять упражнение, если есть помехи при разбеге или в месте приземления. При выполнении опорного прыжка другим учащимся не перебегайте место для разбега. Осуществляйте страховку, стоя за снарядом.</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Выполняйте вольные и акробатические упражнения на матах или ковре. Перед выполнением упражнения убедитесь, что на ковре или матах нет посторонних предметов или учащихся, которые могут помешать выполнить задание. Во время выполнения упражнений не выбегайте на ковёр, не мешайте другим.</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1922" name="Picture 2" descr="D:\Саша\рисунки о спорте и не только\ФКи ЗОЖ\depositphotos_142712353-stock-illustration-physical-culture-lesson-retro-cartoon - копия.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072198" y="2000240"/>
            <a:ext cx="2811865" cy="4291023"/>
          </a:xfrm>
          <a:prstGeom prst="rect">
            <a:avLst/>
          </a:prstGeom>
          <a:noFill/>
        </p:spPr>
      </p:pic>
      <p:pic>
        <p:nvPicPr>
          <p:cNvPr id="9" name="Рисунок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Прямоугольник 5"/>
          <p:cNvSpPr>
            <a:spLocks noChangeArrowheads="1"/>
          </p:cNvSpPr>
          <p:nvPr/>
        </p:nvSpPr>
        <p:spPr bwMode="auto">
          <a:xfrm>
            <a:off x="214282" y="785794"/>
            <a:ext cx="8715375" cy="338554"/>
          </a:xfrm>
          <a:prstGeom prst="rect">
            <a:avLst/>
          </a:prstGeom>
          <a:noFill/>
          <a:ln w="9525">
            <a:noFill/>
            <a:miter lim="800000"/>
            <a:headEnd/>
            <a:tailEnd/>
          </a:ln>
        </p:spPr>
        <p:txBody>
          <a:bodyPr>
            <a:spAutoFit/>
          </a:bodyPr>
          <a:lstStyle/>
          <a:p>
            <a:pPr lvl="0" algn="ctr"/>
            <a:r>
              <a:rPr lang="ru-RU" sz="1600" dirty="0" smtClean="0">
                <a:solidFill>
                  <a:srgbClr val="FF0000"/>
                </a:solidFill>
                <a:latin typeface="Times New Roman" pitchFamily="18" charset="0"/>
                <a:cs typeface="Times New Roman" pitchFamily="18" charset="0"/>
              </a:rPr>
              <a:t>Инструктаж по мерам безопасности при занятиях игровыми видами спорта</a:t>
            </a:r>
          </a:p>
        </p:txBody>
      </p:sp>
      <p:cxnSp>
        <p:nvCxnSpPr>
          <p:cNvPr id="7" name="Прямая соединительная линия 6"/>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8" name="Прямоугольник 7"/>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6145" name="Rectangle 1"/>
          <p:cNvSpPr>
            <a:spLocks noChangeArrowheads="1"/>
          </p:cNvSpPr>
          <p:nvPr/>
        </p:nvSpPr>
        <p:spPr bwMode="auto">
          <a:xfrm>
            <a:off x="214282" y="1214422"/>
            <a:ext cx="8643998"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b="1" dirty="0" smtClean="0">
                <a:latin typeface="Times New Roman" pitchFamily="18" charset="0"/>
                <a:cs typeface="Times New Roman" pitchFamily="18" charset="0"/>
              </a:rPr>
              <a:t>Общие требования безопасности.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Для занятий игровыми видами спорта спортплощадка и оборудование должны соответствовать мерам безопасности.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К занятиям допускаются учащиеся: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отнесённые по состоянию здоровья к основной и подготовительной медицинским группам;</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прошедшие инструктаж по мерам безопасности;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имеющие спортивную обувь и форму, не стесняющую движений и соответствующую теме и условиям проведения занятий. </a:t>
            </a:r>
            <a:br>
              <a:rPr lang="ru-RU" sz="1400" dirty="0" smtClean="0">
                <a:latin typeface="Times New Roman" pitchFamily="18" charset="0"/>
                <a:cs typeface="Times New Roman" pitchFamily="18" charset="0"/>
              </a:rPr>
            </a:br>
            <a:r>
              <a:rPr lang="ru-RU" sz="1400" i="1" dirty="0" smtClean="0">
                <a:latin typeface="Times New Roman" pitchFamily="18" charset="0"/>
                <a:cs typeface="Times New Roman" pitchFamily="18" charset="0"/>
              </a:rPr>
              <a:t>Учащийся должен: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иметь коротко остриженные ногти;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заходить в спортзал, брать спортивный инвентарь и выполнять упражнения с разрешения учителя;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бережно относиться к спортивному инвентарю и оборудованию, не использовать его не по назначению;</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знать и соблюдать простейшие правила игры;</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знать и выполнять настоящую инструкцию.</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За несоблюдение мер безопасности учащийся может быть не допущен или отстранён от участия в учебном процесс.</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7041" name="Picture 1" descr="D:\Саша\рисунки о спорте и не только\ФКи ЗОЖ\1110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43504" y="4569329"/>
            <a:ext cx="3167058" cy="2098176"/>
          </a:xfrm>
          <a:prstGeom prst="rect">
            <a:avLst/>
          </a:prstGeom>
          <a:noFill/>
        </p:spPr>
      </p:pic>
      <p:pic>
        <p:nvPicPr>
          <p:cNvPr id="9" name="Рисунок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Прямоугольник 5"/>
          <p:cNvSpPr>
            <a:spLocks noChangeArrowheads="1"/>
          </p:cNvSpPr>
          <p:nvPr/>
        </p:nvSpPr>
        <p:spPr bwMode="auto">
          <a:xfrm>
            <a:off x="214282" y="785794"/>
            <a:ext cx="8715375" cy="338554"/>
          </a:xfrm>
          <a:prstGeom prst="rect">
            <a:avLst/>
          </a:prstGeom>
          <a:noFill/>
          <a:ln w="9525">
            <a:noFill/>
            <a:miter lim="800000"/>
            <a:headEnd/>
            <a:tailEnd/>
          </a:ln>
        </p:spPr>
        <p:txBody>
          <a:bodyPr>
            <a:spAutoFit/>
          </a:bodyPr>
          <a:lstStyle/>
          <a:p>
            <a:pPr lvl="0" algn="ctr"/>
            <a:r>
              <a:rPr lang="ru-RU" sz="1600" dirty="0" smtClean="0">
                <a:solidFill>
                  <a:srgbClr val="FF0000"/>
                </a:solidFill>
                <a:latin typeface="Times New Roman" pitchFamily="18" charset="0"/>
                <a:cs typeface="Times New Roman" pitchFamily="18" charset="0"/>
              </a:rPr>
              <a:t>Инструктаж по мерам безопасности при занятиях игровыми видами спорта</a:t>
            </a:r>
          </a:p>
        </p:txBody>
      </p:sp>
      <p:cxnSp>
        <p:nvCxnSpPr>
          <p:cNvPr id="7" name="Прямая соединительная линия 6"/>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8" name="Прямоугольник 7"/>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6145" name="Rectangle 1"/>
          <p:cNvSpPr>
            <a:spLocks noChangeArrowheads="1"/>
          </p:cNvSpPr>
          <p:nvPr/>
        </p:nvSpPr>
        <p:spPr bwMode="auto">
          <a:xfrm>
            <a:off x="214282" y="1214422"/>
            <a:ext cx="864399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b="1" dirty="0" smtClean="0">
                <a:latin typeface="Times New Roman" pitchFamily="18" charset="0"/>
                <a:cs typeface="Times New Roman" pitchFamily="18" charset="0"/>
              </a:rPr>
              <a:t>Требования безопасности перед началом занятий.</a:t>
            </a:r>
            <a:r>
              <a:rPr lang="ru-RU" sz="1400" dirty="0" smtClean="0">
                <a:latin typeface="Times New Roman" pitchFamily="18" charset="0"/>
                <a:cs typeface="Times New Roman" pitchFamily="18" charset="0"/>
              </a:rPr>
              <a:t> </a:t>
            </a:r>
            <a:br>
              <a:rPr lang="ru-RU" sz="1400" dirty="0" smtClean="0">
                <a:latin typeface="Times New Roman" pitchFamily="18" charset="0"/>
                <a:cs typeface="Times New Roman" pitchFamily="18" charset="0"/>
              </a:rPr>
            </a:br>
            <a:r>
              <a:rPr lang="ru-RU" sz="1400" i="1" dirty="0" smtClean="0">
                <a:latin typeface="Times New Roman" pitchFamily="18" charset="0"/>
                <a:cs typeface="Times New Roman" pitchFamily="18" charset="0"/>
              </a:rPr>
              <a:t>Учащийся должен</a:t>
            </a:r>
            <a:r>
              <a:rPr lang="ru-RU" sz="1400" dirty="0" smtClean="0">
                <a:latin typeface="Times New Roman" pitchFamily="18" charset="0"/>
                <a:cs typeface="Times New Roman" pitchFamily="18" charset="0"/>
              </a:rPr>
              <a:t>: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переодеться в раздевалке, надеть на себя спортивную форму и обувь;</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снять с себя предметы, представляющие опасность для других занимающихся (часы, серёжки и т.д.);</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убрать из карманов спортивной формы режущие, колющие и другие посторонние предметы;</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под руководством учителя подготовить инвентарь и оборудование, необходимые для проведения занятий;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под наблюдением учителя положить мячи на стеллажи или в любое другое место, чтобы они не раскатывались по залу и их легко можно было взять для выполнения упражнений;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убрать в безопасное место инвентарь и оборудование, которые не будут использоваться на уроке;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по команде учителя встать в строй для общего построения.</a:t>
            </a:r>
            <a:br>
              <a:rPr lang="ru-RU" sz="1400" dirty="0" smtClean="0">
                <a:latin typeface="Times New Roman" pitchFamily="18" charset="0"/>
                <a:cs typeface="Times New Roman" pitchFamily="18" charset="0"/>
              </a:rPr>
            </a:br>
            <a:endParaRPr lang="ru-RU" sz="800" b="1"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Требования безопасности во время занятий.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При выполнении упражнений в движении учащийся должен: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избегать столкновений с другими учащимися, «перемещаясь спиной» смотреть через плечо;</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исключать резкое изменение своего движения, если этого не требуют условия игры;</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соблюдать интервал и дистанцию;</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быть внимательным при перемещении по залу во время выполнения упражнений другими учащимися;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по окончании выполнения упражнений потоком вернуться на своё место для повторного выполнения задания с правой или левой стороны зала.</a:t>
            </a:r>
            <a:br>
              <a:rPr lang="ru-RU" sz="1400" dirty="0" smtClean="0">
                <a:latin typeface="Times New Roman" pitchFamily="18" charset="0"/>
                <a:cs typeface="Times New Roman" pitchFamily="18" charset="0"/>
              </a:rPr>
            </a:br>
            <a:endParaRPr lang="ru-RU" sz="800" b="1"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Требования безопасности по окончании занятий.</a:t>
            </a:r>
            <a:r>
              <a:rPr lang="ru-RU" sz="1400" dirty="0" smtClean="0">
                <a:latin typeface="Times New Roman" pitchFamily="18" charset="0"/>
                <a:cs typeface="Times New Roman" pitchFamily="18" charset="0"/>
              </a:rPr>
              <a:t> </a:t>
            </a:r>
            <a:br>
              <a:rPr lang="ru-RU" sz="1400" dirty="0" smtClean="0">
                <a:latin typeface="Times New Roman" pitchFamily="18" charset="0"/>
                <a:cs typeface="Times New Roman" pitchFamily="18" charset="0"/>
              </a:rPr>
            </a:br>
            <a:r>
              <a:rPr lang="ru-RU" sz="1400" i="1" dirty="0" smtClean="0">
                <a:latin typeface="Times New Roman" pitchFamily="18" charset="0"/>
                <a:cs typeface="Times New Roman" pitchFamily="18" charset="0"/>
              </a:rPr>
              <a:t>Учащийся должен: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под руководством учителя убрать спортивный инвентарь в места его хранения;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организованно покинуть место проведения занятия;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переодеться в раздевалке, снять спортивный костюм и спортивную обувь;</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вымыть с мылом руки.</a:t>
            </a:r>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285720" y="714356"/>
            <a:ext cx="8643998" cy="830997"/>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Государственный стандарт РФ ГОСТ Р 52025-2003</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"Услуги физкультурно-оздоровительные и спортивные. Требования безопасности потребителей"</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(принят постановлением Госстандарта РФ от 18 марта 2003 г. № 81-ст)</a:t>
            </a:r>
          </a:p>
        </p:txBody>
      </p:sp>
      <p:sp>
        <p:nvSpPr>
          <p:cNvPr id="12" name="Прямоугольник 11"/>
          <p:cNvSpPr/>
          <p:nvPr/>
        </p:nvSpPr>
        <p:spPr>
          <a:xfrm>
            <a:off x="214282" y="1571612"/>
            <a:ext cx="8786874" cy="3908762"/>
          </a:xfrm>
          <a:prstGeom prst="rect">
            <a:avLst/>
          </a:prstGeom>
        </p:spPr>
        <p:txBody>
          <a:bodyPr wrap="square">
            <a:spAutoFit/>
          </a:bodyPr>
          <a:lstStyle/>
          <a:p>
            <a:r>
              <a:rPr lang="ru-RU" sz="1400" b="1" dirty="0" smtClean="0">
                <a:latin typeface="Times New Roman" pitchFamily="18" charset="0"/>
                <a:cs typeface="Times New Roman" pitchFamily="18" charset="0"/>
              </a:rPr>
              <a:t>4 Общие требования</a:t>
            </a:r>
          </a:p>
          <a:p>
            <a:r>
              <a:rPr lang="ru-RU" sz="1400" dirty="0" smtClean="0">
                <a:latin typeface="Times New Roman" pitchFamily="18" charset="0"/>
                <a:cs typeface="Times New Roman" pitchFamily="18" charset="0"/>
              </a:rPr>
              <a:t> 4.1 При оказании спортивных услуг уровень риска для жизни и здоровья потребителей как в обычных условиях, так и во внештатных ситуациях (пожар, стихийные бедствия и т.п.) должен быть минимальным.</a:t>
            </a:r>
          </a:p>
          <a:p>
            <a:endParaRPr lang="ru-RU" sz="8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4.2 Риск для жизни и здоровья потребителей при оказании спортивных услуг возникает в </a:t>
            </a:r>
            <a:r>
              <a:rPr lang="ru-RU" sz="1600" dirty="0" smtClean="0">
                <a:latin typeface="Times New Roman" pitchFamily="18" charset="0"/>
                <a:cs typeface="Times New Roman" pitchFamily="18" charset="0"/>
              </a:rPr>
              <a:t>условиях</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отсутствия информации об оказываемых услугах;</a:t>
            </a:r>
          </a:p>
          <a:p>
            <a:r>
              <a:rPr lang="ru-RU" sz="1600" dirty="0" smtClean="0">
                <a:latin typeface="Times New Roman" pitchFamily="18" charset="0"/>
                <a:cs typeface="Times New Roman" pitchFamily="18" charset="0"/>
              </a:rPr>
              <a:t>- проведения занятий, тренировок, соревнований;</a:t>
            </a:r>
          </a:p>
          <a:p>
            <a:r>
              <a:rPr lang="ru-RU" sz="1600" dirty="0" smtClean="0">
                <a:latin typeface="Times New Roman" pitchFamily="18" charset="0"/>
                <a:cs typeface="Times New Roman" pitchFamily="18" charset="0"/>
              </a:rPr>
              <a:t>- использования спортивного оборудования, снаряжения и инвентаря.</a:t>
            </a:r>
          </a:p>
          <a:p>
            <a:endParaRPr lang="ru-RU" sz="8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4.3 При оказании спортивных услуг к </a:t>
            </a:r>
            <a:r>
              <a:rPr lang="ru-RU" sz="1600" dirty="0" smtClean="0">
                <a:latin typeface="Times New Roman" pitchFamily="18" charset="0"/>
                <a:cs typeface="Times New Roman" pitchFamily="18" charset="0"/>
              </a:rPr>
              <a:t>факторам риска </a:t>
            </a:r>
            <a:r>
              <a:rPr lang="ru-RU" sz="1400" dirty="0" smtClean="0">
                <a:latin typeface="Times New Roman" pitchFamily="18" charset="0"/>
                <a:cs typeface="Times New Roman" pitchFamily="18" charset="0"/>
              </a:rPr>
              <a:t>относят:</a:t>
            </a:r>
          </a:p>
          <a:p>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травмоопасность</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пожароопасность</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rPr>
              <a:t>- биологические факторы;</a:t>
            </a:r>
          </a:p>
          <a:p>
            <a:r>
              <a:rPr lang="ru-RU" sz="1600" dirty="0" smtClean="0">
                <a:latin typeface="Times New Roman" pitchFamily="18" charset="0"/>
                <a:cs typeface="Times New Roman" pitchFamily="18" charset="0"/>
              </a:rPr>
              <a:t>- воздействие окружающей среды;</a:t>
            </a:r>
          </a:p>
          <a:p>
            <a:r>
              <a:rPr lang="ru-RU" sz="1600" dirty="0" smtClean="0">
                <a:latin typeface="Times New Roman" pitchFamily="18" charset="0"/>
                <a:cs typeface="Times New Roman" pitchFamily="18" charset="0"/>
              </a:rPr>
              <a:t>- физические перегрузки;</a:t>
            </a:r>
          </a:p>
          <a:p>
            <a:r>
              <a:rPr lang="ru-RU" sz="1600" dirty="0" smtClean="0">
                <a:latin typeface="Times New Roman" pitchFamily="18" charset="0"/>
                <a:cs typeface="Times New Roman" pitchFamily="18" charset="0"/>
              </a:rPr>
              <a:t>- специфические факторы риска;</a:t>
            </a:r>
          </a:p>
          <a:p>
            <a:r>
              <a:rPr lang="ru-RU" sz="1600" dirty="0" smtClean="0">
                <a:latin typeface="Times New Roman" pitchFamily="18" charset="0"/>
                <a:cs typeface="Times New Roman" pitchFamily="18" charset="0"/>
              </a:rPr>
              <a:t>- прочие факторы.</a:t>
            </a:r>
          </a:p>
        </p:txBody>
      </p:sp>
      <p:pic>
        <p:nvPicPr>
          <p:cNvPr id="65538" name="Picture 2" descr="D:\Саша\рисунки о спорте и не только\ФКи ЗОЖ\гимнастика.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29190" y="3929066"/>
            <a:ext cx="3786184" cy="2618796"/>
          </a:xfrm>
          <a:prstGeom prst="rect">
            <a:avLst/>
          </a:prstGeom>
          <a:noFill/>
        </p:spPr>
      </p:pic>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Прямоугольник 5"/>
          <p:cNvSpPr>
            <a:spLocks noChangeArrowheads="1"/>
          </p:cNvSpPr>
          <p:nvPr/>
        </p:nvSpPr>
        <p:spPr bwMode="auto">
          <a:xfrm>
            <a:off x="214282" y="785794"/>
            <a:ext cx="8715375" cy="338554"/>
          </a:xfrm>
          <a:prstGeom prst="rect">
            <a:avLst/>
          </a:prstGeom>
          <a:noFill/>
          <a:ln w="9525">
            <a:noFill/>
            <a:miter lim="800000"/>
            <a:headEnd/>
            <a:tailEnd/>
          </a:ln>
        </p:spPr>
        <p:txBody>
          <a:bodyPr>
            <a:spAutoFit/>
          </a:bodyPr>
          <a:lstStyle/>
          <a:p>
            <a:pPr lvl="0" algn="ctr"/>
            <a:r>
              <a:rPr lang="ru-RU" sz="1600" dirty="0" smtClean="0">
                <a:solidFill>
                  <a:srgbClr val="FF0000"/>
                </a:solidFill>
                <a:latin typeface="Times New Roman" pitchFamily="18" charset="0"/>
                <a:cs typeface="Times New Roman" pitchFamily="18" charset="0"/>
              </a:rPr>
              <a:t>Инструктаж по мерам безопасности при занятиях игровыми видами спорта</a:t>
            </a:r>
          </a:p>
        </p:txBody>
      </p:sp>
      <p:cxnSp>
        <p:nvCxnSpPr>
          <p:cNvPr id="7" name="Прямая соединительная линия 6"/>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8" name="Прямоугольник 7"/>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6145" name="Rectangle 1"/>
          <p:cNvSpPr>
            <a:spLocks noChangeArrowheads="1"/>
          </p:cNvSpPr>
          <p:nvPr/>
        </p:nvSpPr>
        <p:spPr bwMode="auto">
          <a:xfrm>
            <a:off x="214282" y="1214422"/>
            <a:ext cx="5500726"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b="1" dirty="0" smtClean="0">
                <a:latin typeface="Times New Roman" pitchFamily="18" charset="0"/>
                <a:cs typeface="Times New Roman" pitchFamily="18" charset="0"/>
              </a:rPr>
              <a:t>Баскетбол</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Ведение мяча   </a:t>
            </a:r>
            <a:r>
              <a:rPr lang="ru-RU" sz="1400" i="1" dirty="0" smtClean="0">
                <a:latin typeface="Times New Roman" pitchFamily="18" charset="0"/>
                <a:cs typeface="Times New Roman" pitchFamily="18" charset="0"/>
              </a:rPr>
              <a:t>Учащийся должен: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выполнять ведение мяча с поднятой головой;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при изменении направления убедиться, что на пути нет других учащихся, с которыми может произойти столкновение;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после выполнения упражнения взять мяч в руки и крепко его держать.</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Передача          </a:t>
            </a:r>
            <a:r>
              <a:rPr lang="ru-RU" sz="1400" i="1" dirty="0" smtClean="0">
                <a:latin typeface="Times New Roman" pitchFamily="18" charset="0"/>
                <a:cs typeface="Times New Roman" pitchFamily="18" charset="0"/>
              </a:rPr>
              <a:t>Учащийся должен: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ловить мяч открытыми ладонями, образующими воронку;</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прежде чем выполнить передачу, убедиться, что партнёр готов к приёму мяча;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следить за полётом мяча;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соизмерять силу передачи в зависимости от расстояния партнёра;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помнить, что нельзя бить мяч ногой, бросать друг в друга.</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Бросок             </a:t>
            </a:r>
            <a:r>
              <a:rPr lang="ru-RU" sz="1400" i="1" dirty="0" smtClean="0">
                <a:latin typeface="Times New Roman" pitchFamily="18" charset="0"/>
                <a:cs typeface="Times New Roman" pitchFamily="18" charset="0"/>
              </a:rPr>
              <a:t>Учащийся должен: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выполнять бросок по кольцу способом, указанным учителем;</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при подборе мяча под щитом контролировать отскок мячей других учащихся.</a:t>
            </a:r>
            <a:br>
              <a:rPr lang="ru-RU" sz="1400" dirty="0" smtClean="0">
                <a:latin typeface="Times New Roman" pitchFamily="18" charset="0"/>
                <a:cs typeface="Times New Roman" pitchFamily="18" charset="0"/>
              </a:rPr>
            </a:br>
            <a:r>
              <a:rPr lang="ru-RU" sz="1400" i="1" dirty="0" smtClean="0">
                <a:latin typeface="Times New Roman" pitchFamily="18" charset="0"/>
                <a:cs typeface="Times New Roman" pitchFamily="18" charset="0"/>
              </a:rPr>
              <a:t>Не рекомендуется: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толкать учащегося, бросающего мяч в прыжке;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при броске в движении хвататься за сетки, виснуть на кольцах;</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бить рукой по щиту;</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при попадании в корзину двух и более мячей выбивать их другим мячом;</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бросать мячи в заградительные решётки.</a:t>
            </a:r>
          </a:p>
        </p:txBody>
      </p:sp>
      <p:sp>
        <p:nvSpPr>
          <p:cNvPr id="6" name="Прямоугольник 5"/>
          <p:cNvSpPr/>
          <p:nvPr/>
        </p:nvSpPr>
        <p:spPr>
          <a:xfrm>
            <a:off x="5572132" y="2285992"/>
            <a:ext cx="2786082" cy="4401205"/>
          </a:xfrm>
          <a:prstGeom prst="rect">
            <a:avLst/>
          </a:prstGeom>
        </p:spPr>
        <p:txBody>
          <a:bodyPr wrap="square">
            <a:spAutoFit/>
          </a:bodyPr>
          <a:lstStyle/>
          <a:p>
            <a:r>
              <a:rPr lang="ru-RU" sz="1400" b="1" dirty="0" smtClean="0">
                <a:latin typeface="Times New Roman" pitchFamily="18" charset="0"/>
                <a:cs typeface="Times New Roman" pitchFamily="18" charset="0"/>
              </a:rPr>
              <a:t>Во время игры </a:t>
            </a:r>
            <a:r>
              <a:rPr lang="ru-RU" sz="1400" i="1" dirty="0" smtClean="0">
                <a:latin typeface="Times New Roman" pitchFamily="18" charset="0"/>
                <a:cs typeface="Times New Roman" pitchFamily="18" charset="0"/>
              </a:rPr>
              <a:t>учащийся должен: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следить за перемещением игроков и мяча на площадке, избегать столкновений;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по свистку прекращать игровые действия.</a:t>
            </a:r>
            <a:br>
              <a:rPr lang="ru-RU" sz="1400" dirty="0" smtClean="0">
                <a:latin typeface="Times New Roman" pitchFamily="18" charset="0"/>
                <a:cs typeface="Times New Roman" pitchFamily="18" charset="0"/>
              </a:rPr>
            </a:br>
            <a:r>
              <a:rPr lang="ru-RU" sz="1400" i="1" dirty="0" smtClean="0">
                <a:latin typeface="Times New Roman" pitchFamily="18" charset="0"/>
                <a:cs typeface="Times New Roman" pitchFamily="18" charset="0"/>
              </a:rPr>
              <a:t>Нельзя: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толкать друг друга, ставить подножки, бить по рукам;</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хватать игроков соперника, задерживать их продвижение;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широко расставлять ноги и выставлять локти;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во время броска дразнить соперника, размахивать руками перед его глазами;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ученику, который находится на скамейке запасных, выбегать на площадку.</a:t>
            </a:r>
          </a:p>
        </p:txBody>
      </p:sp>
      <p:pic>
        <p:nvPicPr>
          <p:cNvPr id="84993" name="Picture 1" descr="D:\Саша\рисунки о спорте и не только\ФКи ЗОЖ\depositphotos_163508238-stock-illustration-physical-education-lesson-at-schoo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8072462" y="1142984"/>
            <a:ext cx="811536" cy="2254266"/>
          </a:xfrm>
          <a:prstGeom prst="rect">
            <a:avLst/>
          </a:prstGeom>
          <a:noFill/>
        </p:spPr>
      </p:pic>
      <p:pic>
        <p:nvPicPr>
          <p:cNvPr id="9" name="Рисунок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Прямоугольник 5"/>
          <p:cNvSpPr>
            <a:spLocks noChangeArrowheads="1"/>
          </p:cNvSpPr>
          <p:nvPr/>
        </p:nvSpPr>
        <p:spPr bwMode="auto">
          <a:xfrm>
            <a:off x="214282" y="785794"/>
            <a:ext cx="8715375" cy="338554"/>
          </a:xfrm>
          <a:prstGeom prst="rect">
            <a:avLst/>
          </a:prstGeom>
          <a:noFill/>
          <a:ln w="9525">
            <a:noFill/>
            <a:miter lim="800000"/>
            <a:headEnd/>
            <a:tailEnd/>
          </a:ln>
        </p:spPr>
        <p:txBody>
          <a:bodyPr>
            <a:spAutoFit/>
          </a:bodyPr>
          <a:lstStyle/>
          <a:p>
            <a:pPr lvl="0" algn="ctr"/>
            <a:r>
              <a:rPr lang="ru-RU" sz="1600" dirty="0" smtClean="0">
                <a:solidFill>
                  <a:srgbClr val="FF0000"/>
                </a:solidFill>
                <a:latin typeface="Times New Roman" pitchFamily="18" charset="0"/>
                <a:cs typeface="Times New Roman" pitchFamily="18" charset="0"/>
              </a:rPr>
              <a:t>Инструктаж по мерам безопасности при занятиях игровыми видами спорта</a:t>
            </a:r>
          </a:p>
        </p:txBody>
      </p:sp>
      <p:cxnSp>
        <p:nvCxnSpPr>
          <p:cNvPr id="7" name="Прямая соединительная линия 6"/>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8" name="Прямоугольник 7"/>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6145" name="Rectangle 1"/>
          <p:cNvSpPr>
            <a:spLocks noChangeArrowheads="1"/>
          </p:cNvSpPr>
          <p:nvPr/>
        </p:nvSpPr>
        <p:spPr bwMode="auto">
          <a:xfrm>
            <a:off x="214282" y="1164134"/>
            <a:ext cx="864399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b="1" dirty="0" smtClean="0">
                <a:latin typeface="Times New Roman" pitchFamily="18" charset="0"/>
                <a:cs typeface="Times New Roman" pitchFamily="18" charset="0"/>
              </a:rPr>
              <a:t>Волейбол</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Передача         	              </a:t>
            </a:r>
            <a:r>
              <a:rPr lang="ru-RU" sz="1400" i="1" dirty="0" smtClean="0">
                <a:latin typeface="Times New Roman" pitchFamily="18" charset="0"/>
                <a:cs typeface="Times New Roman" pitchFamily="18" charset="0"/>
              </a:rPr>
              <a:t>Учащийся должен: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после подбрасывания мяча над собой отбивать мяч в сторону партнёра кончиками пальцев, образующими «сердечко»;</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при приёме следить за полётом мяча, принимать его над головой встречным движением рук на кончики пальцев, а сильно летящий мяч – двумя руками снизу на предплечья;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не отбивать мяч ладонями;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во время передач через сетку не трогать её руками, не толкать друг друга на сетку.</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Подача, нападающий удар       </a:t>
            </a:r>
            <a:r>
              <a:rPr lang="ru-RU" sz="1400" i="1" dirty="0" smtClean="0">
                <a:latin typeface="Times New Roman" pitchFamily="18" charset="0"/>
                <a:cs typeface="Times New Roman" pitchFamily="18" charset="0"/>
              </a:rPr>
              <a:t>Учащийся должен: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убедиться, что партнёр готов к приёму мяча;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соизмерять силу удара в зависимости от расстояния до партнёра;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выполнять удар по мячу напряжённой ладонью;</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не принимать сильно летящий мяч двумя руками сверху.</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Во время игры    	            </a:t>
            </a:r>
            <a:r>
              <a:rPr lang="ru-RU" sz="1400" i="1" dirty="0" smtClean="0">
                <a:latin typeface="Times New Roman" pitchFamily="18" charset="0"/>
                <a:cs typeface="Times New Roman" pitchFamily="18" charset="0"/>
              </a:rPr>
              <a:t>учащийся должен: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знать простейшие правила игры и соблюдать их;</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следить за перемещением игроков на своей половине площадки;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производить замены игроков на площадке, когда игра остановлена и учитель дал разрешение;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выполнять подачу и прекращать игровые действия по свистку учителя или судьи;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передавать мяч другой команде передачей под сеткой. При подаче нельзя наступать на линию, а при приёме мяча – задерживать его в руках, выполнять передачу захватом.</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Во время игры </a:t>
            </a:r>
            <a:r>
              <a:rPr lang="ru-RU" sz="1400" i="1" dirty="0" smtClean="0">
                <a:latin typeface="Times New Roman" pitchFamily="18" charset="0"/>
                <a:cs typeface="Times New Roman" pitchFamily="18" charset="0"/>
              </a:rPr>
              <a:t>нельзя: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дразнить соперника;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заходить на его сторону;</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касаться сетки руками и виснуть на ней.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По окончании партии переходите на другую сторону площадки по часовой стрелке, по возможности обходя волейбольные стойки, а, проходя под сеткой, не отвлекайтесь, смотрите вперёд, наклонив туловище и голову.</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3970" name="Picture 2" descr="https://licey4kras.edumsko.ru/uploads/2900/2877/section/233650/58446/depositphotos_25607841-stock-illustration-kid-volleyball.jpg?153838756160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3768" y="2500306"/>
            <a:ext cx="1785950" cy="2151748"/>
          </a:xfrm>
          <a:prstGeom prst="rect">
            <a:avLst/>
          </a:prstGeom>
          <a:noFill/>
        </p:spPr>
      </p:pic>
      <p:pic>
        <p:nvPicPr>
          <p:cNvPr id="9" name="Рисунок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285720" y="714356"/>
            <a:ext cx="8643998" cy="830997"/>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Государственный стандарт РФ ГОСТ Р 52025-2003</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"Услуги физкультурно-оздоровительные и спортивные. Требования безопасности потребителей"</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(принят постановлением Госстандарта РФ от 18 марта 2003 г. № 81-ст)</a:t>
            </a:r>
          </a:p>
        </p:txBody>
      </p:sp>
      <p:sp>
        <p:nvSpPr>
          <p:cNvPr id="12" name="Прямоугольник 11"/>
          <p:cNvSpPr/>
          <p:nvPr/>
        </p:nvSpPr>
        <p:spPr>
          <a:xfrm>
            <a:off x="214282" y="1571612"/>
            <a:ext cx="8786874" cy="5293757"/>
          </a:xfrm>
          <a:prstGeom prst="rect">
            <a:avLst/>
          </a:prstGeom>
        </p:spPr>
        <p:txBody>
          <a:bodyPr wrap="square">
            <a:spAutoFit/>
          </a:bodyPr>
          <a:lstStyle/>
          <a:p>
            <a:r>
              <a:rPr lang="ru-RU" sz="1400" dirty="0" smtClean="0">
                <a:latin typeface="Times New Roman" pitchFamily="18" charset="0"/>
                <a:cs typeface="Times New Roman" pitchFamily="18" charset="0"/>
              </a:rPr>
              <a:t>4.3.1 </a:t>
            </a:r>
            <a:r>
              <a:rPr lang="ru-RU" sz="1600" dirty="0" err="1" smtClean="0">
                <a:latin typeface="Times New Roman" pitchFamily="18" charset="0"/>
                <a:cs typeface="Times New Roman" pitchFamily="18" charset="0"/>
              </a:rPr>
              <a:t>Травмоопасность</a:t>
            </a:r>
            <a:endParaRPr lang="ru-RU" sz="16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4.3.1.1 </a:t>
            </a:r>
            <a:r>
              <a:rPr lang="ru-RU" sz="1400" dirty="0" err="1" smtClean="0">
                <a:latin typeface="Times New Roman" pitchFamily="18" charset="0"/>
                <a:cs typeface="Times New Roman" pitchFamily="18" charset="0"/>
              </a:rPr>
              <a:t>Травмоопасность</a:t>
            </a:r>
            <a:r>
              <a:rPr lang="ru-RU" sz="1400" dirty="0" smtClean="0">
                <a:latin typeface="Times New Roman" pitchFamily="18" charset="0"/>
                <a:cs typeface="Times New Roman" pitchFamily="18" charset="0"/>
              </a:rPr>
              <a:t> для потребителей спортивных услуг может возникнуть в результате следующих причин:</a:t>
            </a:r>
          </a:p>
          <a:p>
            <a:r>
              <a:rPr lang="ru-RU" sz="1400" dirty="0" smtClean="0">
                <a:latin typeface="Times New Roman" pitchFamily="18" charset="0"/>
                <a:cs typeface="Times New Roman" pitchFamily="18" charset="0"/>
              </a:rPr>
              <a:t>- неудовлетворительное состояние физкультурно-оздоровительных и спортивных сооружений, площадок, трасс, маршрутов;</a:t>
            </a:r>
          </a:p>
          <a:p>
            <a:r>
              <a:rPr lang="ru-RU" sz="1400" dirty="0" smtClean="0">
                <a:latin typeface="Times New Roman" pitchFamily="18" charset="0"/>
                <a:cs typeface="Times New Roman" pitchFamily="18" charset="0"/>
              </a:rPr>
              <a:t>- несоответствие трасс, маршрутов уровню подготовленности спортсменов;</a:t>
            </a:r>
          </a:p>
          <a:p>
            <a:r>
              <a:rPr lang="ru-RU" sz="1400" dirty="0" smtClean="0">
                <a:latin typeface="Times New Roman" pitchFamily="18" charset="0"/>
                <a:cs typeface="Times New Roman" pitchFamily="18" charset="0"/>
              </a:rPr>
              <a:t>- неудовлетворительные санитарно-гигиенические условия при оказании услуг;</a:t>
            </a:r>
          </a:p>
          <a:p>
            <a:r>
              <a:rPr lang="ru-RU" sz="1400" dirty="0" smtClean="0">
                <a:latin typeface="Times New Roman" pitchFamily="18" charset="0"/>
                <a:cs typeface="Times New Roman" pitchFamily="18" charset="0"/>
              </a:rPr>
              <a:t>- неблагоприятные метеорологические условия при оказании услуг;</a:t>
            </a:r>
          </a:p>
          <a:p>
            <a:r>
              <a:rPr lang="ru-RU" sz="1400" dirty="0" smtClean="0">
                <a:latin typeface="Times New Roman" pitchFamily="18" charset="0"/>
                <a:cs typeface="Times New Roman" pitchFamily="18" charset="0"/>
              </a:rPr>
              <a:t>- использование при оказании услуг неисправного спортивного оборудования, снаряжения и инвентаря;</a:t>
            </a:r>
          </a:p>
          <a:p>
            <a:r>
              <a:rPr lang="ru-RU" sz="1400" dirty="0" smtClean="0">
                <a:latin typeface="Times New Roman" pitchFamily="18" charset="0"/>
                <a:cs typeface="Times New Roman" pitchFamily="18" charset="0"/>
              </a:rPr>
              <a:t>- неблагоприятные эргономические характеристики используемого при оказании услуг спортивного снаряжения и инвентаря (неудобная обувь - потертости кожных покровов у спортсменов и т.п.);</a:t>
            </a:r>
          </a:p>
          <a:p>
            <a:r>
              <a:rPr lang="ru-RU" sz="1400" dirty="0" smtClean="0">
                <a:latin typeface="Times New Roman" pitchFamily="18" charset="0"/>
                <a:cs typeface="Times New Roman" pitchFamily="18" charset="0"/>
              </a:rPr>
              <a:t>- низкий уровень теоретической, методической и практической подготовленности тренера, преподавателя, инструктора и методиста;</a:t>
            </a:r>
          </a:p>
          <a:p>
            <a:r>
              <a:rPr lang="ru-RU" sz="1400" dirty="0" smtClean="0">
                <a:latin typeface="Times New Roman" pitchFamily="18" charset="0"/>
                <a:cs typeface="Times New Roman" pitchFamily="18" charset="0"/>
              </a:rPr>
              <a:t>- комплектование группы спортсменов с различной физической и технической подготовленностью;</a:t>
            </a:r>
          </a:p>
          <a:p>
            <a:r>
              <a:rPr lang="ru-RU" sz="1400" dirty="0" smtClean="0">
                <a:latin typeface="Times New Roman" pitchFamily="18" charset="0"/>
                <a:cs typeface="Times New Roman" pitchFamily="18" charset="0"/>
              </a:rPr>
              <a:t>- проведение занятий и тренировок при отсутствии принципа постепенности, последовательности в овладении двигательными навыками и индивидуального подхода к спортсмену;</a:t>
            </a:r>
          </a:p>
          <a:p>
            <a:r>
              <a:rPr lang="ru-RU" sz="1400" dirty="0" smtClean="0">
                <a:latin typeface="Times New Roman" pitchFamily="18" charset="0"/>
                <a:cs typeface="Times New Roman" pitchFamily="18" charset="0"/>
              </a:rPr>
              <a:t>- отсутствие или недостаточная разминка перед тренировкой и соревнованием или чрезмерно интенсивная разминка;</a:t>
            </a:r>
          </a:p>
          <a:p>
            <a:r>
              <a:rPr lang="ru-RU" sz="1400" dirty="0" smtClean="0">
                <a:latin typeface="Times New Roman" pitchFamily="18" charset="0"/>
                <a:cs typeface="Times New Roman" pitchFamily="18" charset="0"/>
              </a:rPr>
              <a:t>- технически неправильное исполнение приемов и упражнений при проведении занятий, тренировок и соревнований;</a:t>
            </a:r>
          </a:p>
          <a:p>
            <a:r>
              <a:rPr lang="ru-RU" sz="1400" dirty="0" smtClean="0">
                <a:latin typeface="Times New Roman" pitchFamily="18" charset="0"/>
                <a:cs typeface="Times New Roman" pitchFamily="18" charset="0"/>
              </a:rPr>
              <a:t>- недостаточная физическая подготовленность спортсмена;</a:t>
            </a:r>
          </a:p>
          <a:p>
            <a:r>
              <a:rPr lang="ru-RU" sz="1400" dirty="0" smtClean="0">
                <a:latin typeface="Times New Roman" pitchFamily="18" charset="0"/>
                <a:cs typeface="Times New Roman" pitchFamily="18" charset="0"/>
              </a:rPr>
              <a:t>- низкий уровень технико-тактической и морально-волевой подготовки спортсмена;</a:t>
            </a:r>
          </a:p>
          <a:p>
            <a:r>
              <a:rPr lang="ru-RU" sz="1400" dirty="0" smtClean="0">
                <a:latin typeface="Times New Roman" pitchFamily="18" charset="0"/>
                <a:cs typeface="Times New Roman" pitchFamily="18" charset="0"/>
              </a:rPr>
              <a:t>- отклонения в состоянии здоровья спортсмена;</a:t>
            </a:r>
          </a:p>
          <a:p>
            <a:r>
              <a:rPr lang="ru-RU" sz="1400" dirty="0" smtClean="0">
                <a:latin typeface="Times New Roman" pitchFamily="18" charset="0"/>
                <a:cs typeface="Times New Roman" pitchFamily="18" charset="0"/>
              </a:rPr>
              <a:t>- дисциплинарные нарушения.</a:t>
            </a:r>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285720" y="714356"/>
            <a:ext cx="8643998" cy="830997"/>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Государственный стандарт РФ ГОСТ Р 52025-2003</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"Услуги физкультурно-оздоровительные и спортивные. Требования безопасности потребителей"</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(принят постановлением Госстандарта РФ от 18 марта 2003 г. № 81-ст)</a:t>
            </a:r>
          </a:p>
        </p:txBody>
      </p:sp>
      <p:sp>
        <p:nvSpPr>
          <p:cNvPr id="12" name="Прямоугольник 11"/>
          <p:cNvSpPr/>
          <p:nvPr/>
        </p:nvSpPr>
        <p:spPr>
          <a:xfrm>
            <a:off x="214282" y="1571612"/>
            <a:ext cx="8786874" cy="3754874"/>
          </a:xfrm>
          <a:prstGeom prst="rect">
            <a:avLst/>
          </a:prstGeom>
        </p:spPr>
        <p:txBody>
          <a:bodyPr wrap="square">
            <a:spAutoFit/>
          </a:bodyPr>
          <a:lstStyle/>
          <a:p>
            <a:r>
              <a:rPr lang="ru-RU" sz="1400" dirty="0" smtClean="0">
                <a:latin typeface="Times New Roman" pitchFamily="18" charset="0"/>
                <a:cs typeface="Times New Roman" pitchFamily="18" charset="0"/>
              </a:rPr>
              <a:t>4.3.1.2 Для снижения </a:t>
            </a:r>
            <a:r>
              <a:rPr lang="ru-RU" sz="1400" dirty="0" err="1" smtClean="0">
                <a:latin typeface="Times New Roman" pitchFamily="18" charset="0"/>
                <a:cs typeface="Times New Roman" pitchFamily="18" charset="0"/>
              </a:rPr>
              <a:t>травмоопасности</a:t>
            </a:r>
            <a:r>
              <a:rPr lang="ru-RU" sz="1400" dirty="0" smtClean="0">
                <a:latin typeface="Times New Roman" pitchFamily="18" charset="0"/>
                <a:cs typeface="Times New Roman" pitchFamily="18" charset="0"/>
              </a:rPr>
              <a:t> при оказании спортивных услуг необходимо выполнять следующие требования:</a:t>
            </a:r>
          </a:p>
          <a:p>
            <a:r>
              <a:rPr lang="ru-RU" sz="1400" dirty="0" smtClean="0">
                <a:latin typeface="Times New Roman" pitchFamily="18" charset="0"/>
                <a:cs typeface="Times New Roman" pitchFamily="18" charset="0"/>
              </a:rPr>
              <a:t>- соблюдение правил эксплуатации физкультурно-оздоровительных и спортивных сооружений, трасс, маршрутов, спортивного оборудования, снаряжения и инвентаря;</a:t>
            </a:r>
          </a:p>
          <a:p>
            <a:r>
              <a:rPr lang="ru-RU" sz="1400" dirty="0" smtClean="0">
                <a:latin typeface="Times New Roman" pitchFamily="18" charset="0"/>
                <a:cs typeface="Times New Roman" pitchFamily="18" charset="0"/>
              </a:rPr>
              <a:t>- регулярное техническое освидетельствование спортивного оборудования, снаряжения и инвентаря;</a:t>
            </a:r>
          </a:p>
          <a:p>
            <a:r>
              <a:rPr lang="ru-RU" sz="1400" dirty="0" smtClean="0">
                <a:latin typeface="Times New Roman" pitchFamily="18" charset="0"/>
                <a:cs typeface="Times New Roman" pitchFamily="18" charset="0"/>
              </a:rPr>
              <a:t>- соблюдение эргономических требований к используемому спортивному оборудованию, снаряжению и инвентарю;</a:t>
            </a:r>
          </a:p>
          <a:p>
            <a:r>
              <a:rPr lang="ru-RU" sz="1400" dirty="0" smtClean="0">
                <a:latin typeface="Times New Roman" pitchFamily="18" charset="0"/>
                <a:cs typeface="Times New Roman" pitchFamily="18" charset="0"/>
              </a:rPr>
              <a:t>- использование спортивного оборудования, снаряжения и инвентаря, соответствующего виду спорта, включая средства индивидуальной защиты;</a:t>
            </a:r>
          </a:p>
          <a:p>
            <a:r>
              <a:rPr lang="ru-RU" sz="1400" dirty="0" smtClean="0">
                <a:latin typeface="Times New Roman" pitchFamily="18" charset="0"/>
                <a:cs typeface="Times New Roman" pitchFamily="18" charset="0"/>
              </a:rPr>
              <a:t>- соблюдение режима занятий и тренировок;</a:t>
            </a:r>
          </a:p>
          <a:p>
            <a:r>
              <a:rPr lang="ru-RU" sz="1400" dirty="0" smtClean="0">
                <a:latin typeface="Times New Roman" pitchFamily="18" charset="0"/>
                <a:cs typeface="Times New Roman" pitchFamily="18" charset="0"/>
              </a:rPr>
              <a:t>- соответствующая квалификация тренера, инструктора;</a:t>
            </a:r>
          </a:p>
          <a:p>
            <a:r>
              <a:rPr lang="ru-RU" sz="1400" dirty="0" smtClean="0">
                <a:latin typeface="Times New Roman" pitchFamily="18" charset="0"/>
                <a:cs typeface="Times New Roman" pitchFamily="18" charset="0"/>
              </a:rPr>
              <a:t>- наличие врачебно-педагогического наблюдения за проведением занятий, тренировок, соревнований;</a:t>
            </a:r>
          </a:p>
          <a:p>
            <a:r>
              <a:rPr lang="ru-RU" sz="1400" dirty="0" smtClean="0">
                <a:latin typeface="Times New Roman" pitchFamily="18" charset="0"/>
                <a:cs typeface="Times New Roman" pitchFamily="18" charset="0"/>
              </a:rPr>
              <a:t>- профилактика травматизма, включая обучение потребителей навыкам самоконтроля при проведении занятий, тренировок, соревнований;</a:t>
            </a:r>
          </a:p>
          <a:p>
            <a:r>
              <a:rPr lang="ru-RU" sz="1400" dirty="0" smtClean="0">
                <a:latin typeface="Times New Roman" pitchFamily="18" charset="0"/>
                <a:cs typeface="Times New Roman" pitchFamily="18" charset="0"/>
              </a:rPr>
              <a:t>- информирование потребителей спортивных услуг о факторах риска и мерах по предупреждению травм.</a:t>
            </a:r>
          </a:p>
          <a:p>
            <a:r>
              <a:rPr lang="ru-RU" sz="1400" dirty="0" smtClean="0">
                <a:latin typeface="Times New Roman" pitchFamily="18" charset="0"/>
                <a:cs typeface="Times New Roman" pitchFamily="18" charset="0"/>
              </a:rPr>
              <a:t>Потребители должны быть информированы о том, как избежать возможных травм и какие экстренные меры следует предпринять в случае получения травмы.</a:t>
            </a:r>
          </a:p>
        </p:txBody>
      </p:sp>
      <p:pic>
        <p:nvPicPr>
          <p:cNvPr id="63490" name="Picture 2" descr="https://www.welt.de/img/kmpkt/mobile167971547/0441353447-ci16x9-w1200/Man-collapsed-on-treadmil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28926" y="5286388"/>
            <a:ext cx="5715040" cy="1357322"/>
          </a:xfrm>
          <a:prstGeom prst="rect">
            <a:avLst/>
          </a:prstGeom>
          <a:noFill/>
        </p:spPr>
      </p:pic>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714356"/>
            <a:ext cx="9144000" cy="0"/>
          </a:xfrm>
          <a:prstGeom prst="line">
            <a:avLst/>
          </a:prstGeom>
          <a:ln>
            <a:solidFill>
              <a:srgbClr val="3333FF"/>
            </a:solidFill>
          </a:ln>
          <a:effectLst/>
        </p:spPr>
        <p:style>
          <a:lnRef idx="1">
            <a:schemeClr val="accent1"/>
          </a:lnRef>
          <a:fillRef idx="0">
            <a:schemeClr val="accent1"/>
          </a:fillRef>
          <a:effectRef idx="0">
            <a:schemeClr val="accent1"/>
          </a:effectRef>
          <a:fontRef idx="minor">
            <a:schemeClr val="tx1"/>
          </a:fontRef>
        </p:style>
      </p:cxnSp>
      <p:sp>
        <p:nvSpPr>
          <p:cNvPr id="9" name="Прямоугольник 8"/>
          <p:cNvSpPr>
            <a:spLocks noChangeArrowheads="1"/>
          </p:cNvSpPr>
          <p:nvPr/>
        </p:nvSpPr>
        <p:spPr bwMode="auto">
          <a:xfrm>
            <a:off x="0" y="285728"/>
            <a:ext cx="9144000" cy="276999"/>
          </a:xfrm>
          <a:prstGeom prst="rect">
            <a:avLst/>
          </a:prstGeom>
          <a:noFill/>
          <a:ln w="9525">
            <a:noFill/>
            <a:miter lim="800000"/>
            <a:headEnd/>
            <a:tailEnd/>
          </a:ln>
        </p:spPr>
        <p:txBody>
          <a:bodyPr wrap="square">
            <a:spAutoFit/>
          </a:bodyPr>
          <a:lstStyle/>
          <a:p>
            <a:pPr algn="ctr"/>
            <a:r>
              <a:rPr lang="ru-RU" altLang="ru-RU" sz="1200" dirty="0" smtClean="0">
                <a:solidFill>
                  <a:srgbClr val="3333FF"/>
                </a:solidFill>
              </a:rPr>
              <a:t>Техника безопасности при занятиях физической культурой и спортом</a:t>
            </a:r>
          </a:p>
        </p:txBody>
      </p:sp>
      <p:sp>
        <p:nvSpPr>
          <p:cNvPr id="10" name="Прямоугольник 9"/>
          <p:cNvSpPr/>
          <p:nvPr/>
        </p:nvSpPr>
        <p:spPr>
          <a:xfrm>
            <a:off x="285720" y="714356"/>
            <a:ext cx="8643998" cy="830997"/>
          </a:xfrm>
          <a:prstGeom prst="rect">
            <a:avLst/>
          </a:prstGeom>
        </p:spPr>
        <p:txBody>
          <a:bodyPr wrap="square">
            <a:spAutoFit/>
          </a:bodyPr>
          <a:lstStyle/>
          <a:p>
            <a:pPr algn="ctr"/>
            <a:r>
              <a:rPr lang="ru-RU" sz="1600" dirty="0" smtClean="0">
                <a:solidFill>
                  <a:srgbClr val="FF0000"/>
                </a:solidFill>
                <a:latin typeface="Times New Roman" pitchFamily="18" charset="0"/>
                <a:cs typeface="Times New Roman" pitchFamily="18" charset="0"/>
              </a:rPr>
              <a:t>Государственный стандарт РФ ГОСТ Р 52025-2003</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"Услуги физкультурно-оздоровительные и спортивные. Требования безопасности потребителей"</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(принят постановлением Госстандарта РФ от 18 марта 2003 г. № 81-ст)</a:t>
            </a:r>
          </a:p>
        </p:txBody>
      </p:sp>
      <p:sp>
        <p:nvSpPr>
          <p:cNvPr id="12" name="Прямоугольник 11"/>
          <p:cNvSpPr/>
          <p:nvPr/>
        </p:nvSpPr>
        <p:spPr>
          <a:xfrm>
            <a:off x="214282" y="1571612"/>
            <a:ext cx="7072362" cy="1169551"/>
          </a:xfrm>
          <a:prstGeom prst="rect">
            <a:avLst/>
          </a:prstGeom>
        </p:spPr>
        <p:txBody>
          <a:bodyPr wrap="square">
            <a:spAutoFit/>
          </a:bodyPr>
          <a:lstStyle/>
          <a:p>
            <a:r>
              <a:rPr lang="ru-RU" sz="1400" dirty="0" smtClean="0">
                <a:latin typeface="Times New Roman" pitchFamily="18" charset="0"/>
                <a:cs typeface="Times New Roman" pitchFamily="18" charset="0"/>
              </a:rPr>
              <a:t>4.3.2 </a:t>
            </a:r>
            <a:r>
              <a:rPr lang="ru-RU" sz="1400" dirty="0" err="1" smtClean="0">
                <a:latin typeface="Times New Roman" pitchFamily="18" charset="0"/>
                <a:cs typeface="Times New Roman" pitchFamily="18" charset="0"/>
              </a:rPr>
              <a:t>Пожароопасность</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Номенклатура требований и показателей по обеспечению безопасности потребителей от воздействия данного фактора риска и методы их поверки - по ГОСТ 12.1.004.</a:t>
            </a:r>
          </a:p>
          <a:p>
            <a:r>
              <a:rPr lang="ru-RU" sz="1400" dirty="0" smtClean="0">
                <a:latin typeface="Times New Roman" pitchFamily="18" charset="0"/>
                <a:cs typeface="Times New Roman" pitchFamily="18" charset="0"/>
              </a:rPr>
              <a:t>Эксплуатация физкультурно-оздоровительных и спортивных сооружений - в соответствии с требованиями нормативных документов.</a:t>
            </a:r>
          </a:p>
        </p:txBody>
      </p:sp>
      <p:pic>
        <p:nvPicPr>
          <p:cNvPr id="62466" name="Picture 2" descr="http://uchcollector-spb.ru/files/categories/Gesundheit%20&amp;%20Sicherheit%20138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00958" y="1643050"/>
            <a:ext cx="1153236" cy="1357322"/>
          </a:xfrm>
          <a:prstGeom prst="rect">
            <a:avLst/>
          </a:prstGeom>
          <a:noFill/>
        </p:spPr>
      </p:pic>
      <p:pic>
        <p:nvPicPr>
          <p:cNvPr id="62468" name="Picture 4" descr="http://www.glorix.ru/Images/3579/3579-1321992-Glorix-.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1868" y="4857760"/>
            <a:ext cx="5000660" cy="1631794"/>
          </a:xfrm>
          <a:prstGeom prst="rect">
            <a:avLst/>
          </a:prstGeom>
          <a:noFill/>
        </p:spPr>
      </p:pic>
      <p:sp>
        <p:nvSpPr>
          <p:cNvPr id="8" name="Прямоугольник 7"/>
          <p:cNvSpPr/>
          <p:nvPr/>
        </p:nvSpPr>
        <p:spPr>
          <a:xfrm>
            <a:off x="214282" y="2857496"/>
            <a:ext cx="8429684" cy="1815882"/>
          </a:xfrm>
          <a:prstGeom prst="rect">
            <a:avLst/>
          </a:prstGeom>
        </p:spPr>
        <p:txBody>
          <a:bodyPr wrap="square">
            <a:spAutoFit/>
          </a:bodyPr>
          <a:lstStyle/>
          <a:p>
            <a:r>
              <a:rPr lang="ru-RU" sz="1400" dirty="0" smtClean="0">
                <a:latin typeface="Times New Roman" pitchFamily="18" charset="0"/>
                <a:cs typeface="Times New Roman" pitchFamily="18" charset="0"/>
              </a:rPr>
              <a:t>4.3.3 Биологические факторы</a:t>
            </a:r>
          </a:p>
          <a:p>
            <a:r>
              <a:rPr lang="ru-RU" sz="1400" dirty="0" smtClean="0">
                <a:latin typeface="Times New Roman" pitchFamily="18" charset="0"/>
                <a:cs typeface="Times New Roman" pitchFamily="18" charset="0"/>
              </a:rPr>
              <a:t>К биологическим факторам относят патогенные микроорганизмы и продукты их жизнедеятельности, микроорганизмы, вызывающие аллергические и другие токсические реакции.</a:t>
            </a:r>
          </a:p>
          <a:p>
            <a:r>
              <a:rPr lang="ru-RU" sz="1400" dirty="0" smtClean="0">
                <a:latin typeface="Times New Roman" pitchFamily="18" charset="0"/>
                <a:cs typeface="Times New Roman" pitchFamily="18" charset="0"/>
              </a:rPr>
              <a:t>Для предупреждения воздействия данных факторов риска на потребителей спортивных услуг необходимо:</a:t>
            </a:r>
          </a:p>
          <a:p>
            <a:r>
              <a:rPr lang="ru-RU" sz="1400" dirty="0" smtClean="0">
                <a:latin typeface="Times New Roman" pitchFamily="18" charset="0"/>
                <a:cs typeface="Times New Roman" pitchFamily="18" charset="0"/>
              </a:rPr>
              <a:t>- соблюдать установленные санитарные нормы и правила обслуживания;</a:t>
            </a:r>
          </a:p>
          <a:p>
            <a:r>
              <a:rPr lang="ru-RU" sz="1400" dirty="0" smtClean="0">
                <a:latin typeface="Times New Roman" pitchFamily="18" charset="0"/>
                <a:cs typeface="Times New Roman" pitchFamily="18" charset="0"/>
              </a:rPr>
              <a:t>- применять оборудование и препараты для дезинфекции, дезинсекции физкультурно-оздоровительных и спортивных сооружений;</a:t>
            </a:r>
          </a:p>
          <a:p>
            <a:r>
              <a:rPr lang="ru-RU" sz="1400" dirty="0" smtClean="0">
                <a:latin typeface="Times New Roman" pitchFamily="18" charset="0"/>
                <a:cs typeface="Times New Roman" pitchFamily="18" charset="0"/>
              </a:rPr>
              <a:t>- проводить предварительные и периодические медицинские осмотры обслуживающего персонала.</a:t>
            </a:r>
          </a:p>
        </p:txBody>
      </p:sp>
      <p:pic>
        <p:nvPicPr>
          <p:cNvPr id="11" name="Рисунок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
            <a:ext cx="980727" cy="980727"/>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1.2|1.1"/>
</p:tagLst>
</file>

<file path=ppt/tags/tag2.xml><?xml version="1.0" encoding="utf-8"?>
<p:tagLst xmlns:a="http://schemas.openxmlformats.org/drawingml/2006/main" xmlns:r="http://schemas.openxmlformats.org/officeDocument/2006/relationships" xmlns:p="http://schemas.openxmlformats.org/presentationml/2006/main">
  <p:tag name="TIMING" val="|0.5|1|1.1|1.1|1.1|1.1|1.1"/>
</p:tagLst>
</file>

<file path=ppt/tags/tag3.xml><?xml version="1.0" encoding="utf-8"?>
<p:tagLst xmlns:a="http://schemas.openxmlformats.org/drawingml/2006/main" xmlns:r="http://schemas.openxmlformats.org/officeDocument/2006/relationships" xmlns:p="http://schemas.openxmlformats.org/presentationml/2006/main">
  <p:tag name="TIMING" val="|1.6|1.2|1.3"/>
</p:tagLst>
</file>

<file path=ppt/tags/tag4.xml><?xml version="1.0" encoding="utf-8"?>
<p:tagLst xmlns:a="http://schemas.openxmlformats.org/drawingml/2006/main" xmlns:r="http://schemas.openxmlformats.org/officeDocument/2006/relationships" xmlns:p="http://schemas.openxmlformats.org/presentationml/2006/main">
  <p:tag name="TIMING" val="|0.6"/>
</p:tagLst>
</file>

<file path=ppt/tags/tag5.xml><?xml version="1.0" encoding="utf-8"?>
<p:tagLst xmlns:a="http://schemas.openxmlformats.org/drawingml/2006/main" xmlns:r="http://schemas.openxmlformats.org/officeDocument/2006/relationships" xmlns:p="http://schemas.openxmlformats.org/presentationml/2006/main">
  <p:tag name="TIMING" val="|0.5|1|1.1"/>
</p:tagLst>
</file>

<file path=ppt/tags/tag6.xml><?xml version="1.0" encoding="utf-8"?>
<p:tagLst xmlns:a="http://schemas.openxmlformats.org/drawingml/2006/main" xmlns:r="http://schemas.openxmlformats.org/officeDocument/2006/relationships" xmlns:p="http://schemas.openxmlformats.org/presentationml/2006/main">
  <p:tag name="TIMING" val="|0.5|1.1|1.2|1.1|1.1|0.7"/>
</p:tagLst>
</file>

<file path=ppt/tags/tag7.xml><?xml version="1.0" encoding="utf-8"?>
<p:tagLst xmlns:a="http://schemas.openxmlformats.org/drawingml/2006/main" xmlns:r="http://schemas.openxmlformats.org/officeDocument/2006/relationships" xmlns:p="http://schemas.openxmlformats.org/presentationml/2006/main">
  <p:tag name="TIMING" val="|1.6|1|1.1"/>
</p:tagLst>
</file>

<file path=ppt/tags/tag8.xml><?xml version="1.0" encoding="utf-8"?>
<p:tagLst xmlns:a="http://schemas.openxmlformats.org/drawingml/2006/main" xmlns:r="http://schemas.openxmlformats.org/officeDocument/2006/relationships" xmlns:p="http://schemas.openxmlformats.org/presentationml/2006/main">
  <p:tag name="TIMING" val="|1.8|1.2|1"/>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7388</TotalTime>
  <Words>7453</Words>
  <Application>Microsoft Office PowerPoint</Application>
  <PresentationFormat>Экран (4:3)</PresentationFormat>
  <Paragraphs>1271</Paragraphs>
  <Slides>61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61</vt:i4>
      </vt:variant>
    </vt:vector>
  </HeadingPairs>
  <TitlesOfParts>
    <vt:vector size="6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Наталья Николаевна Новикова</cp:lastModifiedBy>
  <cp:revision>1266</cp:revision>
  <dcterms:created xsi:type="dcterms:W3CDTF">2010-05-23T14:28:12Z</dcterms:created>
  <dcterms:modified xsi:type="dcterms:W3CDTF">2019-04-01T07:35:46Z</dcterms:modified>
</cp:coreProperties>
</file>