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2"/>
  </p:notesMasterIdLst>
  <p:sldIdLst>
    <p:sldId id="256" r:id="rId2"/>
    <p:sldId id="264" r:id="rId3"/>
    <p:sldId id="261" r:id="rId4"/>
    <p:sldId id="270" r:id="rId5"/>
    <p:sldId id="257" r:id="rId6"/>
    <p:sldId id="258" r:id="rId7"/>
    <p:sldId id="259" r:id="rId8"/>
    <p:sldId id="260" r:id="rId9"/>
    <p:sldId id="262" r:id="rId10"/>
    <p:sldId id="26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3E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85" d="100"/>
          <a:sy n="85" d="100"/>
        </p:scale>
        <p:origin x="84" y="6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5EA09-E0E7-4CD9-AAFC-F549069100B1}" type="datetimeFigureOut">
              <a:rPr lang="ru-RU" smtClean="0"/>
              <a:pPr/>
              <a:t>03.06.2020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AE54EC-73D4-44C6-9C6D-4BC377BA8D6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03.06.2020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03.06.2020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07704" y="548680"/>
            <a:ext cx="6624736" cy="3528392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200" b="1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«Коррекция двигательных и речевых нарушений  у детей с ограниченными возможностями здоровья</a:t>
            </a:r>
            <a:r>
              <a:rPr lang="ru-RU" sz="32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посредством </a:t>
            </a:r>
            <a:r>
              <a:rPr lang="ru-RU" sz="3200" b="1" i="1" dirty="0" err="1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кинезиологических</a:t>
            </a:r>
            <a:r>
              <a:rPr lang="ru-RU" sz="3200" b="1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игр и упражнений в совместной образовательной деятельности»</a:t>
            </a:r>
            <a:endParaRPr lang="ru-RU" sz="3200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35696" y="4963638"/>
            <a:ext cx="6696744" cy="1894362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Подготовила: 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Никольская Ю.Н.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инструктор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физической культуре</a:t>
            </a:r>
          </a:p>
          <a:p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МДОУ «Детский сад №140» г. Ярославль</a:t>
            </a:r>
          </a:p>
        </p:txBody>
      </p:sp>
      <p:pic>
        <p:nvPicPr>
          <p:cNvPr id="4" name="Picture 2" descr="D:\ЯИРО\РМО ИФКДОО\эмблема\эмблема РМО ИФКДОО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260648"/>
            <a:ext cx="751461" cy="792088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50927" y="1268760"/>
            <a:ext cx="8166403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СПАСИБО ЗА ВНИМАНИЕ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AFF1194-E60A-4CE0-BD78-B61DCA366B3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2636912"/>
            <a:ext cx="4181700" cy="3704699"/>
          </a:xfrm>
          <a:prstGeom prst="rect">
            <a:avLst/>
          </a:prstGeom>
        </p:spPr>
      </p:pic>
      <p:pic>
        <p:nvPicPr>
          <p:cNvPr id="5" name="Picture 2" descr="D:\ЯИРО\РМО ИФКДОО\эмблема\эмблема РМО ИФКДОО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260648"/>
            <a:ext cx="751461" cy="79208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1" dirty="0">
                <a:solidFill>
                  <a:srgbClr val="9C3E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1835460"/>
            <a:ext cx="7746064" cy="3061320"/>
          </a:xfrm>
        </p:spPr>
        <p:txBody>
          <a:bodyPr>
            <a:noAutofit/>
          </a:bodyPr>
          <a:lstStyle/>
          <a:p>
            <a:pPr marL="82296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настоящее время в России наблюдается ухудшение здоровья детей, снижение уровня их физического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развития,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психического и физического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состояния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8C108AC4-807A-452B-8A97-10F9AA069F0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4260304"/>
            <a:ext cx="3665984" cy="1832992"/>
          </a:xfrm>
          <a:prstGeom prst="rect">
            <a:avLst/>
          </a:prstGeom>
        </p:spPr>
      </p:pic>
      <p:pic>
        <p:nvPicPr>
          <p:cNvPr id="5" name="Picture 2" descr="D:\ЯИРО\РМО ИФКДОО\эмблема\эмблема РМО ИФКДОО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260648"/>
            <a:ext cx="751461" cy="7920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88640"/>
            <a:ext cx="7239000" cy="1596792"/>
          </a:xfrm>
        </p:spPr>
        <p:txBody>
          <a:bodyPr>
            <a:noAutofit/>
          </a:bodyPr>
          <a:lstStyle/>
          <a:p>
            <a:r>
              <a:rPr lang="ru-RU" sz="3200" b="1" i="1" dirty="0">
                <a:solidFill>
                  <a:srgbClr val="9C3E24"/>
                </a:solidFill>
                <a:latin typeface="Times New Roman" pitchFamily="18" charset="0"/>
                <a:cs typeface="Times New Roman" pitchFamily="18" charset="0"/>
              </a:rPr>
              <a:t>Особенности моторно-двигательного развития детей с </a:t>
            </a:r>
            <a:r>
              <a:rPr lang="ru-RU" sz="3200" b="1" i="1" dirty="0" smtClean="0">
                <a:solidFill>
                  <a:srgbClr val="9C3E24"/>
                </a:solidFill>
                <a:latin typeface="Times New Roman" pitchFamily="18" charset="0"/>
                <a:cs typeface="Times New Roman" pitchFamily="18" charset="0"/>
              </a:rPr>
              <a:t>ОВЗ</a:t>
            </a:r>
            <a:r>
              <a:rPr lang="ru-RU" sz="3200" b="1" dirty="0" smtClean="0">
                <a:solidFill>
                  <a:srgbClr val="9C3E24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3200" b="1" dirty="0">
              <a:solidFill>
                <a:srgbClr val="9C3E2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2420888"/>
            <a:ext cx="7992888" cy="4320480"/>
          </a:xfrm>
        </p:spPr>
        <p:txBody>
          <a:bodyPr>
            <a:normAutofit fontScale="32500" lnSpcReduction="20000"/>
          </a:bodyPr>
          <a:lstStyle/>
          <a:p>
            <a:r>
              <a:rPr lang="ru-RU" sz="8600" dirty="0" smtClean="0">
                <a:latin typeface="Times New Roman" pitchFamily="18" charset="0"/>
                <a:cs typeface="Times New Roman" pitchFamily="18" charset="0"/>
              </a:rPr>
              <a:t>недостаточная </a:t>
            </a:r>
            <a:r>
              <a:rPr lang="ru-RU" sz="8600" dirty="0">
                <a:latin typeface="Times New Roman" pitchFamily="18" charset="0"/>
                <a:cs typeface="Times New Roman" pitchFamily="18" charset="0"/>
              </a:rPr>
              <a:t>ориентировка в частях собственного </a:t>
            </a:r>
            <a:r>
              <a:rPr lang="ru-RU" sz="8600" dirty="0" smtClean="0">
                <a:latin typeface="Times New Roman" pitchFamily="18" charset="0"/>
                <a:cs typeface="Times New Roman" pitchFamily="18" charset="0"/>
              </a:rPr>
              <a:t>тела и в пространстве</a:t>
            </a:r>
            <a:endParaRPr lang="ru-RU" sz="8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8600" dirty="0">
                <a:latin typeface="Times New Roman" pitchFamily="18" charset="0"/>
                <a:cs typeface="Times New Roman" pitchFamily="18" charset="0"/>
              </a:rPr>
              <a:t>неловкость ручной </a:t>
            </a:r>
            <a:r>
              <a:rPr lang="ru-RU" sz="8600" dirty="0" smtClean="0">
                <a:latin typeface="Times New Roman" pitchFamily="18" charset="0"/>
                <a:cs typeface="Times New Roman" pitchFamily="18" charset="0"/>
              </a:rPr>
              <a:t>моторики</a:t>
            </a:r>
            <a:endParaRPr lang="ru-RU" sz="8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8600" dirty="0">
                <a:latin typeface="Times New Roman" pitchFamily="18" charset="0"/>
                <a:cs typeface="Times New Roman" pitchFamily="18" charset="0"/>
              </a:rPr>
              <a:t>нарушение произвольной регуляции </a:t>
            </a:r>
            <a:r>
              <a:rPr lang="ru-RU" sz="8600" dirty="0" smtClean="0">
                <a:latin typeface="Times New Roman" pitchFamily="18" charset="0"/>
                <a:cs typeface="Times New Roman" pitchFamily="18" charset="0"/>
              </a:rPr>
              <a:t>движений</a:t>
            </a:r>
            <a:endParaRPr lang="ru-RU" sz="8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8600" dirty="0">
                <a:latin typeface="Times New Roman" pitchFamily="18" charset="0"/>
                <a:cs typeface="Times New Roman" pitchFamily="18" charset="0"/>
              </a:rPr>
              <a:t>трудности переключения и </a:t>
            </a:r>
            <a:r>
              <a:rPr lang="ru-RU" sz="8600" dirty="0" smtClean="0">
                <a:latin typeface="Times New Roman" pitchFamily="18" charset="0"/>
                <a:cs typeface="Times New Roman" pitchFamily="18" charset="0"/>
              </a:rPr>
              <a:t>автоматизации</a:t>
            </a:r>
            <a:endParaRPr lang="ru-RU" sz="8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8600" dirty="0" smtClean="0">
                <a:latin typeface="Times New Roman" pitchFamily="18" charset="0"/>
                <a:cs typeface="Times New Roman" pitchFamily="18" charset="0"/>
              </a:rPr>
              <a:t>недостаточность двигательных качеств (координация, </a:t>
            </a:r>
            <a:r>
              <a:rPr lang="ru-RU" sz="8600" dirty="0">
                <a:latin typeface="Times New Roman" pitchFamily="18" charset="0"/>
                <a:cs typeface="Times New Roman" pitchFamily="18" charset="0"/>
              </a:rPr>
              <a:t>выносливость, </a:t>
            </a:r>
            <a:r>
              <a:rPr lang="ru-RU" sz="8600" dirty="0" smtClean="0">
                <a:latin typeface="Times New Roman" pitchFamily="18" charset="0"/>
                <a:cs typeface="Times New Roman" pitchFamily="18" charset="0"/>
              </a:rPr>
              <a:t>гибкость)</a:t>
            </a:r>
            <a:r>
              <a:rPr lang="ru-RU" sz="8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8800" dirty="0">
                <a:latin typeface="Times New Roman" pitchFamily="18" charset="0"/>
                <a:cs typeface="Times New Roman" pitchFamily="18" charset="0"/>
              </a:rPr>
            </a:b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600" dirty="0">
                <a:latin typeface="Times New Roman" pitchFamily="18" charset="0"/>
                <a:cs typeface="Times New Roman" pitchFamily="18" charset="0"/>
              </a:rPr>
            </a:br>
            <a:endParaRPr lang="ru-RU" sz="96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D:\ЯИРО\РМО ИФКДОО\эмблема\эмблема РМО ИФКДОО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260648"/>
            <a:ext cx="751461" cy="79208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-90264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b="1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Признаки </a:t>
            </a:r>
            <a:r>
              <a:rPr lang="ru-RU" sz="3600" b="1" i="1" dirty="0" err="1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несформированности</a:t>
            </a:r>
            <a:r>
              <a:rPr lang="ru-RU" sz="3600" b="1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межполушарного взаимодействия: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1340768"/>
            <a:ext cx="7498080" cy="4800600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зеркальное написание букв и цифр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логопедические нарушения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неловкость движений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плохая память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снижение познавательной мотивации </a:t>
            </a:r>
          </a:p>
          <a:p>
            <a:endParaRPr lang="ru-RU" dirty="0"/>
          </a:p>
        </p:txBody>
      </p:sp>
      <p:pic>
        <p:nvPicPr>
          <p:cNvPr id="4" name="Picture 2" descr="D:\ЯИРО\РМО ИФКДОО\эмблема\эмблема РМО ИФКДОО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260648"/>
            <a:ext cx="751461" cy="7920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1484784"/>
            <a:ext cx="7406640" cy="2232248"/>
          </a:xfrm>
        </p:spPr>
        <p:txBody>
          <a:bodyPr>
            <a:no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способность манипулировать мелкими предметами, а также выполнять задачи, требующие скоординированной работы </a:t>
            </a:r>
            <a:b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глаз и рук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type="subTitle" idx="1"/>
          </p:nvPr>
        </p:nvSpPr>
        <p:spPr>
          <a:xfrm>
            <a:off x="1432560" y="123325"/>
            <a:ext cx="7406640" cy="17281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200" b="1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Мелкая моторика</a:t>
            </a:r>
            <a:endParaRPr lang="ru-RU" sz="3200" i="1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Воспитательный процесс - Развитие ловкости и мелкой моторики у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62307" y="3861048"/>
            <a:ext cx="3649731" cy="2376264"/>
          </a:xfrm>
          <a:prstGeom prst="rect">
            <a:avLst/>
          </a:prstGeom>
          <a:noFill/>
        </p:spPr>
      </p:pic>
      <p:pic>
        <p:nvPicPr>
          <p:cNvPr id="5" name="Picture 2" descr="D:\ЯИРО\РМО ИФКДОО\эмблема\эмблема РМО ИФКДОО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260648"/>
            <a:ext cx="751461" cy="79208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9632" y="476672"/>
            <a:ext cx="7239000" cy="576064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endParaRPr lang="ru-RU" b="1" i="1" dirty="0" smtClean="0">
              <a:solidFill>
                <a:srgbClr val="9C3E24"/>
              </a:solidFill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r>
              <a:rPr lang="ru-RU" b="1" i="1" dirty="0" err="1" smtClean="0">
                <a:solidFill>
                  <a:srgbClr val="9C3E24"/>
                </a:solidFill>
                <a:latin typeface="Times New Roman" pitchFamily="18" charset="0"/>
                <a:cs typeface="Times New Roman" pitchFamily="18" charset="0"/>
              </a:rPr>
              <a:t>Кинезиология</a:t>
            </a:r>
            <a:endParaRPr lang="ru-RU" b="1" i="1" dirty="0" smtClean="0">
              <a:solidFill>
                <a:srgbClr val="9C3E24"/>
              </a:solidFill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Кинезиология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- от греческого слова</a:t>
            </a:r>
          </a:p>
          <a:p>
            <a:pPr marL="82296" indent="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кинезис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kinesis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«движение»</a:t>
            </a:r>
          </a:p>
          <a:p>
            <a:pPr marL="82296" indent="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«логос» -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logos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 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«наука»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82296" indent="0"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F3779ED9-89E4-4AC6-A777-525907553BC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3080426"/>
            <a:ext cx="3243756" cy="2925394"/>
          </a:xfrm>
          <a:prstGeom prst="rect">
            <a:avLst/>
          </a:prstGeom>
        </p:spPr>
      </p:pic>
      <p:pic>
        <p:nvPicPr>
          <p:cNvPr id="4" name="Picture 2" descr="D:\ЯИРО\РМО ИФКДОО\эмблема\эмблема РМО ИФКДОО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260648"/>
            <a:ext cx="751461" cy="79208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332656"/>
            <a:ext cx="7239000" cy="864096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sz="3600" b="1" i="1" dirty="0" err="1" smtClean="0">
                <a:solidFill>
                  <a:srgbClr val="9C3E24"/>
                </a:solidFill>
                <a:latin typeface="Times New Roman" pitchFamily="18" charset="0"/>
                <a:cs typeface="Times New Roman" pitchFamily="18" charset="0"/>
              </a:rPr>
              <a:t>Кинезиологические</a:t>
            </a:r>
            <a:r>
              <a:rPr lang="ru-RU" sz="3600" b="1" i="1" dirty="0" smtClean="0">
                <a:solidFill>
                  <a:srgbClr val="9C3E24"/>
                </a:solidFill>
                <a:latin typeface="Times New Roman" pitchFamily="18" charset="0"/>
                <a:cs typeface="Times New Roman" pitchFamily="18" charset="0"/>
              </a:rPr>
              <a:t> упражнения</a:t>
            </a:r>
            <a:r>
              <a:rPr lang="ru-RU" sz="4000" dirty="0">
                <a:solidFill>
                  <a:srgbClr val="9C3E24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>
                <a:solidFill>
                  <a:srgbClr val="9C3E24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000" dirty="0">
              <a:solidFill>
                <a:srgbClr val="9C3E2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синхронизируют работу полушарий</a:t>
            </a:r>
          </a:p>
          <a:p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повышают устойчивость к стрессам, снижают утомляемость</a:t>
            </a:r>
          </a:p>
          <a:p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улучшают мыслительную деятельность, внимание и память</a:t>
            </a:r>
          </a:p>
          <a:p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формируют пространственные представления</a:t>
            </a:r>
          </a:p>
          <a:p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улучшают зрительно – моторную координацию </a:t>
            </a:r>
          </a:p>
          <a:p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способствуют развитию речи, мелкой и крупной  моторики</a:t>
            </a:r>
          </a:p>
          <a:p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повышают способность к произвольному контролю</a:t>
            </a:r>
          </a:p>
          <a:p>
            <a:endParaRPr lang="ru-RU" dirty="0"/>
          </a:p>
        </p:txBody>
      </p:sp>
      <p:pic>
        <p:nvPicPr>
          <p:cNvPr id="4" name="Picture 2" descr="D:\ЯИРО\РМО ИФКДОО\эмблема\эмблема РМО ИФКДОО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260648"/>
            <a:ext cx="751461" cy="79208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3097" y="404664"/>
            <a:ext cx="7239000" cy="1584176"/>
          </a:xfrm>
        </p:spPr>
        <p:txBody>
          <a:bodyPr>
            <a:noAutofit/>
          </a:bodyPr>
          <a:lstStyle/>
          <a:p>
            <a:pPr algn="ctr"/>
            <a:r>
              <a:rPr lang="ru-RU" sz="3200" b="1" i="1" dirty="0" smtClean="0">
                <a:solidFill>
                  <a:srgbClr val="9C3E24"/>
                </a:solidFill>
                <a:effectLst/>
                <a:latin typeface="Times New Roman" pitchFamily="18" charset="0"/>
                <a:cs typeface="Times New Roman" pitchFamily="18" charset="0"/>
              </a:rPr>
              <a:t>Для развития двигательной сферы эффективны:  </a:t>
            </a:r>
            <a:r>
              <a:rPr lang="ru-RU" sz="3600" dirty="0">
                <a:solidFill>
                  <a:srgbClr val="9C3E24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>
                <a:solidFill>
                  <a:srgbClr val="9C3E24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rgbClr val="9C3E24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31640" y="2132856"/>
            <a:ext cx="7239000" cy="3816424"/>
          </a:xfrm>
        </p:spPr>
        <p:txBody>
          <a:bodyPr>
            <a:normAutofit fontScale="70000" lnSpcReduction="20000"/>
          </a:bodyPr>
          <a:lstStyle/>
          <a:p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кинезиологические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упражнения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сочетанные движения правой и левой половин тела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использование стихотворений с движениями</a:t>
            </a:r>
          </a:p>
          <a:p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логоритмические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упражнения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танцевальные движения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упражнения содержащие элементы новизны</a:t>
            </a:r>
          </a:p>
          <a:p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D:\ЯИРО\РМО ИФКДОО\эмблема\эмблема РМО ИФКДОО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260648"/>
            <a:ext cx="751461" cy="79208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332903"/>
            <a:ext cx="7239000" cy="1194352"/>
          </a:xfrm>
        </p:spPr>
        <p:txBody>
          <a:bodyPr>
            <a:normAutofit/>
          </a:bodyPr>
          <a:lstStyle/>
          <a:p>
            <a:r>
              <a:rPr lang="ru-RU" sz="3200" b="1" i="1" dirty="0" smtClean="0">
                <a:solidFill>
                  <a:srgbClr val="9C3E24"/>
                </a:solidFill>
                <a:latin typeface="Times New Roman" pitchFamily="18" charset="0"/>
                <a:cs typeface="Times New Roman" pitchFamily="18" charset="0"/>
              </a:rPr>
              <a:t>Принципы работы с детьми:</a:t>
            </a:r>
            <a:endParaRPr lang="ru-RU" sz="3200" b="1" i="1" dirty="0">
              <a:solidFill>
                <a:srgbClr val="9C3E2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124744"/>
            <a:ext cx="7632848" cy="5733256"/>
          </a:xfrm>
        </p:spPr>
        <p:txBody>
          <a:bodyPr>
            <a:noAutofit/>
          </a:bodyPr>
          <a:lstStyle/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соответствие физических упражнений возможностям ребенка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многократное повторение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снижение темпа, упрощение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максимум задействованных анализаторов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постепенное усложнение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смена деятельности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нескомпенсированы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процессы возбуждения и торможения, быстро утомляются)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упражнения на коррекцию психических функций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(внимание, восприятие, память)</a:t>
            </a:r>
          </a:p>
          <a:p>
            <a:pPr>
              <a:spcBef>
                <a:spcPts val="0"/>
              </a:spcBef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D:\ЯИРО\РМО ИФКДОО\эмблема\эмблема РМО ИФКДОО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260648"/>
            <a:ext cx="751461" cy="79208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769</TotalTime>
  <Words>176</Words>
  <Application>Microsoft Office PowerPoint</Application>
  <PresentationFormat>Экран (4:3)</PresentationFormat>
  <Paragraphs>55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Calibri</vt:lpstr>
      <vt:lpstr>Corbel</vt:lpstr>
      <vt:lpstr>Gill Sans MT</vt:lpstr>
      <vt:lpstr>Times New Roman</vt:lpstr>
      <vt:lpstr>Verdana</vt:lpstr>
      <vt:lpstr>Wingdings 2</vt:lpstr>
      <vt:lpstr>Солнцестояние</vt:lpstr>
      <vt:lpstr>                 «Коррекция двигательных и речевых нарушений  у детей с ограниченными возможностями здоровья посредством кинезиологических игр и упражнений в совместной образовательной деятельности»</vt:lpstr>
      <vt:lpstr>Актуальность</vt:lpstr>
      <vt:lpstr>Особенности моторно-двигательного развития детей с ОВЗ:</vt:lpstr>
      <vt:lpstr>   Признаки несформированности межполушарного взаимодействия: </vt:lpstr>
      <vt:lpstr>    способность манипулировать мелкими предметами, а также выполнять задачи, требующие скоординированной работы  глаз и рук </vt:lpstr>
      <vt:lpstr>Презентация PowerPoint</vt:lpstr>
      <vt:lpstr> Кинезиологические упражнения </vt:lpstr>
      <vt:lpstr>Для развития двигательной сферы эффективны:   </vt:lpstr>
      <vt:lpstr>Принципы работы с детьми: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координационных способностей у детей дошкольного возраста с ЗПР</dc:title>
  <dc:creator>154310</dc:creator>
  <cp:lastModifiedBy>Александр Павлович Щербак</cp:lastModifiedBy>
  <cp:revision>87</cp:revision>
  <dcterms:created xsi:type="dcterms:W3CDTF">2017-05-07T13:58:59Z</dcterms:created>
  <dcterms:modified xsi:type="dcterms:W3CDTF">2020-06-03T06:23:20Z</dcterms:modified>
</cp:coreProperties>
</file>