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notesMasterIdLst>
    <p:notesMasterId r:id="rId35"/>
  </p:notesMasterIdLst>
  <p:sldIdLst>
    <p:sldId id="257" r:id="rId15"/>
    <p:sldId id="309" r:id="rId16"/>
    <p:sldId id="330" r:id="rId17"/>
    <p:sldId id="332" r:id="rId18"/>
    <p:sldId id="325" r:id="rId19"/>
    <p:sldId id="316" r:id="rId20"/>
    <p:sldId id="315" r:id="rId21"/>
    <p:sldId id="317" r:id="rId22"/>
    <p:sldId id="318" r:id="rId23"/>
    <p:sldId id="319" r:id="rId24"/>
    <p:sldId id="320" r:id="rId25"/>
    <p:sldId id="321" r:id="rId26"/>
    <p:sldId id="326" r:id="rId27"/>
    <p:sldId id="327" r:id="rId28"/>
    <p:sldId id="322" r:id="rId29"/>
    <p:sldId id="323" r:id="rId30"/>
    <p:sldId id="324" r:id="rId31"/>
    <p:sldId id="328" r:id="rId32"/>
    <p:sldId id="331" r:id="rId33"/>
    <p:sldId id="258" r:id="rId34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57"/>
            <p14:sldId id="309"/>
            <p14:sldId id="330"/>
            <p14:sldId id="332"/>
            <p14:sldId id="325"/>
            <p14:sldId id="316"/>
            <p14:sldId id="315"/>
            <p14:sldId id="317"/>
            <p14:sldId id="318"/>
            <p14:sldId id="319"/>
            <p14:sldId id="320"/>
            <p14:sldId id="321"/>
            <p14:sldId id="326"/>
            <p14:sldId id="327"/>
            <p14:sldId id="322"/>
            <p14:sldId id="323"/>
            <p14:sldId id="324"/>
            <p14:sldId id="328"/>
            <p14:sldId id="331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1286" y="-54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58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57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10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02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09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2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778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665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0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07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55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3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7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22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453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28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420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54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19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2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400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57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1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70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0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59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17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3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59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9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348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55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16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2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29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888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89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3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11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11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86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583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562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174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66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4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83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28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5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4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389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00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0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94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3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80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1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4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6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5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46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8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82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49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5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5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8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7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4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90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34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17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4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67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1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5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31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70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1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27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15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3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00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97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7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9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56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37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4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98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0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2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2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08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08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9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6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33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41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03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2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6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44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94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50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942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3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231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2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08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27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13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9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2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102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09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2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62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08.06.2020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1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2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location_Krasnodarskijj_krajj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275405" y="2289712"/>
            <a:ext cx="9996405" cy="2800763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выявления признаков пропаганды экстремизма в образовательной среде посредством сети Интернет»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486595"/>
            <a:ext cx="4406683" cy="1200325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ФК и БЖ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sz="quarter" idx="4294967295"/>
          </p:nvPr>
        </p:nvSpPr>
        <p:spPr>
          <a:xfrm>
            <a:off x="3888317" y="2276475"/>
            <a:ext cx="8159749" cy="3475038"/>
          </a:xfrm>
        </p:spPr>
        <p:txBody>
          <a:bodyPr/>
          <a:lstStyle/>
          <a:p>
            <a:pPr marL="44450" indent="0" algn="ctr" fontAlgn="t">
              <a:buFontTx/>
              <a:buNone/>
            </a:pPr>
            <a:r>
              <a:rPr lang="ru-RU" altLang="ru-RU" sz="3600" b="1" i="1" u="sng">
                <a:solidFill>
                  <a:srgbClr val="CC00CC"/>
                </a:solidFill>
              </a:rPr>
              <a:t>Наркотики</a:t>
            </a:r>
            <a:endParaRPr lang="ru-RU" altLang="ru-RU" sz="3600" i="1" u="sng">
              <a:solidFill>
                <a:srgbClr val="CC00CC"/>
              </a:solidFill>
            </a:endParaRPr>
          </a:p>
          <a:p>
            <a:pPr marL="44450" indent="0" fontAlgn="t">
              <a:buFontTx/>
              <a:buNone/>
            </a:pPr>
            <a:r>
              <a:rPr lang="ru-RU" altLang="ru-RU" sz="3600" i="1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“зелья”.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349699"/>
            <a:ext cx="373168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39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quarter" idx="4294967295"/>
          </p:nvPr>
        </p:nvSpPr>
        <p:spPr>
          <a:xfrm>
            <a:off x="3888317" y="2276475"/>
            <a:ext cx="8159749" cy="2808288"/>
          </a:xfrm>
        </p:spPr>
        <p:txBody>
          <a:bodyPr/>
          <a:lstStyle/>
          <a:p>
            <a:pPr marL="44450" indent="0" algn="ctr" fontAlgn="t">
              <a:buFontTx/>
              <a:buNone/>
            </a:pPr>
            <a:r>
              <a:rPr lang="ru-RU" altLang="ru-RU" sz="3600" b="1" i="1" u="sng">
                <a:solidFill>
                  <a:srgbClr val="CC00CC"/>
                </a:solidFill>
              </a:rPr>
              <a:t>Секты</a:t>
            </a:r>
            <a:endParaRPr lang="ru-RU" altLang="ru-RU" sz="3600" i="1" u="sng">
              <a:solidFill>
                <a:srgbClr val="CC00CC"/>
              </a:solidFill>
            </a:endParaRPr>
          </a:p>
          <a:p>
            <a:pPr marL="44450" indent="0" fontAlgn="t">
              <a:buFontTx/>
              <a:buNone/>
            </a:pPr>
            <a:r>
              <a:rPr lang="ru-RU" altLang="ru-RU" sz="3600" i="1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2852746"/>
            <a:ext cx="3507316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044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032252" y="1773239"/>
            <a:ext cx="8159749" cy="3475037"/>
          </a:xfrm>
        </p:spPr>
        <p:txBody>
          <a:bodyPr>
            <a:normAutofit lnSpcReduction="10000"/>
          </a:bodyPr>
          <a:lstStyle/>
          <a:p>
            <a:pPr marL="44450" indent="0" algn="ctr" fontAlgn="t">
              <a:lnSpc>
                <a:spcPct val="90000"/>
              </a:lnSpc>
              <a:buFontTx/>
              <a:buNone/>
            </a:pPr>
            <a:r>
              <a:rPr lang="ru-RU" altLang="ru-RU" sz="3600" b="1" i="1" u="sng">
                <a:solidFill>
                  <a:srgbClr val="CC00CC"/>
                </a:solidFill>
              </a:rPr>
              <a:t>Экстремизм, национализм, фашизм</a:t>
            </a:r>
            <a:endParaRPr lang="ru-RU" altLang="ru-RU" sz="3600" i="1" u="sng">
              <a:solidFill>
                <a:srgbClr val="CC00CC"/>
              </a:solidFill>
            </a:endParaRPr>
          </a:p>
          <a:p>
            <a:pPr marL="44450" indent="0" fontAlgn="t">
              <a:lnSpc>
                <a:spcPct val="90000"/>
              </a:lnSpc>
              <a:buFontTx/>
              <a:buNone/>
            </a:pPr>
            <a:r>
              <a:rPr lang="ru-RU" altLang="ru-RU" sz="3600" i="1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altLang="ru-RU" sz="3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3357563"/>
            <a:ext cx="3604684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63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28809" y="5953156"/>
            <a:ext cx="66751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NewRomanPS-BoldItalicMT"/>
                <a:ea typeface="Calibri"/>
                <a:cs typeface="TimesNewRomanPS-BoldItalicMT"/>
              </a:rPr>
              <a:t>Ильин Евгений Петрович,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первый заместитель руководителя аппарата </a:t>
            </a:r>
            <a:r>
              <a:rPr lang="ru-RU" sz="1200" i="1" dirty="0" smtClean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Национального антитеррористического </a:t>
            </a: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комитета, генерал-лейтенант</a:t>
            </a:r>
            <a:r>
              <a:rPr lang="ru-RU" sz="1200" i="1" dirty="0" smtClean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, кандидат </a:t>
            </a: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юридических наук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758" y="741147"/>
            <a:ext cx="118643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Данные 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завербованных в террористические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религиозно-экстремистские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ячейки молодых людях позволяет выделить две основные категории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лиц: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59" y="1731555"/>
            <a:ext cx="3272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Первая категория — юноши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0758" y="1658451"/>
            <a:ext cx="36657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отсутствия твёрдых традиционных религиозных взглядов и убеждений, социальной мотивации, а также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эмоционально-волевая слабость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характера.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52460" y="1657689"/>
            <a:ext cx="37490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желают быть похожими на «мужественных» и «хорошо организованных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 людей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способных всегда и во всем достичь поставленной цели, причем любой ценой, в том числе путем совершения насильственных преступных деяний.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1785" y="4445051"/>
            <a:ext cx="109842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Потенциальным жертвам обещают помощь в решении всех материальных проблем в семье (с последующим предложением отработать деньги в «горячих точках»), играют на амбициях молодых людей, деформируя их сознание и подвигая идти на так называемый «джихад», предлагают молодым людям заполнить вакуум общения, в том числе с противоположным полом.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http://www.channel4.com/media/images/Channel4/c4-news/2015/Apr/01/01_IS_kids_w--(Non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" y="2131665"/>
            <a:ext cx="4267835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660" y="250948"/>
            <a:ext cx="94183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Вербовка</a:t>
            </a:r>
            <a:endParaRPr lang="ru-RU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1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880109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8809" y="6083811"/>
            <a:ext cx="66751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i="1" dirty="0">
                <a:solidFill>
                  <a:prstClr val="black"/>
                </a:solidFill>
                <a:latin typeface="TimesNewRomanPS-BoldItalicMT"/>
                <a:ea typeface="Calibri"/>
                <a:cs typeface="TimesNewRomanPS-BoldItalicMT"/>
              </a:rPr>
              <a:t>Ильин Евгений Петрович,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первый заместитель руководителя аппарата </a:t>
            </a:r>
            <a:r>
              <a:rPr lang="ru-RU" sz="1200" i="1" dirty="0" smtClean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Национального антитеррористического </a:t>
            </a: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комитета, генерал-лейтенант</a:t>
            </a:r>
            <a:r>
              <a:rPr lang="ru-RU" sz="1200" i="1" dirty="0" smtClean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, кандидат </a:t>
            </a:r>
            <a:r>
              <a:rPr lang="ru-RU" sz="1200" i="1" dirty="0">
                <a:solidFill>
                  <a:prstClr val="black"/>
                </a:solidFill>
                <a:latin typeface="TimesNewRomanPS-ItalicMT"/>
                <a:ea typeface="Calibri"/>
                <a:cs typeface="TimesNewRomanPS-ItalicMT"/>
              </a:rPr>
              <a:t>юридических наук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" y="1126376"/>
            <a:ext cx="118643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Данные 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завербованных в террористические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религиозно-экстремистские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ячейки молодых людях позволяет выделить две основные категории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лиц: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60" y="2131665"/>
            <a:ext cx="324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Вторая категория - девушки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3320" y="1926595"/>
            <a:ext cx="42633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формирование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ощущения своей социальной значимости - причастности к элитной и замкнутой, отличной от других социальной группе.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это стремление усматривается у неуверенных в себе, легко внушаемых, материально не обеспеченных и социально не реализовавшихся девушек, желающих повысить свой авторитет среди сверстников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61020" y="1555700"/>
            <a:ext cx="3749040" cy="205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Очень часто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естественная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потребность в обустройстве семейной жизни. Если девушка не смогла найти себе спутника в юном возрасте, то это желание становится навязчивой идеей и нередко принимает искаженный и иллюзорный характер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209" y="5400719"/>
            <a:ext cx="11289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на экстремистских сайтах публикуются материалы, призывающие молодых женщин оставить родственников и выехать за рубеж для создания семьи или «обретения счастья в джихаде»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Обнимая мусульманских пара — стоково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0" y="2485723"/>
            <a:ext cx="1778635" cy="2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рабский мусульманский семья — стоковое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45" y="3565505"/>
            <a:ext cx="2923584" cy="1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Autofit/>
          </a:bodyPr>
          <a:lstStyle/>
          <a:p>
            <a:endParaRPr lang="ru-RU" altLang="ru-RU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6088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772" y="1052513"/>
            <a:ext cx="11233151" cy="5610767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Посещайте Интернет вместе с детьми. Поощряйте ваших детей делиться с вами их успехами и неудачами в деле освоения Интернет;</a:t>
            </a:r>
          </a:p>
          <a:p>
            <a:pPr algn="just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Объясните детям, что если в Интернете что-либо беспокоит их, то им следует не скрывать этого, а поделиться с вами своим беспокойством;</a:t>
            </a:r>
            <a:endParaRPr lang="ru-RU" altLang="ru-RU" sz="2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Составьте список правил работы детей в Интернет и помните, что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лучше твердое «нет», чем неуверенное «да».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ограничения будут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минимальны, но зато действовать всегда и без оговорок.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Объясните ребенку, что при общении в чатах, использовании программ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мгновенного обмена сообщениями (типа ICQ, 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Messenger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т.д.),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использовании он-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игр и других ситуациях, требующих</a:t>
            </a:r>
            <a:r>
              <a:rPr lang="en-US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регистрации, нельзя использовать реальное имя, помогите вашему ребенку выбрать регистрационное имя, не содержащее никакой личной информации.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Объясните ребенку, что нельзя выдавать свои личные данные, такие как домашний адрес, номер телефона и любую другую личную информацию, например, номер школы, класс, любимое место прогулки, время возвращения домой, место работы отца или матери и т.д.</a:t>
            </a:r>
            <a:endParaRPr lang="ru-RU" alt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022" y="260648"/>
            <a:ext cx="11329259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BBE0E3">
                    <a:lumMod val="75000"/>
                  </a:srgbClr>
                </a:solidFill>
              </a:rPr>
              <a:t>Рекомендации родителям</a:t>
            </a:r>
            <a:endParaRPr lang="ru-RU" sz="3600" dirty="0">
              <a:solidFill>
                <a:srgbClr val="BBE0E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3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50" y="981075"/>
            <a:ext cx="11540067" cy="4154984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Объясните своему ребенку, что  как и в реальной жизни и в Интернете нет разницы между неправильными и правильными  поступками;</a:t>
            </a:r>
            <a:endParaRPr lang="ru-RU" altLang="ru-RU" sz="2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Научите ваших детей уважать собеседников в Интернете. Убедитесь, что они понимают, что правила хорошего тона действуют одинаково в Интернете и в реальной жизни;</a:t>
            </a:r>
            <a:endParaRPr lang="ru-RU" altLang="ru-RU" sz="2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Скажите им, что никогда не стоит встречаться с друзьями из Интернета. Ведь люди могут оказаться совсем не теми, за кого себя выдают;</a:t>
            </a:r>
            <a:endParaRPr lang="ru-RU" altLang="ru-RU" sz="2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Объясните, что 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–  правда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 сомнениях, пусть лучше уточнит у вас.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Компьютер с подключением к Интернету должен находиться в  общей комнате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 Приучите себя знакомиться с сайтами, которые посещают ваши дети.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 Используйте современные программы, которые предоставляют возможность фильтрации содержимого сайтов, контролировать места посещения 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022" y="260648"/>
            <a:ext cx="11329259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BBE0E3">
                    <a:lumMod val="75000"/>
                  </a:srgbClr>
                </a:solidFill>
              </a:rPr>
              <a:t>Рекомендации родителям</a:t>
            </a:r>
            <a:endParaRPr lang="ru-RU" sz="3600" dirty="0">
              <a:solidFill>
                <a:srgbClr val="BBE0E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880109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904" y="1222683"/>
            <a:ext cx="116181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Генеральная прокуратура отметила, что на </a:t>
            </a:r>
            <a:r>
              <a:rPr lang="ru-RU" sz="2000" dirty="0" err="1">
                <a:ea typeface="Calibri"/>
                <a:cs typeface="Times New Roman"/>
              </a:rPr>
              <a:t>Youtube</a:t>
            </a:r>
            <a:r>
              <a:rPr lang="ru-RU" sz="2000" dirty="0">
                <a:ea typeface="Calibri"/>
                <a:cs typeface="Times New Roman"/>
              </a:rPr>
              <a:t> был заблокирован канал террористической группировки «</a:t>
            </a:r>
            <a:r>
              <a:rPr lang="ru-RU" sz="2000" dirty="0" err="1">
                <a:ea typeface="Calibri"/>
                <a:cs typeface="Times New Roman"/>
              </a:rPr>
              <a:t>Имарат</a:t>
            </a:r>
            <a:r>
              <a:rPr lang="ru-RU" sz="2000" dirty="0">
                <a:ea typeface="Calibri"/>
                <a:cs typeface="Times New Roman"/>
              </a:rPr>
              <a:t> Кавказ», на котором было опубликовано 50 видеороликов, удалено 4500 страниц незаконной информации, расследуется порядка 650 случаев относительно россиян, которые стали членами зарубежных террористических группировок.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4103" y="2873871"/>
            <a:ext cx="27201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анархические 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903" y="3299163"/>
            <a:ext cx="5942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Ежедневно, в различных </a:t>
            </a:r>
            <a:r>
              <a:rPr lang="ru-RU" dirty="0" err="1"/>
              <a:t>соцсетях</a:t>
            </a:r>
            <a:r>
              <a:rPr lang="ru-RU" dirty="0"/>
              <a:t>, например «</a:t>
            </a:r>
            <a:r>
              <a:rPr lang="ru-RU" dirty="0" err="1"/>
              <a:t>Вконтакте</a:t>
            </a:r>
            <a:r>
              <a:rPr lang="ru-RU" dirty="0"/>
              <a:t>», регистрируется около 5 интернет-формирований пропагандирующих идеологию «</a:t>
            </a:r>
            <a:r>
              <a:rPr lang="ru-RU" dirty="0" err="1"/>
              <a:t>колумбайна</a:t>
            </a:r>
            <a:r>
              <a:rPr lang="ru-RU" dirty="0"/>
              <a:t>», суицида и анархизма.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903" y="5234598"/>
            <a:ext cx="60102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движение «</a:t>
            </a:r>
            <a:r>
              <a:rPr lang="ru-RU" dirty="0" err="1"/>
              <a:t>Колумбайн</a:t>
            </a:r>
            <a:r>
              <a:rPr lang="ru-RU" dirty="0"/>
              <a:t>»  («</a:t>
            </a:r>
            <a:r>
              <a:rPr lang="ru-RU" dirty="0" err="1"/>
              <a:t>Скулшутинг</a:t>
            </a:r>
            <a:r>
              <a:rPr lang="ru-RU" dirty="0"/>
              <a:t>») – вооруженное нападение обучающегося или стороннего человека на учащихся внутри образовательного заведения.</a:t>
            </a:r>
          </a:p>
        </p:txBody>
      </p:sp>
      <p:pic>
        <p:nvPicPr>
          <p:cNvPr id="1026" name="Picture 2" descr="https://spektr.by/wp-content/uploads/2019/01/1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52" y="2918609"/>
            <a:ext cx="5512643" cy="36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6174" y="515538"/>
            <a:ext cx="8272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АУЕ (</a:t>
            </a:r>
            <a:r>
              <a:rPr lang="ru-RU" sz="2800" dirty="0" err="1" smtClean="0"/>
              <a:t>арестанское</a:t>
            </a:r>
            <a:r>
              <a:rPr lang="ru-RU" sz="2800" dirty="0" smtClean="0"/>
              <a:t> </a:t>
            </a:r>
            <a:r>
              <a:rPr lang="ru-RU" sz="2800" dirty="0" err="1" smtClean="0"/>
              <a:t>уркоганское</a:t>
            </a:r>
            <a:r>
              <a:rPr lang="ru-RU" sz="2800" dirty="0" smtClean="0"/>
              <a:t> единство) - движение</a:t>
            </a:r>
            <a:r>
              <a:rPr lang="ru-RU" sz="2800" dirty="0"/>
              <a:t>, пропагандирующее среди </a:t>
            </a:r>
            <a:r>
              <a:rPr lang="ru-RU" sz="2800" dirty="0" smtClean="0"/>
              <a:t>несовершеннолетних </a:t>
            </a:r>
            <a:r>
              <a:rPr lang="ru-RU" sz="2800" dirty="0"/>
              <a:t>тюремные понятия, соблюдение «воровского кодекса» со сбором денег на «</a:t>
            </a:r>
            <a:r>
              <a:rPr lang="ru-RU" sz="2800" dirty="0" err="1"/>
              <a:t>общак</a:t>
            </a:r>
            <a:r>
              <a:rPr lang="ru-RU" sz="2800" dirty="0"/>
              <a:t>»</a:t>
            </a:r>
          </a:p>
        </p:txBody>
      </p:sp>
      <p:pic>
        <p:nvPicPr>
          <p:cNvPr id="2050" name="Picture 2" descr="https://cont.ws/uploads/posts2/85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5"/>
            <a:ext cx="3400425" cy="22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662" y="2321923"/>
            <a:ext cx="11344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  <a:latin typeface="Arial"/>
              </a:rPr>
              <a:t>Буллинг</a:t>
            </a:r>
            <a:r>
              <a:rPr lang="ru-RU" sz="2000" dirty="0" smtClean="0">
                <a:solidFill>
                  <a:prstClr val="black"/>
                </a:solidFill>
                <a:latin typeface="Arial"/>
              </a:rPr>
              <a:t> - </a:t>
            </a:r>
            <a:r>
              <a:rPr lang="ru-RU" sz="2400" dirty="0" smtClean="0"/>
              <a:t>травля </a:t>
            </a:r>
            <a:r>
              <a:rPr lang="ru-RU" sz="2400" dirty="0"/>
              <a:t>детей </a:t>
            </a:r>
            <a:r>
              <a:rPr lang="ru-RU" sz="2400" dirty="0" smtClean="0"/>
              <a:t>сверстниками–одна </a:t>
            </a:r>
            <a:r>
              <a:rPr lang="ru-RU" sz="2400" dirty="0"/>
              <a:t>из наиболее распространенных проблем в школах и детских коллективах, которая существенно увеличивает риск суицида среди подростков, приводит к эскалации агрессии и насилия в группе и в школе, снижению </a:t>
            </a:r>
            <a:r>
              <a:rPr lang="ru-RU" sz="2400" dirty="0" smtClean="0"/>
              <a:t>успеваемости, эмоциональным </a:t>
            </a:r>
            <a:r>
              <a:rPr lang="ru-RU" sz="2400" dirty="0"/>
              <a:t>и невротическим проблемам.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8663" y="3748119"/>
            <a:ext cx="10996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Тро́ллинг</a:t>
            </a:r>
            <a:r>
              <a:rPr lang="ru-RU" sz="2400" dirty="0"/>
              <a:t> —самый известный вид </a:t>
            </a:r>
            <a:r>
              <a:rPr lang="ru-RU" sz="2400" dirty="0" err="1"/>
              <a:t>кибербуллинга</a:t>
            </a:r>
            <a:r>
              <a:rPr lang="ru-RU" sz="2400" dirty="0"/>
              <a:t>, когда обидчики пытаются намеренно вызвать у других людей негативную психологическую </a:t>
            </a:r>
            <a:r>
              <a:rPr lang="ru-RU" sz="2400" dirty="0" smtClean="0"/>
              <a:t>реакцию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3" y="4577067"/>
            <a:ext cx="1045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Аутинг</a:t>
            </a:r>
            <a:r>
              <a:rPr lang="ru-RU" sz="2400" b="1" dirty="0" smtClean="0"/>
              <a:t> -</a:t>
            </a:r>
            <a:r>
              <a:rPr lang="ru-RU" sz="2400" dirty="0" smtClean="0"/>
              <a:t> </a:t>
            </a:r>
            <a:r>
              <a:rPr lang="ru-RU" sz="2400" dirty="0"/>
              <a:t>вопреки желанию человека в сети публично размещается личная информация о нём;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8663" y="5324967"/>
            <a:ext cx="11229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Фрейпинг</a:t>
            </a:r>
            <a:r>
              <a:rPr lang="ru-RU" sz="2400" b="1" dirty="0" smtClean="0"/>
              <a:t> -</a:t>
            </a:r>
            <a:r>
              <a:rPr lang="ru-RU" sz="2400" dirty="0" smtClean="0"/>
              <a:t> </a:t>
            </a:r>
            <a:r>
              <a:rPr lang="ru-RU" sz="2400" dirty="0"/>
              <a:t>обидчик заполучает контроль над страницами другого человека и распространяет от его имени нежелательные сообщения. Сообщения с просьбой прислать пароль от аккаунта или перевести деньги на карту как раз относятся к </a:t>
            </a:r>
            <a:r>
              <a:rPr lang="ru-RU" sz="2400" dirty="0" err="1"/>
              <a:t>фрейпингу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52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63" y="65785"/>
            <a:ext cx="697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тебя нет в интернете – значит ты не существуешь»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 Гейтс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63" y="1388255"/>
            <a:ext cx="388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ты в интернете: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63" y="1899844"/>
            <a:ext cx="5578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-1 раз в неделю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- несколько раз в неделю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22,1%  - 1-2 раза в день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- несколько раз в день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25,5% - практически он-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51" y="3317787"/>
            <a:ext cx="419730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ты доверяешь интернету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huffingtonpost.com/asset/5afe0c492000004100b91d96.jpeg?cache=cw3cigfcmc&amp;amp;ops=1778_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1" cy="32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83" y="3833995"/>
            <a:ext cx="4311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доверяю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 -доверяю полностью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32,4%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больше, чем не доверяю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34,8%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50%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23,8%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небольшой доле информации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0719" y="3644827"/>
            <a:ext cx="7558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defTabSz="9144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сайтов, содержащих материалы экстремистского характера, превышает 7 тысяч, в том числе более 150 русскоязычных, и оно постоянно растет.</a:t>
            </a:r>
          </a:p>
          <a:p>
            <a:pPr lvl="0" indent="457200"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данным, приведенным лабораторией Касперского, в России 4 миллиона детей в возрасте от 8 до 14 лет пользуются интернетом, из которых 78% имеют личный профиль в социальных сетях:</a:t>
            </a:r>
          </a:p>
          <a:p>
            <a:pPr lvl="0" defTabSz="9144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пятого ребёнка более 100 друзей в социальной сети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2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2"/>
            <a:ext cx="10360057" cy="384717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556" y="5090475"/>
            <a:ext cx="4820239" cy="1631212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r>
              <a:rPr lang="ru-RU" sz="20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Тел.: +7 (4852) 23-09-67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Сайт: www.iro.yar.ru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E-</a:t>
            </a:r>
            <a:r>
              <a:rPr lang="ru-RU" sz="2000" b="1" dirty="0" err="1">
                <a:solidFill>
                  <a:srgbClr val="A52C36"/>
                </a:solidFill>
              </a:rPr>
              <a:t>mail</a:t>
            </a:r>
            <a:r>
              <a:rPr lang="ru-RU" sz="2000" b="1" dirty="0">
                <a:solidFill>
                  <a:srgbClr val="A52C36"/>
                </a:solidFill>
              </a:rPr>
              <a:t>: fkbzh@iro.yar.ru</a:t>
            </a: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0"/>
            <a:ext cx="7270750" cy="65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0188" y="5516016"/>
            <a:ext cx="644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http://www.verysimple.ru/base/extremist/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8576" y="99148"/>
            <a:ext cx="4543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Экстремистские материалы нацелены на возбуждение социальной, расовой, национальной или религиозной розни. Они подразумевают призывы к убийству, избиению, а также выселению представителей определенной национальности, вероисповедания и социальной группы. Доходит до унизительного сравнения с животными, неодушевленными предметами и высмеивания значимых исторических событий, национальных и религиозных </a:t>
            </a:r>
            <a:r>
              <a:rPr lang="ru-RU" sz="2000" dirty="0" smtClean="0"/>
              <a:t>святынь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43" y="62908"/>
            <a:ext cx="10515600" cy="6190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Сравнительная оценка терминов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479230"/>
              </p:ext>
            </p:extLst>
          </p:nvPr>
        </p:nvGraphicFramePr>
        <p:xfrm>
          <a:off x="157163" y="609235"/>
          <a:ext cx="12034837" cy="5802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311"/>
                <a:gridCol w="2130741"/>
                <a:gridCol w="2766771"/>
                <a:gridCol w="2207604"/>
                <a:gridCol w="2545410"/>
              </a:tblGrid>
              <a:tr h="35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ТЕРРОРИЗМ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ЭКСТРЕМИЗМ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ДИВЕРСИЯ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ХУЛИГАНСТВО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 преступления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вменяемое лицо, достигшее возраста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вменяемое лицо, достигшее возраста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любое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лицо от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лет, вне зависимости от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гражданства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Простое хулиганство: вменяемое лицо от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лет, 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квалифицированного–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лицо от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Ответственность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лишением свободы на срок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лет.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преступления, имеющие экстремистский характер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от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лет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 до </a:t>
                      </a: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пожизненного заключения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 предупреждения до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3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" y="80010"/>
            <a:ext cx="7979583" cy="49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1029" y="80010"/>
            <a:ext cx="37479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КРАСНОДАР, 21 мая - РИА Новости.</a:t>
            </a:r>
            <a:r>
              <a:rPr lang="ru-RU" sz="2000" dirty="0"/>
              <a:t> Прокуратура </a:t>
            </a:r>
            <a:r>
              <a:rPr lang="ru-RU" sz="2000" dirty="0">
                <a:hlinkClick r:id="rId3"/>
              </a:rPr>
              <a:t>Краснодарского края</a:t>
            </a:r>
            <a:r>
              <a:rPr lang="ru-RU" sz="2000" dirty="0"/>
              <a:t> проверяет ситуацию с вынесением предупреждения об экстремизме сотрудникам скорой </a:t>
            </a:r>
            <a:r>
              <a:rPr lang="ru-RU" sz="2000" dirty="0" err="1"/>
              <a:t>Абинской</a:t>
            </a:r>
            <a:r>
              <a:rPr lang="ru-RU" sz="2000" dirty="0"/>
              <a:t> больницы после их жалоб о невыплатах надбавок по CОVID-19, сообщили РИА Новости в надзорном ведомстве.</a:t>
            </a:r>
          </a:p>
          <a:p>
            <a:r>
              <a:rPr lang="ru-RU" sz="2000" dirty="0"/>
              <a:t>В среду издание "Подъем" в </a:t>
            </a:r>
            <a:r>
              <a:rPr lang="ru-RU" sz="2000" dirty="0" err="1"/>
              <a:t>Telegram</a:t>
            </a:r>
            <a:r>
              <a:rPr lang="ru-RU" sz="2000" dirty="0"/>
              <a:t>-канале со ссылкой на сотрудников скорой помощи </a:t>
            </a:r>
            <a:r>
              <a:rPr lang="ru-RU" sz="2000" dirty="0" err="1"/>
              <a:t>Абинской</a:t>
            </a:r>
            <a:r>
              <a:rPr lang="ru-RU" sz="2000" dirty="0"/>
              <a:t> районной больницы на Кубани сообщило, что пожаловавшихся на отсутствие президентских доплат фельдшеров заподозрили в экстремизме.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0229" y="5913446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Адресная помощь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5130" y="577494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Бесполезные законы ослабляют законы необходимые</a:t>
            </a:r>
            <a:r>
              <a:rPr lang="ru-RU" dirty="0"/>
              <a:t> Ш.Л. Монтескье </a:t>
            </a:r>
          </a:p>
        </p:txBody>
      </p:sp>
    </p:spTree>
    <p:extLst>
      <p:ext uri="{BB962C8B-B14F-4D97-AF65-F5344CB8AC3E}">
        <p14:creationId xmlns:p14="http://schemas.microsoft.com/office/powerpoint/2010/main" val="3607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" y="2004786"/>
            <a:ext cx="11916728" cy="149565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-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около </a:t>
            </a:r>
            <a:r>
              <a:rPr lang="ru-RU" altLang="ru-RU" sz="2400" dirty="0"/>
              <a:t>50% детей выходят в Сеть без контроля взрослых.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/>
              <a:t>-14,5% детей назначали встречи с незнакомцами через Интернет, 10% из них ходили на встречи в одиночку, а 7% никому не сообщили, что с кем–то встречаются.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3703320"/>
            <a:ext cx="560832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210" y="361259"/>
            <a:ext cx="1122807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0000"/>
                </a:solidFill>
              </a:rPr>
              <a:t>- 19% детей иногда посещают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порносайты</a:t>
            </a:r>
            <a:r>
              <a:rPr lang="ru-RU" altLang="ru-RU" sz="2400" kern="0" dirty="0">
                <a:solidFill>
                  <a:srgbClr val="000000"/>
                </a:solidFill>
              </a:rPr>
              <a:t>, еще 9% делают это регулярно.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0000"/>
                </a:solidFill>
              </a:rPr>
              <a:t>- 38% детей, просматривают страницы о насилии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0000"/>
                </a:solidFill>
              </a:rPr>
              <a:t>- 16% детей просматривают страницы с расистским содержимым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0000"/>
                </a:solidFill>
              </a:rPr>
              <a:t>- 25% пятилетних детей активно используют Интернет.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111" y="3622800"/>
            <a:ext cx="5913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для тебя в жизни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210" y="4225379"/>
            <a:ext cx="5762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  <a:t> 50%       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Личный успех. Самореализация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090" y="4668261"/>
            <a:ext cx="367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Лайки – главное в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210" y="514233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«Повышение тревожности» не пропустить важные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6450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51779" y="1773244"/>
            <a:ext cx="8640233" cy="4103687"/>
          </a:xfrm>
        </p:spPr>
        <p:txBody>
          <a:bodyPr>
            <a:normAutofit/>
          </a:bodyPr>
          <a:lstStyle/>
          <a:p>
            <a:pPr marL="44450" indent="0"/>
            <a:r>
              <a:rPr lang="ru-RU" altLang="ru-RU" sz="2400" b="1" i="1" dirty="0">
                <a:solidFill>
                  <a:srgbClr val="CC00CC"/>
                </a:solidFill>
              </a:rPr>
              <a:t>       </a:t>
            </a:r>
            <a:r>
              <a:rPr lang="ru-RU" altLang="ru-RU" sz="2400" b="1" i="1" dirty="0"/>
              <a:t>сайты, посвященные продаже контрабандных товаров или другой незаконной деятельности,</a:t>
            </a:r>
          </a:p>
          <a:p>
            <a:pPr marL="44450" indent="0"/>
            <a:r>
              <a:rPr lang="ru-RU" altLang="ru-RU" sz="2400" b="1" i="1" dirty="0"/>
              <a:t>сайты, размещающие изображения порнографического или иного неприемлемого сексуального контента, к которым дети могут легко получить доступ,</a:t>
            </a:r>
          </a:p>
          <a:p>
            <a:pPr marL="44450" indent="0"/>
            <a:r>
              <a:rPr lang="ru-RU" altLang="ru-RU" sz="2400" b="1" i="1" dirty="0"/>
              <a:t>сайты с рекламой табака и алкоголя;</a:t>
            </a:r>
          </a:p>
          <a:p>
            <a:pPr marL="44450" indent="0"/>
            <a:r>
              <a:rPr lang="ru-RU" altLang="ru-RU" sz="2400" b="1" i="1" dirty="0"/>
              <a:t>сайты, посвященные изготовлению взрывчатых веществ;</a:t>
            </a:r>
          </a:p>
          <a:p>
            <a:pPr marL="44450" indent="0"/>
            <a:r>
              <a:rPr lang="ru-RU" altLang="ru-RU" sz="2400" b="1" i="1" dirty="0"/>
              <a:t>сайты, пропагандирующие наркотики;</a:t>
            </a:r>
            <a:endParaRPr lang="ru-RU" alt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0" y="2708275"/>
            <a:ext cx="2978151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4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39117" y="2276478"/>
            <a:ext cx="8108949" cy="3889375"/>
          </a:xfrm>
        </p:spPr>
        <p:txBody>
          <a:bodyPr>
            <a:normAutofit/>
          </a:bodyPr>
          <a:lstStyle/>
          <a:p>
            <a:pPr marL="44450" indent="0" algn="ctr" fontAlgn="t">
              <a:buFontTx/>
              <a:buNone/>
            </a:pPr>
            <a:r>
              <a:rPr lang="ru-RU" altLang="ru-RU" sz="3600" b="1" i="1" u="sng" dirty="0">
                <a:solidFill>
                  <a:srgbClr val="CC00CC"/>
                </a:solidFill>
              </a:rPr>
              <a:t>«</a:t>
            </a:r>
            <a:r>
              <a:rPr lang="ru-RU" altLang="ru-RU" sz="3600" b="1" i="1" u="sng" dirty="0" err="1">
                <a:solidFill>
                  <a:srgbClr val="CC00CC"/>
                </a:solidFill>
              </a:rPr>
              <a:t>Киберсуицид</a:t>
            </a:r>
            <a:r>
              <a:rPr lang="ru-RU" altLang="ru-RU" sz="3600" b="1" i="1" u="sng" dirty="0">
                <a:solidFill>
                  <a:srgbClr val="CC00CC"/>
                </a:solidFill>
              </a:rPr>
              <a:t>»</a:t>
            </a:r>
          </a:p>
          <a:p>
            <a:pPr marL="44450" indent="0" fontAlgn="t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Суицид</a:t>
            </a:r>
            <a:r>
              <a:rPr lang="ru-RU" altLang="ru-RU" sz="2800" i="1" dirty="0">
                <a:solidFill>
                  <a:srgbClr val="FF0000"/>
                </a:solidFill>
              </a:rPr>
              <a:t> – всего лишь способ избавления от проблем.</a:t>
            </a:r>
          </a:p>
          <a:p>
            <a:pPr marL="44450" indent="0" fontAlgn="t">
              <a:buFontTx/>
              <a:buNone/>
            </a:pPr>
            <a:r>
              <a:rPr lang="ru-RU" altLang="ru-RU" sz="2800" i="1" dirty="0" err="1">
                <a:solidFill>
                  <a:srgbClr val="FF0000"/>
                </a:solidFill>
              </a:rPr>
              <a:t>Киберсуицид</a:t>
            </a:r>
            <a:r>
              <a:rPr lang="ru-RU" altLang="ru-RU" sz="2800" i="1" dirty="0">
                <a:solidFill>
                  <a:srgbClr val="FF0000"/>
                </a:solidFill>
              </a:rPr>
              <a:t>  </a:t>
            </a:r>
            <a:r>
              <a:rPr lang="ru-RU" altLang="ru-RU" sz="2800" i="1" dirty="0"/>
              <a:t>или согласованные самоубийства. По Интернету подростки и молодые люди</a:t>
            </a:r>
            <a:r>
              <a:rPr lang="ru-RU" altLang="ru-RU" i="1" dirty="0"/>
              <a:t> договариваются о совместном самоубийстве.</a:t>
            </a:r>
            <a:r>
              <a:rPr lang="ru-RU" altLang="ru-RU" sz="2400" i="1" dirty="0"/>
              <a:t>.</a:t>
            </a:r>
            <a:r>
              <a:rPr lang="ru-RU" altLang="ru-RU" sz="2400" dirty="0"/>
              <a:t> </a:t>
            </a:r>
            <a:endParaRPr lang="ru-RU" altLang="ru-RU" sz="3600" i="1" dirty="0">
              <a:solidFill>
                <a:srgbClr val="FF0000"/>
              </a:solidFill>
            </a:endParaRPr>
          </a:p>
          <a:p>
            <a:pPr marL="44450" indent="0"/>
            <a:endParaRPr lang="ru-RU" alt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17420"/>
            <a:ext cx="3507317" cy="25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427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042830" y="1657351"/>
            <a:ext cx="7717799" cy="2171700"/>
          </a:xfrm>
        </p:spPr>
        <p:txBody>
          <a:bodyPr>
            <a:normAutofit fontScale="25000" lnSpcReduction="20000"/>
          </a:bodyPr>
          <a:lstStyle/>
          <a:p>
            <a:pPr marL="0" indent="0" algn="ctr" fontAlgn="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11200" b="1" i="1" u="sng" dirty="0">
                <a:solidFill>
                  <a:srgbClr val="CC00CC"/>
                </a:solidFill>
              </a:rPr>
              <a:t>Сайты знакомств, социальные сети, блоги и </a:t>
            </a:r>
            <a:r>
              <a:rPr lang="ru-RU" altLang="ru-RU" sz="11200" b="1" i="1" u="sng" dirty="0" smtClean="0">
                <a:solidFill>
                  <a:srgbClr val="CC00CC"/>
                </a:solidFill>
              </a:rPr>
              <a:t>чаты</a:t>
            </a:r>
          </a:p>
          <a:p>
            <a:pPr marL="0" indent="0" algn="ctr" fontAlgn="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ru-RU" sz="11200" i="1" u="sng" dirty="0">
              <a:solidFill>
                <a:srgbClr val="CC00CC"/>
              </a:solidFill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sz="11200" b="1" i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4450" indent="0" algn="just" fontAlgn="t">
              <a:lnSpc>
                <a:spcPct val="80000"/>
              </a:lnSpc>
              <a:buFontTx/>
              <a:buNone/>
            </a:pPr>
            <a:endParaRPr lang="ru-RU" altLang="ru-RU" sz="24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9349" y="329136"/>
            <a:ext cx="11521280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2D2D8A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BBE0E3">
                    <a:lumMod val="75000"/>
                  </a:srgb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rgbClr val="BBE0E3">
                  <a:lumMod val="75000"/>
                </a:srgbClr>
              </a:solidFill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73241"/>
            <a:ext cx="3507317" cy="27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904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1490</Words>
  <Application>Microsoft Office PowerPoint</Application>
  <PresentationFormat>Произвольный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Тема Office</vt:lpstr>
      <vt:lpstr>8_Тема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29_Тема Office</vt:lpstr>
      <vt:lpstr>3_Тема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Сравнительная оценка терминов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193</cp:revision>
  <dcterms:created xsi:type="dcterms:W3CDTF">2017-01-12T11:53:49Z</dcterms:created>
  <dcterms:modified xsi:type="dcterms:W3CDTF">2020-06-08T07:45:15Z</dcterms:modified>
</cp:coreProperties>
</file>