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73" r:id="rId5"/>
    <p:sldId id="275" r:id="rId6"/>
    <p:sldId id="278" r:id="rId7"/>
    <p:sldId id="283" r:id="rId8"/>
    <p:sldId id="258" r:id="rId9"/>
    <p:sldId id="259" r:id="rId10"/>
    <p:sldId id="276" r:id="rId11"/>
    <p:sldId id="262" r:id="rId12"/>
    <p:sldId id="272" r:id="rId13"/>
    <p:sldId id="271" r:id="rId14"/>
    <p:sldId id="281" r:id="rId15"/>
    <p:sldId id="282" r:id="rId16"/>
    <p:sldId id="265" r:id="rId17"/>
    <p:sldId id="260" r:id="rId18"/>
    <p:sldId id="269" r:id="rId19"/>
    <p:sldId id="270" r:id="rId20"/>
    <p:sldId id="266" r:id="rId21"/>
    <p:sldId id="279" r:id="rId22"/>
    <p:sldId id="280" r:id="rId23"/>
    <p:sldId id="26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https://st.depositphotos.com/2010047/2594/i/950/depositphotos_25940269-stock-photo-3d-small-promo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08920"/>
            <a:ext cx="4763585" cy="3744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052737"/>
            <a:ext cx="6838528" cy="18001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Работа школьного  психолога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с детьми с ОВЗ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3645024"/>
            <a:ext cx="2880320" cy="23762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Педагог-психолог И.Н.Игнатьева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434" name="AutoShape 2" descr="https://imageprocessor.digital.vistaprint.com/jpeg/80/http:/uploads.documents.cimpress.io/v1/uploads/8e8a2446-f982-4af7-b530-916c07ac5345~110/original?tenant=vbu-dig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imageprocessor.digital.vistaprint.com/jpeg/80/http:/uploads.documents.cimpress.io/v1/uploads/8e8a2446-f982-4af7-b530-916c07ac5345~110/original?tenant=vbu-dig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s://imageprocessor.digital.vistaprint.com/jpeg/80/http:/uploads.documents.cimpress.io/v1/uploads/8e8a2446-f982-4af7-b530-916c07ac5345~110/original?tenant=vbu-dig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436096" y="4833156"/>
            <a:ext cx="3530602" cy="1101248"/>
          </a:xfrm>
          <a:prstGeom prst="rect">
            <a:avLst/>
          </a:prstGeom>
        </p:spPr>
        <p:txBody>
          <a:bodyPr tIns="0">
            <a:normAutofit fontScale="925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r>
              <a:rPr lang="ru-RU" dirty="0" smtClean="0"/>
              <a:t>МОУ СОШ № 20 </a:t>
            </a:r>
          </a:p>
          <a:p>
            <a:pPr algn="r"/>
            <a:r>
              <a:rPr lang="ru-RU" dirty="0"/>
              <a:t>и</a:t>
            </a:r>
            <a:r>
              <a:rPr lang="ru-RU" dirty="0" smtClean="0"/>
              <a:t>мени П.И. </a:t>
            </a:r>
            <a:r>
              <a:rPr lang="ru-RU" dirty="0" err="1" smtClean="0"/>
              <a:t>Батова</a:t>
            </a:r>
            <a:endParaRPr lang="ru-RU" dirty="0" smtClean="0"/>
          </a:p>
          <a:p>
            <a:pPr algn="r"/>
            <a:r>
              <a:rPr lang="ru-RU" dirty="0" smtClean="0"/>
              <a:t>г. Рыбинск 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cdn.pixabay.com/photo/2015/11/03/09/03/magnifying-glass-1019982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113584"/>
            <a:ext cx="3744416" cy="3744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Дети с ОВЗ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96752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имеют психологические проблемы, в частности: </a:t>
            </a:r>
          </a:p>
          <a:p>
            <a:r>
              <a:rPr lang="ru-RU" dirty="0" smtClean="0"/>
              <a:t>тревожность; </a:t>
            </a:r>
          </a:p>
          <a:p>
            <a:r>
              <a:rPr lang="ru-RU" dirty="0" smtClean="0"/>
              <a:t>низкую самооценку; </a:t>
            </a:r>
          </a:p>
          <a:p>
            <a:r>
              <a:rPr lang="ru-RU" dirty="0" smtClean="0"/>
              <a:t>неумение испытывать уверенность в себе…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thumbs.dreamstime.com/z/%D0%BC%D0%B0%D0%BB%D1%8B%D0%B5-%D0%BB%D1%8E%D0%B4%D0%B8-d-%D1%81-%D0%BF%D0%BE%D0%BB%D0%BE%D0%B6%D0%B8%D1%82%D0%B5%D0%BB%D1%8C%D0%BD%D1%8B%D0%BC%D0%B8-%D0%B8-%D0%BE%D1%82%D1%80%D0%B8%D1%86%D0%B0%D1%82%D0%B5%D0%BB%D1%8C%D0%BD%D1%8B%D0%BC%D0%B8-simbols-106884113.jpg"/>
          <p:cNvPicPr>
            <a:picLocks noChangeAspect="1" noChangeArrowheads="1"/>
          </p:cNvPicPr>
          <p:nvPr/>
        </p:nvPicPr>
        <p:blipFill>
          <a:blip r:embed="rId2" cstate="print"/>
          <a:srcRect l="7080" t="8642" r="6952" b="17284"/>
          <a:stretch>
            <a:fillRect/>
          </a:stretch>
        </p:blipFill>
        <p:spPr bwMode="auto">
          <a:xfrm>
            <a:off x="5580112" y="2060848"/>
            <a:ext cx="3563888" cy="30243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Стереотипы  восприятия с ОВЗ родителями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12776"/>
            <a:ext cx="5400600" cy="5445224"/>
          </a:xfrm>
        </p:spPr>
        <p:txBody>
          <a:bodyPr/>
          <a:lstStyle/>
          <a:p>
            <a:r>
              <a:rPr lang="ru-RU" dirty="0" smtClean="0"/>
              <a:t>Нежелание признать особенности  ребёнка;</a:t>
            </a:r>
          </a:p>
          <a:p>
            <a:r>
              <a:rPr lang="ru-RU" dirty="0" smtClean="0"/>
              <a:t>Неправильное понимание особенностей обучения детей с ОВЗ;</a:t>
            </a:r>
          </a:p>
          <a:p>
            <a:r>
              <a:rPr lang="ru-RU" dirty="0" smtClean="0"/>
              <a:t>Статус ОВЗ повлияет на будущую жизнь негативно…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nikatv.ru/public/upload/radio_actual/91/images/8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4265" y="2060848"/>
            <a:ext cx="4019735" cy="31683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Взаимодействие семьи и школы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124744"/>
            <a:ext cx="4680520" cy="5517232"/>
          </a:xfrm>
        </p:spPr>
        <p:txBody>
          <a:bodyPr>
            <a:normAutofit/>
          </a:bodyPr>
          <a:lstStyle/>
          <a:p>
            <a:r>
              <a:rPr lang="ru-RU" dirty="0" smtClean="0"/>
              <a:t>повышение уровня  педагогической культуры родителей, </a:t>
            </a:r>
          </a:p>
          <a:p>
            <a:r>
              <a:rPr lang="ru-RU" dirty="0" smtClean="0"/>
              <a:t>правильной активности в воспитании;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kadry.vologda-portal.ru/m/staff/projects/img/ba906a6a663585d2bd31d8dea02c3c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807042"/>
            <a:ext cx="4067944" cy="30509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Взаимодействие семьи и школы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педагогический такт; </a:t>
            </a:r>
          </a:p>
          <a:p>
            <a:r>
              <a:rPr lang="ru-RU" dirty="0" smtClean="0"/>
              <a:t> опора на положительные качества ребенка, на сильные стороны семейного воспитания…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un3-10.userapi.com/c857136/v857136252/bb547/EUH6hT3BI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780928"/>
            <a:ext cx="3744416" cy="3744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Психологическая помощь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12776"/>
            <a:ext cx="7818072" cy="48356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Виды работ:</a:t>
            </a:r>
          </a:p>
          <a:p>
            <a:r>
              <a:rPr lang="ru-RU" dirty="0" smtClean="0"/>
              <a:t>психологическая диагностика;</a:t>
            </a:r>
          </a:p>
          <a:p>
            <a:r>
              <a:rPr lang="ru-RU" dirty="0" smtClean="0"/>
              <a:t>психологическая коррекция и развитие;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t2.depositphotos.com/3643473/6205/i/950/depositphotos_62058517-stock-photo-3d-man-with-lightbul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62164"/>
            <a:ext cx="3168352" cy="2809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Психологическая помощь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Виды работ</a:t>
            </a:r>
          </a:p>
          <a:p>
            <a:r>
              <a:rPr lang="ru-RU" dirty="0" smtClean="0"/>
              <a:t>психологическая профилактика;</a:t>
            </a:r>
          </a:p>
          <a:p>
            <a:r>
              <a:rPr lang="ru-RU" dirty="0" smtClean="0"/>
              <a:t>психологическое просвещение;</a:t>
            </a:r>
          </a:p>
          <a:p>
            <a:r>
              <a:rPr lang="ru-RU" dirty="0" smtClean="0"/>
              <a:t>психологическая консультация;</a:t>
            </a:r>
          </a:p>
          <a:p>
            <a:r>
              <a:rPr lang="ru-RU" dirty="0" smtClean="0"/>
              <a:t>профориентация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static4.depositphotos.com/1000941/277/i/950/depositphotos_2771586-stock-photo-movement-direction-to-succ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320988"/>
            <a:ext cx="5148064" cy="35370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Формирование образа будущего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Адекватность самооценки;</a:t>
            </a:r>
          </a:p>
          <a:p>
            <a:r>
              <a:rPr lang="ru-RU" dirty="0" smtClean="0"/>
              <a:t>Положительный «Образ – Я»;</a:t>
            </a:r>
          </a:p>
          <a:p>
            <a:r>
              <a:rPr lang="ru-RU" dirty="0" smtClean="0"/>
              <a:t>Профессионально – образовательной траектории…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humbs.dreamstime.com/z/%D0%BF%D1%80%D0%B5-%D1%81%D1%82%D0%B0%D0%B2-%D0%B5%D0%BD%D0%BD%D0%BE%D0%B5-%D0%B8%D0%B7%D0%BE%D0%B1%D1%80%D0%B0%D0%B6%D0%B5%D0%BD%D0%B8%D0%B5-%D0%BA%D0%BE%D0%BD%D1%82%D1%80%D0%BE-%D1%8C%D0%BD%D0%BE%D0%B9-%D0%BF%D0%BE%D0%BC%D0%B5%D1%82%D0%BA%D0%B8-d-64380505.jpg"/>
          <p:cNvPicPr>
            <a:picLocks noChangeAspect="1" noChangeArrowheads="1"/>
          </p:cNvPicPr>
          <p:nvPr/>
        </p:nvPicPr>
        <p:blipFill>
          <a:blip r:embed="rId2" cstate="print"/>
          <a:srcRect l="14430" t="6219" r="10535" b="19631"/>
          <a:stretch>
            <a:fillRect/>
          </a:stretch>
        </p:blipFill>
        <p:spPr bwMode="auto">
          <a:xfrm>
            <a:off x="3059832" y="2420888"/>
            <a:ext cx="4860032" cy="417464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Физкультура для детей с ОВЗ в школе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 важный предмет, обучающий ребенка уважать свое тело;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c7.hotpng.com/preview/668/886/432/computer-animation-powerpoint-animation-presentation-microsoft-powerpoint-anim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397217"/>
            <a:ext cx="2808312" cy="24607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Физкультура для детей с ОВЗ в школе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процесс физического воспитания включает:</a:t>
            </a:r>
          </a:p>
          <a:p>
            <a:r>
              <a:rPr lang="ru-RU" dirty="0" smtClean="0"/>
              <a:t>восстановление функций нарушенных анализаторов, восполнение дефицита двигательной активности с учетом конкретного дефекта,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st2.depositphotos.com/3643473/6063/i/950/depositphotos_60639431-stock-photo-people-speaking-loud-with-megaph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7058" y="3212976"/>
            <a:ext cx="4547389" cy="3645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Физкультура для детей с ОВЗ в школе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процесс физического воспитания включает: </a:t>
            </a:r>
          </a:p>
          <a:p>
            <a:r>
              <a:rPr lang="ru-RU" dirty="0" smtClean="0"/>
              <a:t>формирование морально-волевых качеств,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thumbs.dreamstime.com/z/%D0%BF%D0%BE%D0%BC%D0%BE%D1%89%D1%8C-31876269.jpg"/>
          <p:cNvPicPr>
            <a:picLocks noChangeAspect="1" noChangeArrowheads="1"/>
          </p:cNvPicPr>
          <p:nvPr/>
        </p:nvPicPr>
        <p:blipFill>
          <a:blip r:embed="rId2" cstate="print"/>
          <a:srcRect l="19945" r="13571" b="12987"/>
          <a:stretch>
            <a:fillRect/>
          </a:stretch>
        </p:blipFill>
        <p:spPr bwMode="auto">
          <a:xfrm>
            <a:off x="5543600" y="1844824"/>
            <a:ext cx="3600400" cy="48245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Дети с ОВЗ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24744"/>
            <a:ext cx="5184576" cy="5472608"/>
          </a:xfrm>
        </p:spPr>
        <p:txBody>
          <a:bodyPr/>
          <a:lstStyle/>
          <a:p>
            <a:r>
              <a:rPr lang="ru-RU" dirty="0" smtClean="0"/>
              <a:t>Ребенок с ОВЗ — лицо с недостатками психологического и (или)</a:t>
            </a:r>
          </a:p>
          <a:p>
            <a:pPr>
              <a:buNone/>
            </a:pPr>
            <a:r>
              <a:rPr lang="ru-RU" dirty="0" smtClean="0"/>
              <a:t>   физического развития, </a:t>
            </a:r>
          </a:p>
          <a:p>
            <a:pPr>
              <a:buNone/>
            </a:pPr>
            <a:r>
              <a:rPr lang="ru-RU" dirty="0" smtClean="0"/>
              <a:t>   которые препятствуют </a:t>
            </a:r>
          </a:p>
          <a:p>
            <a:pPr>
              <a:buNone/>
            </a:pPr>
            <a:r>
              <a:rPr lang="ru-RU" dirty="0" smtClean="0"/>
              <a:t>   ему в получении </a:t>
            </a:r>
          </a:p>
          <a:p>
            <a:pPr>
              <a:buNone/>
            </a:pPr>
            <a:r>
              <a:rPr lang="ru-RU" dirty="0" smtClean="0"/>
              <a:t>   образования без </a:t>
            </a:r>
          </a:p>
          <a:p>
            <a:pPr>
              <a:buNone/>
            </a:pPr>
            <a:r>
              <a:rPr lang="ru-RU" dirty="0" smtClean="0"/>
              <a:t>    особых условий.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static4.depositphotos.com/1001877/385/i/950/depositphotos_3854880-stock-photo-men-on-arrow-conceptual-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9571" y="2348880"/>
            <a:ext cx="3864429" cy="28983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Физкультура для детей с ОВЗ в школе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5152616" cy="46454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процесс физического воспитания включает:</a:t>
            </a:r>
          </a:p>
          <a:p>
            <a:r>
              <a:rPr lang="ru-RU" dirty="0" smtClean="0"/>
              <a:t>адаптивную физическую культуру направленная на реабилитацию «особых» детей и их включение в здоровую социальную среду…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ulgar-promo.ru/storage/7b2badb2cbd277b93cca3507d3fead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501008"/>
            <a:ext cx="4248472" cy="31863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Основное правило развития детей с ОВЗ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Определив «точки роста», перспективы его развития с учетом состояния здоровья, целенаправленно создавать ситуации успеха…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7142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Профессионально-личностные качества педагога, работающего с детьми с ОВЗ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2060848"/>
            <a:ext cx="4464496" cy="4392488"/>
          </a:xfrm>
        </p:spPr>
        <p:txBody>
          <a:bodyPr>
            <a:normAutofit/>
          </a:bodyPr>
          <a:lstStyle/>
          <a:p>
            <a:r>
              <a:rPr lang="ru-RU" dirty="0" smtClean="0"/>
              <a:t>Милосердие;</a:t>
            </a:r>
          </a:p>
          <a:p>
            <a:r>
              <a:rPr lang="ru-RU" dirty="0" err="1" smtClean="0"/>
              <a:t>Эмпатия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Толерантность;</a:t>
            </a:r>
          </a:p>
          <a:p>
            <a:r>
              <a:rPr lang="ru-RU" dirty="0" smtClean="0"/>
              <a:t>Педагогический оптимизм;</a:t>
            </a:r>
          </a:p>
          <a:p>
            <a:r>
              <a:rPr lang="ru-RU" dirty="0" smtClean="0"/>
              <a:t>Высокий уровень самоконтроля и </a:t>
            </a:r>
            <a:r>
              <a:rPr lang="ru-RU" dirty="0" err="1" smtClean="0"/>
              <a:t>саморегуляции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4" name="Picture 2" descr="http://i.smartphone.ua/img/wp/1927/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3096344" cy="448049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602048" cy="200223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Спасибо за внимание!</a:t>
            </a:r>
            <a:br>
              <a:rPr lang="ru-RU" sz="4400" b="1" dirty="0" smtClean="0"/>
            </a:br>
            <a:endParaRPr lang="ru-RU" dirty="0"/>
          </a:p>
        </p:txBody>
      </p:sp>
      <p:pic>
        <p:nvPicPr>
          <p:cNvPr id="37890" name="Picture 2" descr="http://pngimg.com/uploads/heart/heart_PNG511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44824"/>
            <a:ext cx="5635249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476672"/>
            <a:ext cx="7890080" cy="60486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Введение ФГОС НОО ОВЗ связано с необходимостью :</a:t>
            </a:r>
          </a:p>
          <a:p>
            <a:r>
              <a:rPr lang="ru-RU" dirty="0" smtClean="0"/>
              <a:t>создания специальных условий для обеспечения </a:t>
            </a:r>
            <a:r>
              <a:rPr lang="ru-RU" b="1" dirty="0" smtClean="0"/>
              <a:t>равного доступа к образованию всех детей</a:t>
            </a:r>
            <a:r>
              <a:rPr lang="ru-RU" dirty="0" smtClean="0"/>
              <a:t> с ОВЗ вне зависимости от тяжести их проблем, </a:t>
            </a:r>
          </a:p>
          <a:p>
            <a:r>
              <a:rPr lang="ru-RU" dirty="0" smtClean="0"/>
              <a:t>оказание специальной помощи детям с ОВЗ, способным </a:t>
            </a:r>
            <a:r>
              <a:rPr lang="ru-RU" b="1" dirty="0" smtClean="0"/>
              <a:t>обучаться в условиях массовой школы.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avatars.mds.yandex.net/get-pdb/2058301/ca51c0fb-7346-4d77-a3f4-ea5a3e6732bd/s1200"/>
          <p:cNvPicPr>
            <a:picLocks noChangeAspect="1" noChangeArrowheads="1"/>
          </p:cNvPicPr>
          <p:nvPr/>
        </p:nvPicPr>
        <p:blipFill>
          <a:blip r:embed="rId2" cstate="print"/>
          <a:srcRect t="21970" b="17612"/>
          <a:stretch>
            <a:fillRect/>
          </a:stretch>
        </p:blipFill>
        <p:spPr bwMode="auto">
          <a:xfrm>
            <a:off x="4211960" y="4481736"/>
            <a:ext cx="4608512" cy="2376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Современный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состав учащихся характеризуется значительной неоднородностью по</a:t>
            </a:r>
          </a:p>
          <a:p>
            <a:r>
              <a:rPr lang="ru-RU" dirty="0" smtClean="0"/>
              <a:t> физическому,  </a:t>
            </a:r>
          </a:p>
          <a:p>
            <a:r>
              <a:rPr lang="ru-RU" dirty="0" smtClean="0"/>
              <a:t>умственному,</a:t>
            </a:r>
          </a:p>
          <a:p>
            <a:r>
              <a:rPr lang="ru-RU" dirty="0" smtClean="0"/>
              <a:t> психическому развитию. 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Категории детей с ОВЗ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196752"/>
            <a:ext cx="7818072" cy="5184576"/>
          </a:xfrm>
        </p:spPr>
        <p:txBody>
          <a:bodyPr>
            <a:normAutofit/>
          </a:bodyPr>
          <a:lstStyle/>
          <a:p>
            <a:r>
              <a:rPr lang="ru-RU" dirty="0" smtClean="0"/>
              <a:t>дети с нарушениями зрения, слуха</a:t>
            </a:r>
          </a:p>
          <a:p>
            <a:r>
              <a:rPr lang="ru-RU" dirty="0" smtClean="0"/>
              <a:t>дети с нарушениями опорно-двигательного аппарата </a:t>
            </a:r>
          </a:p>
          <a:p>
            <a:r>
              <a:rPr lang="ru-RU" dirty="0" smtClean="0"/>
              <a:t>дети с  нарушениями речи </a:t>
            </a:r>
          </a:p>
          <a:p>
            <a:r>
              <a:rPr lang="ru-RU" dirty="0" smtClean="0"/>
              <a:t>дети с задержкой психического развития </a:t>
            </a:r>
          </a:p>
          <a:p>
            <a:r>
              <a:rPr lang="ru-RU" dirty="0" smtClean="0"/>
              <a:t>дети с нарушением интеллекта </a:t>
            </a:r>
          </a:p>
          <a:p>
            <a:r>
              <a:rPr lang="ru-RU" dirty="0" smtClean="0"/>
              <a:t>дети с расстройствами </a:t>
            </a:r>
            <a:r>
              <a:rPr lang="ru-RU" dirty="0" err="1" smtClean="0"/>
              <a:t>аутистического</a:t>
            </a:r>
            <a:r>
              <a:rPr lang="ru-RU" dirty="0" smtClean="0"/>
              <a:t> спектра 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.depositphotos.com/1345122/2583/i/950/depositphotos_25830241-stock-photo-white-with-scales.jpg"/>
          <p:cNvPicPr>
            <a:picLocks noChangeAspect="1" noChangeArrowheads="1"/>
          </p:cNvPicPr>
          <p:nvPr/>
        </p:nvPicPr>
        <p:blipFill>
          <a:blip r:embed="rId2" cstate="print"/>
          <a:srcRect l="10481" t="3730" r="18650" b="10481"/>
          <a:stretch>
            <a:fillRect/>
          </a:stretch>
        </p:blipFill>
        <p:spPr bwMode="auto">
          <a:xfrm>
            <a:off x="3779912" y="2673956"/>
            <a:ext cx="3744416" cy="41840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Статус «ребенок с ОВЗ»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556792"/>
            <a:ext cx="8100392" cy="5112568"/>
          </a:xfrm>
        </p:spPr>
        <p:txBody>
          <a:bodyPr/>
          <a:lstStyle/>
          <a:p>
            <a:r>
              <a:rPr lang="ru-RU" dirty="0" smtClean="0"/>
              <a:t>устанавливается </a:t>
            </a:r>
          </a:p>
          <a:p>
            <a:pPr>
              <a:buNone/>
            </a:pPr>
            <a:r>
              <a:rPr lang="ru-RU" dirty="0" err="1" smtClean="0"/>
              <a:t>психолого-медико-педагогической</a:t>
            </a:r>
            <a:r>
              <a:rPr lang="ru-RU" dirty="0" smtClean="0"/>
              <a:t> комиссией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yt3.ggpht.com/a/AGF-l7-YxX6nUAQHYHj1018qO8zmU_K03rdPnsbKxA=s900-c-k-c0xffffffff-no-rj-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041576"/>
            <a:ext cx="3816424" cy="38164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096832" cy="994122"/>
          </a:xfrm>
        </p:spPr>
        <p:txBody>
          <a:bodyPr/>
          <a:lstStyle/>
          <a:p>
            <a:pPr algn="ctr"/>
            <a:r>
              <a:rPr lang="ru-RU" b="1" dirty="0" smtClean="0"/>
              <a:t>Дети с ОВЗ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052736"/>
            <a:ext cx="7498080" cy="4800600"/>
          </a:xfrm>
        </p:spPr>
        <p:txBody>
          <a:bodyPr/>
          <a:lstStyle/>
          <a:p>
            <a:r>
              <a:rPr lang="ru-RU" dirty="0" smtClean="0"/>
              <a:t>педагогическая, </a:t>
            </a:r>
          </a:p>
          <a:p>
            <a:r>
              <a:rPr lang="ru-RU" dirty="0" smtClean="0"/>
              <a:t>психологическая, </a:t>
            </a:r>
          </a:p>
          <a:p>
            <a:r>
              <a:rPr lang="ru-RU" dirty="0" smtClean="0"/>
              <a:t>медицинская </a:t>
            </a:r>
          </a:p>
          <a:p>
            <a:pPr>
              <a:buNone/>
            </a:pPr>
            <a:r>
              <a:rPr lang="ru-RU" dirty="0" smtClean="0"/>
              <a:t>поддержка детей с ОВЗ, обеспечивает им  социальную адаптацию…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humbs.dreamstime.com/b/d-%D1%8E-%D0%B8-%D1%8E-%D0%B8-%D0%B5%D1%81%D1%82%D0%BD%D0%B8%D1%86%D1%8B-%D0%BF%D0%B5%D1%80%D1%81%D0%BE%D0%BD%D1%8B-%D0%B2%D0%B7%D0%B1%D0%B8%D1%80%D0%B0%D1%8F%D1%81%D1%8C-%D1%81-%D1%81%D1%82%D1%80%D0%B5-%D0%BA%D0%BE%D0%B9-30047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753544"/>
            <a:ext cx="5187305" cy="41044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Дети с нарушениями поведения и общения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У детей с ОВЗ реализация задач по воспитанию нормального поведения осложнена…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Дети с нарушениями поведения и общения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312856" cy="5221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Основные причины: </a:t>
            </a:r>
          </a:p>
          <a:p>
            <a:r>
              <a:rPr lang="ru-RU" dirty="0" smtClean="0"/>
              <a:t>выраженная церебральная недостаточность, </a:t>
            </a:r>
          </a:p>
          <a:p>
            <a:r>
              <a:rPr lang="ru-RU" dirty="0" smtClean="0"/>
              <a:t>отставание в развитии нервной системы, </a:t>
            </a:r>
          </a:p>
          <a:p>
            <a:r>
              <a:rPr lang="ru-RU" dirty="0" smtClean="0"/>
              <a:t>расстройства в эмоциональной сфере, </a:t>
            </a:r>
          </a:p>
          <a:p>
            <a:r>
              <a:rPr lang="ru-RU" dirty="0" smtClean="0"/>
              <a:t>низкие возможности произвольной регуляции деятельности и поведения. 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716</TotalTime>
  <Words>413</Words>
  <Application>Microsoft Office PowerPoint</Application>
  <PresentationFormat>Экран (4:3)</PresentationFormat>
  <Paragraphs>94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Corbel</vt:lpstr>
      <vt:lpstr>Gill Sans MT</vt:lpstr>
      <vt:lpstr>Verdana</vt:lpstr>
      <vt:lpstr>Wingdings 2</vt:lpstr>
      <vt:lpstr>Солнцестояние</vt:lpstr>
      <vt:lpstr>Работа школьного  психолога  с детьми с ОВЗ</vt:lpstr>
      <vt:lpstr>Дети с ОВЗ </vt:lpstr>
      <vt:lpstr>Презентация PowerPoint</vt:lpstr>
      <vt:lpstr>Современный класс</vt:lpstr>
      <vt:lpstr>Категории детей с ОВЗ</vt:lpstr>
      <vt:lpstr>Статус «ребенок с ОВЗ» </vt:lpstr>
      <vt:lpstr>Дети с ОВЗ</vt:lpstr>
      <vt:lpstr>Дети с нарушениями поведения и общения </vt:lpstr>
      <vt:lpstr>Дети с нарушениями поведения и общения </vt:lpstr>
      <vt:lpstr>Дети с ОВЗ</vt:lpstr>
      <vt:lpstr>Стереотипы  восприятия с ОВЗ родителями </vt:lpstr>
      <vt:lpstr>Взаимодействие семьи и школы</vt:lpstr>
      <vt:lpstr>Взаимодействие семьи и школы</vt:lpstr>
      <vt:lpstr>Психологическая помощь</vt:lpstr>
      <vt:lpstr>Психологическая помощь</vt:lpstr>
      <vt:lpstr>Формирование образа будущего</vt:lpstr>
      <vt:lpstr>Физкультура для детей с ОВЗ в школе</vt:lpstr>
      <vt:lpstr>Физкультура для детей с ОВЗ в школе</vt:lpstr>
      <vt:lpstr>Физкультура для детей с ОВЗ в школе</vt:lpstr>
      <vt:lpstr>Физкультура для детей с ОВЗ в школе</vt:lpstr>
      <vt:lpstr>Основное правило развития детей с ОВЗ</vt:lpstr>
      <vt:lpstr>Профессионально-личностные качества педагога, работающего с детьми с ОВЗ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психолога  с детьми с ОВЗ</dc:title>
  <dc:creator>VaMpIr</dc:creator>
  <cp:lastModifiedBy>Александр Павлович Щербак</cp:lastModifiedBy>
  <cp:revision>67</cp:revision>
  <dcterms:created xsi:type="dcterms:W3CDTF">2020-03-05T12:01:52Z</dcterms:created>
  <dcterms:modified xsi:type="dcterms:W3CDTF">2020-03-13T10:03:29Z</dcterms:modified>
</cp:coreProperties>
</file>