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8"/>
  </p:notesMasterIdLst>
  <p:sldIdLst>
    <p:sldId id="284" r:id="rId2"/>
    <p:sldId id="287" r:id="rId3"/>
    <p:sldId id="292" r:id="rId4"/>
    <p:sldId id="288" r:id="rId5"/>
    <p:sldId id="289" r:id="rId6"/>
    <p:sldId id="29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300F"/>
    <a:srgbClr val="972B01"/>
    <a:srgbClr val="B94900"/>
    <a:srgbClr val="712703"/>
    <a:srgbClr val="A9915D"/>
    <a:srgbClr val="AD9861"/>
    <a:srgbClr val="8A733F"/>
    <a:srgbClr val="FCFCE9"/>
    <a:srgbClr val="F5F1BF"/>
    <a:srgbClr val="B39E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50" autoAdjust="0"/>
    <p:restoredTop sz="96433" autoAdjust="0"/>
  </p:normalViewPr>
  <p:slideViewPr>
    <p:cSldViewPr snapToGrid="0">
      <p:cViewPr varScale="1">
        <p:scale>
          <a:sx n="111" d="100"/>
          <a:sy n="111" d="100"/>
        </p:scale>
        <p:origin x="154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4" d="100"/>
        <a:sy n="8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8D55D-15D6-4427-A988-6681EECF1CE4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30776B-64FC-4D51-B5D6-ADFC385C4F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201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0776B-64FC-4D51-B5D6-ADFC385C4F0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546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834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254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4018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13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2683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612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64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902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01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05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85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4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3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745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1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34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218-1BD9-44B7-AD25-60C2204205A7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9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9825" y="1930989"/>
            <a:ext cx="60556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92300F"/>
                </a:solidFill>
              </a:rPr>
              <a:t>Ошибки при разработке </a:t>
            </a:r>
            <a:endParaRPr lang="ru-RU" sz="2800" b="1" dirty="0" smtClean="0">
              <a:solidFill>
                <a:srgbClr val="92300F"/>
              </a:solidFill>
            </a:endParaRPr>
          </a:p>
          <a:p>
            <a:r>
              <a:rPr lang="ru-RU" sz="2800" b="1" dirty="0" smtClean="0">
                <a:solidFill>
                  <a:srgbClr val="92300F"/>
                </a:solidFill>
              </a:rPr>
              <a:t>и </a:t>
            </a:r>
            <a:r>
              <a:rPr lang="ru-RU" sz="2800" b="1" dirty="0">
                <a:solidFill>
                  <a:srgbClr val="92300F"/>
                </a:solidFill>
              </a:rPr>
              <a:t>оформлении дополнительной общеобразовательной общеразвивающей программы</a:t>
            </a:r>
            <a:endParaRPr lang="ru-RU" sz="2800" dirty="0">
              <a:solidFill>
                <a:srgbClr val="92300F"/>
              </a:solidFill>
            </a:endParaRPr>
          </a:p>
          <a:p>
            <a:endParaRPr lang="ru-RU" sz="2400" b="1" dirty="0" smtClean="0">
              <a:solidFill>
                <a:srgbClr val="92300F"/>
              </a:solidFill>
            </a:endParaRPr>
          </a:p>
          <a:p>
            <a:pPr algn="r"/>
            <a:r>
              <a:rPr lang="ru-RU" sz="2000" b="1" dirty="0" smtClean="0">
                <a:solidFill>
                  <a:srgbClr val="92300F"/>
                </a:solidFill>
              </a:rPr>
              <a:t>О.И</a:t>
            </a:r>
            <a:r>
              <a:rPr lang="ru-RU" sz="2000" b="1" dirty="0">
                <a:solidFill>
                  <a:srgbClr val="92300F"/>
                </a:solidFill>
              </a:rPr>
              <a:t>. Брайко – заместитель директора по УВР МОУ «Средняя школа № 48», </a:t>
            </a:r>
            <a:endParaRPr lang="ru-RU" sz="2000" b="1" dirty="0" smtClean="0">
              <a:solidFill>
                <a:srgbClr val="92300F"/>
              </a:solidFill>
            </a:endParaRPr>
          </a:p>
          <a:p>
            <a:pPr algn="r"/>
            <a:r>
              <a:rPr lang="ru-RU" sz="2000" b="1" dirty="0" smtClean="0">
                <a:solidFill>
                  <a:srgbClr val="92300F"/>
                </a:solidFill>
              </a:rPr>
              <a:t>г</a:t>
            </a:r>
            <a:r>
              <a:rPr lang="ru-RU" sz="2000" b="1" dirty="0">
                <a:solidFill>
                  <a:srgbClr val="92300F"/>
                </a:solidFill>
              </a:rPr>
              <a:t>. Ярославль</a:t>
            </a:r>
            <a:endParaRPr lang="ru-RU" sz="2000" dirty="0">
              <a:solidFill>
                <a:srgbClr val="92300F"/>
              </a:solidFill>
            </a:endParaRPr>
          </a:p>
          <a:p>
            <a:r>
              <a:rPr lang="ru-RU" sz="2000" b="1" dirty="0">
                <a:solidFill>
                  <a:srgbClr val="92300F"/>
                </a:solidFill>
              </a:rPr>
              <a:t>22.01.2020 г.</a:t>
            </a:r>
            <a:endParaRPr lang="ru-RU" sz="2000" dirty="0">
              <a:solidFill>
                <a:srgbClr val="92300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72" y="297611"/>
            <a:ext cx="2820838" cy="1410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13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5250" y="2191942"/>
            <a:ext cx="58940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92300F"/>
                </a:solidFill>
              </a:rPr>
              <a:t>ПОЯСНИТЕЛЬНАЯ </a:t>
            </a:r>
            <a:r>
              <a:rPr lang="ru-RU" b="1" dirty="0">
                <a:solidFill>
                  <a:srgbClr val="92300F"/>
                </a:solidFill>
              </a:rPr>
              <a:t>ЗАПИСКА</a:t>
            </a:r>
            <a:endParaRPr lang="ru-RU" dirty="0">
              <a:solidFill>
                <a:srgbClr val="92300F"/>
              </a:solidFill>
            </a:endParaRPr>
          </a:p>
          <a:p>
            <a:r>
              <a:rPr lang="ru-RU" b="1" dirty="0">
                <a:solidFill>
                  <a:srgbClr val="92300F"/>
                </a:solidFill>
              </a:rPr>
              <a:t>УЧЕБНО – ТЕМАТИЧЕСКИЙ ПЛАН</a:t>
            </a:r>
            <a:endParaRPr lang="ru-RU" dirty="0">
              <a:solidFill>
                <a:srgbClr val="92300F"/>
              </a:solidFill>
            </a:endParaRPr>
          </a:p>
          <a:p>
            <a:r>
              <a:rPr lang="ru-RU" b="1" dirty="0">
                <a:solidFill>
                  <a:srgbClr val="92300F"/>
                </a:solidFill>
              </a:rPr>
              <a:t>СОДЕРЖАНИЕ ПРОГРАММЫ</a:t>
            </a:r>
            <a:endParaRPr lang="ru-RU" dirty="0">
              <a:solidFill>
                <a:srgbClr val="92300F"/>
              </a:solidFill>
            </a:endParaRPr>
          </a:p>
          <a:p>
            <a:r>
              <a:rPr lang="ru-RU" b="1" dirty="0">
                <a:solidFill>
                  <a:srgbClr val="92300F"/>
                </a:solidFill>
              </a:rPr>
              <a:t>ОБЕСПЕЧЕНИЕ ПРОГРАММЫ</a:t>
            </a:r>
            <a:endParaRPr lang="ru-RU" dirty="0">
              <a:solidFill>
                <a:srgbClr val="92300F"/>
              </a:solidFill>
            </a:endParaRPr>
          </a:p>
          <a:p>
            <a:r>
              <a:rPr lang="ru-RU" b="1" dirty="0">
                <a:solidFill>
                  <a:srgbClr val="92300F"/>
                </a:solidFill>
              </a:rPr>
              <a:t>СПИСОК ИНФОРМАЦИОННЫХ ИСТОЧНИКОВ</a:t>
            </a:r>
            <a:endParaRPr lang="ru-RU" dirty="0">
              <a:solidFill>
                <a:srgbClr val="92300F"/>
              </a:solidFill>
            </a:endParaRPr>
          </a:p>
          <a:p>
            <a:endParaRPr lang="ru-RU" dirty="0">
              <a:solidFill>
                <a:srgbClr val="92300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4261" y="338613"/>
            <a:ext cx="549741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92300F"/>
                </a:solidFill>
              </a:rPr>
              <a:t>С</a:t>
            </a:r>
            <a:r>
              <a:rPr lang="ru-RU" sz="2800" b="1" dirty="0" smtClean="0">
                <a:solidFill>
                  <a:srgbClr val="92300F"/>
                </a:solidFill>
              </a:rPr>
              <a:t>труктурные </a:t>
            </a:r>
            <a:r>
              <a:rPr lang="ru-RU" sz="2800" b="1" dirty="0">
                <a:solidFill>
                  <a:srgbClr val="92300F"/>
                </a:solidFill>
              </a:rPr>
              <a:t>элементы дополнительной общеобразовательной программы</a:t>
            </a:r>
            <a:endParaRPr lang="ru-RU" sz="2800" dirty="0">
              <a:solidFill>
                <a:srgbClr val="92300F"/>
              </a:solidFill>
            </a:endParaRPr>
          </a:p>
          <a:p>
            <a:r>
              <a:rPr lang="ru-RU" b="1" dirty="0"/>
              <a:t> 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369" y="3795623"/>
            <a:ext cx="3769744" cy="282730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65793" y="422409"/>
            <a:ext cx="5497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92300F"/>
                </a:solidFill>
              </a:rPr>
              <a:t>ТИТУЛЬНЫЙ ЛИСТ </a:t>
            </a:r>
            <a:endParaRPr lang="ru-RU" dirty="0">
              <a:solidFill>
                <a:srgbClr val="92300F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493" y="1154381"/>
            <a:ext cx="3888684" cy="519081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37558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25570" y="1197193"/>
            <a:ext cx="698400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92300F"/>
                </a:solidFill>
              </a:rPr>
              <a:t>Направленность </a:t>
            </a:r>
            <a:r>
              <a:rPr lang="ru-RU" b="1" dirty="0">
                <a:solidFill>
                  <a:srgbClr val="92300F"/>
                </a:solidFill>
              </a:rPr>
              <a:t>программы</a:t>
            </a:r>
            <a:endParaRPr lang="ru-RU" dirty="0">
              <a:solidFill>
                <a:srgbClr val="92300F"/>
              </a:solidFill>
            </a:endParaRPr>
          </a:p>
          <a:p>
            <a:r>
              <a:rPr lang="ru-RU" b="1" dirty="0">
                <a:solidFill>
                  <a:srgbClr val="92300F"/>
                </a:solidFill>
              </a:rPr>
              <a:t>Вид программы</a:t>
            </a:r>
            <a:endParaRPr lang="ru-RU" dirty="0">
              <a:solidFill>
                <a:srgbClr val="92300F"/>
              </a:solidFill>
            </a:endParaRPr>
          </a:p>
          <a:p>
            <a:r>
              <a:rPr lang="ru-RU" b="1" dirty="0">
                <a:solidFill>
                  <a:srgbClr val="92300F"/>
                </a:solidFill>
              </a:rPr>
              <a:t>Актуальность программы</a:t>
            </a:r>
            <a:endParaRPr lang="ru-RU" dirty="0">
              <a:solidFill>
                <a:srgbClr val="92300F"/>
              </a:solidFill>
            </a:endParaRPr>
          </a:p>
          <a:p>
            <a:r>
              <a:rPr lang="ru-RU" b="1" dirty="0">
                <a:solidFill>
                  <a:srgbClr val="92300F"/>
                </a:solidFill>
              </a:rPr>
              <a:t>Отличительные особенности программы</a:t>
            </a:r>
            <a:endParaRPr lang="ru-RU" dirty="0">
              <a:solidFill>
                <a:srgbClr val="92300F"/>
              </a:solidFill>
            </a:endParaRPr>
          </a:p>
          <a:p>
            <a:r>
              <a:rPr lang="ru-RU" b="1" dirty="0">
                <a:solidFill>
                  <a:srgbClr val="92300F"/>
                </a:solidFill>
              </a:rPr>
              <a:t>Новизна программы</a:t>
            </a:r>
            <a:endParaRPr lang="ru-RU" dirty="0">
              <a:solidFill>
                <a:srgbClr val="92300F"/>
              </a:solidFill>
            </a:endParaRPr>
          </a:p>
          <a:p>
            <a:r>
              <a:rPr lang="ru-RU" b="1" dirty="0">
                <a:solidFill>
                  <a:srgbClr val="92300F"/>
                </a:solidFill>
              </a:rPr>
              <a:t>Цель программы</a:t>
            </a:r>
            <a:endParaRPr lang="ru-RU" dirty="0">
              <a:solidFill>
                <a:srgbClr val="92300F"/>
              </a:solidFill>
            </a:endParaRPr>
          </a:p>
          <a:p>
            <a:r>
              <a:rPr lang="ru-RU" b="1" dirty="0">
                <a:solidFill>
                  <a:srgbClr val="92300F"/>
                </a:solidFill>
              </a:rPr>
              <a:t>Задачи программы (</a:t>
            </a:r>
            <a:r>
              <a:rPr lang="ru-RU" b="1" i="1" dirty="0">
                <a:solidFill>
                  <a:srgbClr val="92300F"/>
                </a:solidFill>
              </a:rPr>
              <a:t>обучающие, воспитательные,  развивающие)</a:t>
            </a:r>
            <a:endParaRPr lang="ru-RU" dirty="0">
              <a:solidFill>
                <a:srgbClr val="92300F"/>
              </a:solidFill>
            </a:endParaRPr>
          </a:p>
          <a:p>
            <a:r>
              <a:rPr lang="ru-RU" b="1" dirty="0">
                <a:solidFill>
                  <a:srgbClr val="92300F"/>
                </a:solidFill>
              </a:rPr>
              <a:t>Возраст учащихся</a:t>
            </a:r>
            <a:endParaRPr lang="ru-RU" dirty="0">
              <a:solidFill>
                <a:srgbClr val="92300F"/>
              </a:solidFill>
            </a:endParaRPr>
          </a:p>
          <a:p>
            <a:r>
              <a:rPr lang="ru-RU" b="1" dirty="0">
                <a:solidFill>
                  <a:srgbClr val="92300F"/>
                </a:solidFill>
              </a:rPr>
              <a:t>Объем и срок реализации программы</a:t>
            </a:r>
            <a:r>
              <a:rPr lang="ru-RU" dirty="0">
                <a:solidFill>
                  <a:srgbClr val="92300F"/>
                </a:solidFill>
              </a:rPr>
              <a:t>  </a:t>
            </a:r>
          </a:p>
          <a:p>
            <a:r>
              <a:rPr lang="ru-RU" dirty="0">
                <a:solidFill>
                  <a:srgbClr val="92300F"/>
                </a:solidFill>
              </a:rPr>
              <a:t> </a:t>
            </a:r>
          </a:p>
          <a:p>
            <a:r>
              <a:rPr lang="ru-RU" b="1" dirty="0">
                <a:solidFill>
                  <a:srgbClr val="92300F"/>
                </a:solidFill>
              </a:rPr>
              <a:t>Форма и режим организации занятий</a:t>
            </a:r>
            <a:endParaRPr lang="ru-RU" dirty="0">
              <a:solidFill>
                <a:srgbClr val="92300F"/>
              </a:solidFill>
            </a:endParaRPr>
          </a:p>
          <a:p>
            <a:r>
              <a:rPr lang="ru-RU" b="1" dirty="0">
                <a:solidFill>
                  <a:srgbClr val="92300F"/>
                </a:solidFill>
              </a:rPr>
              <a:t>Особенности комплектования групп</a:t>
            </a:r>
            <a:r>
              <a:rPr lang="ru-RU" dirty="0">
                <a:solidFill>
                  <a:srgbClr val="92300F"/>
                </a:solidFill>
              </a:rPr>
              <a:t>  </a:t>
            </a:r>
          </a:p>
          <a:p>
            <a:r>
              <a:rPr lang="ru-RU" b="1" dirty="0">
                <a:solidFill>
                  <a:srgbClr val="92300F"/>
                </a:solidFill>
              </a:rPr>
              <a:t>Наполняемость групп</a:t>
            </a:r>
            <a:r>
              <a:rPr lang="ru-RU" dirty="0">
                <a:solidFill>
                  <a:srgbClr val="92300F"/>
                </a:solidFill>
              </a:rPr>
              <a:t> </a:t>
            </a:r>
          </a:p>
          <a:p>
            <a:r>
              <a:rPr lang="ru-RU" b="1" dirty="0">
                <a:solidFill>
                  <a:srgbClr val="92300F"/>
                </a:solidFill>
              </a:rPr>
              <a:t>Ожидаемый (прогнозируемый) результат</a:t>
            </a:r>
            <a:endParaRPr lang="ru-RU" dirty="0">
              <a:solidFill>
                <a:srgbClr val="92300F"/>
              </a:solidFill>
            </a:endParaRPr>
          </a:p>
          <a:p>
            <a:r>
              <a:rPr lang="ru-RU" b="1" dirty="0">
                <a:solidFill>
                  <a:srgbClr val="92300F"/>
                </a:solidFill>
              </a:rPr>
              <a:t>Способы определения результативности овладения программы</a:t>
            </a:r>
            <a:endParaRPr lang="ru-RU" dirty="0">
              <a:solidFill>
                <a:srgbClr val="92300F"/>
              </a:solidFill>
            </a:endParaRPr>
          </a:p>
          <a:p>
            <a:r>
              <a:rPr lang="ru-RU" b="1" dirty="0">
                <a:solidFill>
                  <a:srgbClr val="92300F"/>
                </a:solidFill>
              </a:rPr>
              <a:t>Формы подведения итогов</a:t>
            </a:r>
            <a:r>
              <a:rPr lang="ru-RU" dirty="0">
                <a:solidFill>
                  <a:srgbClr val="92300F"/>
                </a:solidFill>
              </a:rPr>
              <a:t> </a:t>
            </a:r>
          </a:p>
          <a:p>
            <a:r>
              <a:rPr lang="ru-RU" b="1" dirty="0">
                <a:solidFill>
                  <a:srgbClr val="92300F"/>
                </a:solidFill>
              </a:rPr>
              <a:t>Мониторинг образовательных результатов</a:t>
            </a:r>
            <a:endParaRPr lang="ru-RU" dirty="0">
              <a:solidFill>
                <a:srgbClr val="92300F"/>
              </a:solidFill>
            </a:endParaRPr>
          </a:p>
          <a:p>
            <a:endParaRPr lang="ru-RU" dirty="0">
              <a:solidFill>
                <a:srgbClr val="92300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8915" y="550862"/>
            <a:ext cx="4715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92300F"/>
                </a:solidFill>
              </a:rPr>
              <a:t>ПОЯСНИТЕЛЬНАЯ ЗАПИСКА</a:t>
            </a:r>
            <a:endParaRPr lang="en-US" b="1" dirty="0">
              <a:solidFill>
                <a:srgbClr val="92300F"/>
              </a:solidFill>
            </a:endParaRPr>
          </a:p>
          <a:p>
            <a:endParaRPr lang="ru-RU" dirty="0">
              <a:solidFill>
                <a:srgbClr val="92300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68796" y="940060"/>
            <a:ext cx="4715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92300F"/>
                </a:solidFill>
              </a:rPr>
              <a:t>УЧЕБНО – ТЕМАТИЧЕСКИЙ ПЛАН</a:t>
            </a:r>
            <a:endParaRPr lang="ru-RU" dirty="0">
              <a:solidFill>
                <a:srgbClr val="92300F"/>
              </a:solidFill>
            </a:endParaRPr>
          </a:p>
          <a:p>
            <a:endParaRPr lang="ru-RU" dirty="0">
              <a:solidFill>
                <a:srgbClr val="92300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200" y="2143502"/>
            <a:ext cx="7546554" cy="154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376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33420" y="1463315"/>
            <a:ext cx="698400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92300F"/>
                </a:solidFill>
              </a:rPr>
              <a:t>Методическое обеспечение </a:t>
            </a:r>
            <a:r>
              <a:rPr lang="ru-RU" b="1" dirty="0" smtClean="0">
                <a:solidFill>
                  <a:srgbClr val="92300F"/>
                </a:solidFill>
              </a:rPr>
              <a:t>программы</a:t>
            </a:r>
          </a:p>
          <a:p>
            <a:endParaRPr lang="ru-RU" sz="1000" dirty="0">
              <a:solidFill>
                <a:srgbClr val="92300F"/>
              </a:solidFill>
            </a:endParaRPr>
          </a:p>
          <a:p>
            <a:r>
              <a:rPr lang="ru-RU" b="1" dirty="0">
                <a:solidFill>
                  <a:srgbClr val="92300F"/>
                </a:solidFill>
              </a:rPr>
              <a:t>Материально – техническое обеспечение </a:t>
            </a:r>
            <a:r>
              <a:rPr lang="ru-RU" b="1" dirty="0" smtClean="0">
                <a:solidFill>
                  <a:srgbClr val="92300F"/>
                </a:solidFill>
              </a:rPr>
              <a:t>программы</a:t>
            </a:r>
          </a:p>
          <a:p>
            <a:endParaRPr lang="ru-RU" sz="1000" dirty="0">
              <a:solidFill>
                <a:srgbClr val="92300F"/>
              </a:solidFill>
            </a:endParaRPr>
          </a:p>
          <a:p>
            <a:r>
              <a:rPr lang="ru-RU" b="1" dirty="0">
                <a:solidFill>
                  <a:srgbClr val="92300F"/>
                </a:solidFill>
              </a:rPr>
              <a:t>Кадровое обеспечение </a:t>
            </a:r>
            <a:r>
              <a:rPr lang="ru-RU" b="1" dirty="0" smtClean="0">
                <a:solidFill>
                  <a:srgbClr val="92300F"/>
                </a:solidFill>
              </a:rPr>
              <a:t>программы</a:t>
            </a:r>
          </a:p>
          <a:p>
            <a:endParaRPr lang="ru-RU" sz="1000" dirty="0">
              <a:solidFill>
                <a:srgbClr val="92300F"/>
              </a:solidFill>
            </a:endParaRPr>
          </a:p>
          <a:p>
            <a:r>
              <a:rPr lang="ru-RU" b="1" dirty="0">
                <a:solidFill>
                  <a:srgbClr val="92300F"/>
                </a:solidFill>
              </a:rPr>
              <a:t>Информационное обеспечение </a:t>
            </a:r>
            <a:r>
              <a:rPr lang="ru-RU" b="1" dirty="0" smtClean="0">
                <a:solidFill>
                  <a:srgbClr val="92300F"/>
                </a:solidFill>
              </a:rPr>
              <a:t>программы</a:t>
            </a:r>
            <a:endParaRPr lang="ru-RU" dirty="0">
              <a:solidFill>
                <a:srgbClr val="92300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3420" y="754274"/>
            <a:ext cx="4715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92300F"/>
                </a:solidFill>
              </a:rPr>
              <a:t>ОБЕСПЕЧЕНИЕ ДОПОЛНИТЕЛЬНОЙ ОБЩЕОБРАЗОВАТЕЛЬНОЙ ПРОГРАММЫ</a:t>
            </a:r>
            <a:endParaRPr lang="ru-RU" dirty="0">
              <a:solidFill>
                <a:srgbClr val="92300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3420" y="4319309"/>
            <a:ext cx="4715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92300F"/>
                </a:solidFill>
              </a:rPr>
              <a:t>СПИСОК ИНФОРМАЦИОННЫХ ИСТОЧНИКОВ</a:t>
            </a:r>
            <a:endParaRPr lang="ru-RU" dirty="0">
              <a:solidFill>
                <a:srgbClr val="92300F"/>
              </a:solidFill>
            </a:endParaRPr>
          </a:p>
          <a:p>
            <a:endParaRPr lang="ru-RU" dirty="0">
              <a:solidFill>
                <a:srgbClr val="92300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3420" y="4965640"/>
            <a:ext cx="6984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92300F"/>
                </a:solidFill>
              </a:rPr>
              <a:t>Для педагогов</a:t>
            </a:r>
            <a:endParaRPr lang="ru-RU" dirty="0">
              <a:solidFill>
                <a:srgbClr val="92300F"/>
              </a:solidFill>
            </a:endParaRPr>
          </a:p>
          <a:p>
            <a:r>
              <a:rPr lang="ru-RU" b="1" dirty="0" smtClean="0">
                <a:solidFill>
                  <a:srgbClr val="92300F"/>
                </a:solidFill>
              </a:rPr>
              <a:t>Для </a:t>
            </a:r>
            <a:r>
              <a:rPr lang="ru-RU" b="1" dirty="0">
                <a:solidFill>
                  <a:srgbClr val="92300F"/>
                </a:solidFill>
              </a:rPr>
              <a:t>учащихся</a:t>
            </a:r>
            <a:endParaRPr lang="ru-RU" dirty="0">
              <a:solidFill>
                <a:srgbClr val="92300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67002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1214</TotalTime>
  <Words>111</Words>
  <Application>Microsoft Office PowerPoint</Application>
  <PresentationFormat>Экран (4:3)</PresentationFormat>
  <Paragraphs>45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Александр Павлович Щербак</cp:lastModifiedBy>
  <cp:revision>121</cp:revision>
  <dcterms:created xsi:type="dcterms:W3CDTF">2013-11-19T05:52:05Z</dcterms:created>
  <dcterms:modified xsi:type="dcterms:W3CDTF">2020-01-28T08:15:53Z</dcterms:modified>
</cp:coreProperties>
</file>