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82" r:id="rId3"/>
    <p:sldId id="294" r:id="rId4"/>
    <p:sldId id="285" r:id="rId5"/>
    <p:sldId id="281" r:id="rId6"/>
    <p:sldId id="286" r:id="rId7"/>
    <p:sldId id="280" r:id="rId8"/>
    <p:sldId id="277" r:id="rId9"/>
    <p:sldId id="27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300F"/>
    <a:srgbClr val="972B01"/>
    <a:srgbClr val="B94900"/>
    <a:srgbClr val="712703"/>
    <a:srgbClr val="A9915D"/>
    <a:srgbClr val="AD9861"/>
    <a:srgbClr val="8A733F"/>
    <a:srgbClr val="FCFCE9"/>
    <a:srgbClr val="F5F1BF"/>
    <a:srgbClr val="B39E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50" autoAdjust="0"/>
    <p:restoredTop sz="96433" autoAdjust="0"/>
  </p:normalViewPr>
  <p:slideViewPr>
    <p:cSldViewPr snapToGrid="0">
      <p:cViewPr varScale="1">
        <p:scale>
          <a:sx n="85" d="100"/>
          <a:sy n="85" d="100"/>
        </p:scale>
        <p:origin x="-96" y="-5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4" d="100"/>
        <a:sy n="8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B8D55D-15D6-4427-A988-6681EECF1CE4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30776B-64FC-4D51-B5D6-ADFC385C4F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201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0776B-64FC-4D51-B5D6-ADFC385C4F0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0776B-64FC-4D51-B5D6-ADFC385C4F0C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824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0776B-64FC-4D51-B5D6-ADFC385C4F0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0776B-64FC-4D51-B5D6-ADFC385C4F0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3135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0776B-64FC-4D51-B5D6-ADFC385C4F0C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1501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0776B-64FC-4D51-B5D6-ADFC385C4F0C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999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21" y="0"/>
            <a:ext cx="913587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3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20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31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21" y="0"/>
            <a:ext cx="913587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91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4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040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886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26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21" y="0"/>
            <a:ext cx="9135879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396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73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48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A218-1BD9-44B7-AD25-60C2204205A7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C7EFC-FB93-4B0A-97A4-5DFF6022B2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17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13498" y="619893"/>
            <a:ext cx="6700837" cy="188769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pPr algn="ctr">
              <a:lnSpc>
                <a:spcPts val="7000"/>
              </a:lnSpc>
            </a:pPr>
            <a:r>
              <a:rPr lang="ru-RU" sz="4400" b="1" i="1" dirty="0" smtClean="0">
                <a:ln w="19050">
                  <a:noFill/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Средняя школа № 48</a:t>
            </a:r>
          </a:p>
          <a:p>
            <a:pPr algn="ctr">
              <a:lnSpc>
                <a:spcPts val="7000"/>
              </a:lnSpc>
            </a:pPr>
            <a:r>
              <a:rPr lang="ru-RU" sz="4400" b="1" i="1" dirty="0" smtClean="0">
                <a:ln w="19050">
                  <a:noFill/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г. Ярославль</a:t>
            </a:r>
            <a:endParaRPr lang="ru-RU" sz="4400" b="1" i="1" dirty="0">
              <a:ln w="19050">
                <a:noFill/>
              </a:ln>
              <a:solidFill>
                <a:srgbClr val="FF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51682" y="2507589"/>
            <a:ext cx="6462654" cy="400622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r>
              <a:rPr lang="ru-RU" sz="2800" b="1" dirty="0" smtClean="0">
                <a:ln w="19050">
                  <a:noFill/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Год основания – 1995</a:t>
            </a:r>
          </a:p>
          <a:p>
            <a:r>
              <a:rPr lang="ru-RU" sz="2800" b="1" dirty="0" smtClean="0">
                <a:ln w="19050">
                  <a:noFill/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Количество классов – 49</a:t>
            </a:r>
          </a:p>
          <a:p>
            <a:r>
              <a:rPr lang="ru-RU" sz="2800" b="1" dirty="0" smtClean="0">
                <a:ln w="19050">
                  <a:noFill/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Количество учащихся – 1376</a:t>
            </a:r>
          </a:p>
          <a:p>
            <a:r>
              <a:rPr lang="ru-RU" sz="2800" b="1" dirty="0" smtClean="0">
                <a:ln w="19050">
                  <a:noFill/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Спортивный комплекс «Олимп» год постройки – 2003</a:t>
            </a:r>
          </a:p>
          <a:p>
            <a:r>
              <a:rPr lang="ru-RU" sz="2800" b="1" dirty="0" smtClean="0">
                <a:ln w="19050">
                  <a:noFill/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Количество обучающихся в ЦДО</a:t>
            </a:r>
          </a:p>
          <a:p>
            <a:r>
              <a:rPr lang="ru-RU" sz="2800" b="1" dirty="0" smtClean="0">
                <a:ln w="19050">
                  <a:noFill/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на 01.09.19 – 855 человек</a:t>
            </a:r>
          </a:p>
          <a:p>
            <a:pPr algn="ctr">
              <a:lnSpc>
                <a:spcPts val="7000"/>
              </a:lnSpc>
            </a:pPr>
            <a:endParaRPr lang="ru-RU" sz="2800" b="1" dirty="0">
              <a:ln w="19050">
                <a:noFill/>
              </a:ln>
              <a:solidFill>
                <a:srgbClr val="FF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66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73792" y="659034"/>
            <a:ext cx="6020944" cy="76944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pPr algn="r"/>
            <a:r>
              <a:rPr lang="ru-RU" sz="4400" b="1" i="1" dirty="0" smtClean="0">
                <a:ln w="19050">
                  <a:noFill/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Педагогический состав</a:t>
            </a:r>
            <a:endParaRPr lang="ru-RU" sz="4400" b="1" i="1" dirty="0">
              <a:ln w="19050">
                <a:noFill/>
              </a:ln>
              <a:solidFill>
                <a:srgbClr val="FF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5417" y="1428475"/>
            <a:ext cx="765672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b="1" u="sng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КАДРОВЫЕ РЕСУРСЫ</a:t>
            </a:r>
          </a:p>
          <a:p>
            <a:pPr>
              <a:spcBef>
                <a:spcPct val="0"/>
              </a:spcBef>
            </a:pPr>
            <a:endParaRPr lang="ru-RU" altLang="ru-RU" b="1" u="sng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 школе работает 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147 сотрудников из них 62 - учителя</a:t>
            </a:r>
            <a:endParaRPr lang="ru-RU" alt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ru-RU" altLang="ru-RU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Школа располагает высоко квалифицированными педагогическими кадрами: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учителей высшей квалификационной категории – 19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учителей первой квалификационной категории – </a:t>
            </a:r>
            <a:r>
              <a:rPr lang="en-US" altLang="ru-RU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возраст  работников коллектива 43-50 лет.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Молодые специалисты –8 человек.</a:t>
            </a:r>
          </a:p>
          <a:p>
            <a:pPr>
              <a:spcBef>
                <a:spcPct val="0"/>
              </a:spcBef>
            </a:pP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Почетными грамотами, знаками отличия награждены:</a:t>
            </a:r>
          </a:p>
          <a:p>
            <a:pPr>
              <a:spcBef>
                <a:spcPct val="0"/>
              </a:spcBef>
            </a:pP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звания «Почетный работник общего образования РФ» - 3 человека, </a:t>
            </a:r>
          </a:p>
          <a:p>
            <a:pPr>
              <a:spcBef>
                <a:spcPct val="0"/>
              </a:spcBef>
            </a:pP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знак «Почетный работник республики Беларусь» - 1 человек,</a:t>
            </a:r>
          </a:p>
          <a:p>
            <a:pPr>
              <a:spcBef>
                <a:spcPct val="0"/>
              </a:spcBef>
            </a:pP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Почетная грамота Министерства образования и науки РФ – 15 человек,</a:t>
            </a:r>
          </a:p>
          <a:p>
            <a:pPr>
              <a:spcBef>
                <a:spcPct val="0"/>
              </a:spcBef>
            </a:pP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-звание «Мастер спорта» - 1 человек.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14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13498" y="619893"/>
            <a:ext cx="6700837" cy="188769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pPr algn="ctr">
              <a:lnSpc>
                <a:spcPts val="7000"/>
              </a:lnSpc>
            </a:pPr>
            <a:r>
              <a:rPr lang="ru-RU" sz="4400" b="1" i="1" dirty="0" smtClean="0">
                <a:ln w="19050">
                  <a:noFill/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Средняя школа № 48</a:t>
            </a:r>
          </a:p>
          <a:p>
            <a:pPr algn="ctr">
              <a:lnSpc>
                <a:spcPts val="7000"/>
              </a:lnSpc>
            </a:pPr>
            <a:r>
              <a:rPr lang="ru-RU" sz="4400" b="1" i="1" dirty="0" smtClean="0">
                <a:ln w="19050">
                  <a:noFill/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г. Ярославль</a:t>
            </a:r>
            <a:endParaRPr lang="ru-RU" sz="4400" b="1" i="1" dirty="0">
              <a:ln w="19050">
                <a:noFill/>
              </a:ln>
              <a:solidFill>
                <a:srgbClr val="FF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51682" y="2507589"/>
            <a:ext cx="6462654" cy="400622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r>
              <a:rPr lang="ru-RU" sz="2800" b="1" dirty="0" smtClean="0">
                <a:ln w="19050">
                  <a:noFill/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Год основания – 1995</a:t>
            </a:r>
          </a:p>
          <a:p>
            <a:r>
              <a:rPr lang="ru-RU" sz="2800" b="1" dirty="0" smtClean="0">
                <a:ln w="19050">
                  <a:noFill/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Количество классов – 49</a:t>
            </a:r>
          </a:p>
          <a:p>
            <a:r>
              <a:rPr lang="ru-RU" sz="2800" b="1" dirty="0" smtClean="0">
                <a:ln w="19050">
                  <a:noFill/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Количество учащихся – 1376</a:t>
            </a:r>
          </a:p>
          <a:p>
            <a:r>
              <a:rPr lang="ru-RU" sz="2800" b="1" dirty="0" smtClean="0">
                <a:ln w="19050">
                  <a:noFill/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Спортивный комплекс «Олимп» год постройки – 2003</a:t>
            </a:r>
          </a:p>
          <a:p>
            <a:r>
              <a:rPr lang="ru-RU" sz="2800" b="1" dirty="0" smtClean="0">
                <a:ln w="19050">
                  <a:noFill/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Количество обучающихся в ЦДО</a:t>
            </a:r>
          </a:p>
          <a:p>
            <a:r>
              <a:rPr lang="ru-RU" sz="2800" b="1" dirty="0" smtClean="0">
                <a:ln w="19050">
                  <a:noFill/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на 01.09.19 – 855 человек</a:t>
            </a:r>
          </a:p>
          <a:p>
            <a:pPr algn="ctr">
              <a:lnSpc>
                <a:spcPts val="7000"/>
              </a:lnSpc>
            </a:pPr>
            <a:endParaRPr lang="ru-RU" sz="2800" b="1" dirty="0">
              <a:ln w="19050">
                <a:noFill/>
              </a:ln>
              <a:solidFill>
                <a:srgbClr val="FF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99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62919" y="1075893"/>
            <a:ext cx="6757005" cy="397031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r>
              <a:rPr lang="ru-RU" sz="3600" b="1" i="1" dirty="0" smtClean="0">
                <a:ln w="19050">
                  <a:noFill/>
                </a:ln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Основная цель дополнительного образования:</a:t>
            </a:r>
          </a:p>
          <a:p>
            <a:r>
              <a:rPr lang="ru-RU" sz="3600" b="1" i="1" dirty="0" smtClean="0">
                <a:ln w="19050">
                  <a:noFill/>
                </a:ln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Помочь ребенку использовать ресурс детства, ресурс свободного времени в интересах развития собственной личности…</a:t>
            </a:r>
            <a:endParaRPr lang="ru-RU" sz="3600" b="1" i="1" dirty="0">
              <a:ln w="19050">
                <a:noFill/>
              </a:ln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14488" y="1633444"/>
            <a:ext cx="6700837" cy="278537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pPr algn="ctr">
              <a:lnSpc>
                <a:spcPts val="7000"/>
              </a:lnSpc>
            </a:pPr>
            <a:r>
              <a:rPr lang="ru-RU" sz="4400" b="1" i="1" dirty="0" smtClean="0">
                <a:ln w="19050">
                  <a:noFill/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Центр дополнительного образования детей средней школы № 48</a:t>
            </a:r>
            <a:endParaRPr lang="ru-RU" sz="4400" b="1" i="1" dirty="0">
              <a:ln w="19050">
                <a:noFill/>
              </a:ln>
              <a:solidFill>
                <a:srgbClr val="FF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95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9" descr="6_est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98864" y="5607702"/>
            <a:ext cx="743371" cy="71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11" descr="Рисунок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46919" y="5370510"/>
            <a:ext cx="890324" cy="749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2" descr="P1010316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92115" y="5658316"/>
            <a:ext cx="900113" cy="67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3" descr="P1010338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36871" y="4452142"/>
            <a:ext cx="1016121" cy="762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14" descr="P1010341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71377" y="5685163"/>
            <a:ext cx="848526" cy="636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15" descr="Рисунок2-23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3800" y="5607702"/>
            <a:ext cx="792163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7" descr="Рисунок11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2722" y="4685643"/>
            <a:ext cx="908844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8" descr="8_1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21128" y="4443692"/>
            <a:ext cx="8763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0" descr="P1010124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5570" y="4452142"/>
            <a:ext cx="620713" cy="827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477672" y="2130061"/>
            <a:ext cx="82841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Цель -</a:t>
            </a:r>
            <a:r>
              <a:rPr lang="ru-RU" sz="2400" dirty="0" smtClean="0"/>
              <a:t>создание оптимальных педагогических условий для всестороннего удовлетворения потребностей обучающихся и развития их индивидуальных склонностей и способностей, мотивации личности к познанию и творчеству.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1058" name="Picture 34"/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42235" y="4509718"/>
            <a:ext cx="1404227" cy="727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0" name="Picture 36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7672" y="4271515"/>
            <a:ext cx="1327307" cy="878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721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294185"/>
              </p:ext>
            </p:extLst>
          </p:nvPr>
        </p:nvGraphicFramePr>
        <p:xfrm>
          <a:off x="1101688" y="1592860"/>
          <a:ext cx="7271131" cy="46278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137972">
                  <a:extLst>
                    <a:ext uri="{9D8B030D-6E8A-4147-A177-3AD203B41FA5}">
                      <a16:colId xmlns="" xmlns:a16="http://schemas.microsoft.com/office/drawing/2014/main" val="1857022321"/>
                    </a:ext>
                  </a:extLst>
                </a:gridCol>
                <a:gridCol w="2133159">
                  <a:extLst>
                    <a:ext uri="{9D8B030D-6E8A-4147-A177-3AD203B41FA5}">
                      <a16:colId xmlns="" xmlns:a16="http://schemas.microsoft.com/office/drawing/2014/main" val="24454293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Количество групп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31559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Хореография «</a:t>
                      </a:r>
                      <a:r>
                        <a:rPr lang="ru-RU" sz="1800" b="1" dirty="0">
                          <a:effectLst/>
                        </a:rPr>
                        <a:t>Первый шаг</a:t>
                      </a:r>
                      <a:r>
                        <a:rPr lang="ru-RU" sz="1800" b="1" dirty="0" smtClean="0">
                          <a:effectLst/>
                        </a:rPr>
                        <a:t>»</a:t>
                      </a:r>
                      <a:endParaRPr lang="ru-RU" sz="1800" b="1" dirty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 группы</a:t>
                      </a:r>
                      <a:endParaRPr lang="ru-RU" sz="18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0063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Хореография «</a:t>
                      </a:r>
                      <a:r>
                        <a:rPr lang="ru-RU" sz="1800" b="1" dirty="0">
                          <a:effectLst/>
                        </a:rPr>
                        <a:t>Конфетти</a:t>
                      </a:r>
                      <a:r>
                        <a:rPr lang="ru-RU" sz="1800" b="1" dirty="0" smtClean="0">
                          <a:effectLst/>
                        </a:rPr>
                        <a:t>»</a:t>
                      </a:r>
                      <a:r>
                        <a:rPr lang="ru-RU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aseline="0" dirty="0" smtClean="0"/>
                        <a:t>4 группы</a:t>
                      </a:r>
                      <a:endParaRPr lang="ru-RU" sz="18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45204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«Музыкальная капель</a:t>
                      </a:r>
                      <a:r>
                        <a:rPr lang="ru-RU" sz="1800" b="1" dirty="0" smtClean="0">
                          <a:effectLst/>
                        </a:rPr>
                        <a:t>» (</a:t>
                      </a:r>
                      <a:r>
                        <a:rPr lang="ru-RU" sz="1800" b="1" dirty="0" err="1">
                          <a:effectLst/>
                        </a:rPr>
                        <a:t>вок.ансамбль</a:t>
                      </a:r>
                      <a:r>
                        <a:rPr lang="ru-RU" sz="1800" b="1" dirty="0" smtClean="0">
                          <a:effectLst/>
                        </a:rPr>
                        <a:t>)</a:t>
                      </a:r>
                      <a:endParaRPr lang="ru-RU" sz="1800" b="1" dirty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 группы</a:t>
                      </a:r>
                      <a:endParaRPr lang="ru-RU" sz="18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0990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«</a:t>
                      </a:r>
                      <a:r>
                        <a:rPr lang="ru-RU" sz="1800" b="0" dirty="0">
                          <a:effectLst/>
                        </a:rPr>
                        <a:t>Музыкальная</a:t>
                      </a:r>
                      <a:r>
                        <a:rPr lang="ru-RU" sz="1800" b="1" dirty="0">
                          <a:effectLst/>
                        </a:rPr>
                        <a:t> капель</a:t>
                      </a:r>
                      <a:r>
                        <a:rPr lang="ru-RU" sz="1800" b="1" dirty="0" smtClean="0">
                          <a:effectLst/>
                        </a:rPr>
                        <a:t>» (</a:t>
                      </a:r>
                      <a:r>
                        <a:rPr lang="ru-RU" sz="1800" b="1" dirty="0">
                          <a:effectLst/>
                        </a:rPr>
                        <a:t>сольное пение</a:t>
                      </a:r>
                      <a:r>
                        <a:rPr lang="ru-RU" sz="1800" b="1" dirty="0" smtClean="0">
                          <a:effectLst/>
                        </a:rPr>
                        <a:t>)</a:t>
                      </a:r>
                      <a:endParaRPr lang="ru-RU" sz="1800" b="1" dirty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8 человек</a:t>
                      </a:r>
                      <a:endParaRPr lang="ru-RU" sz="18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37244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Вокально-инструментальный ансамбль </a:t>
                      </a:r>
                      <a:endParaRPr lang="ru-RU" sz="1800" b="1" dirty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 группа</a:t>
                      </a:r>
                      <a:endParaRPr lang="ru-RU" sz="18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5987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ИЗО «Радуга» </a:t>
                      </a:r>
                      <a:endParaRPr lang="ru-RU" sz="1800" b="1" dirty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7 групп</a:t>
                      </a:r>
                      <a:endParaRPr lang="ru-RU" sz="18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09983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effectLst/>
                        </a:rPr>
                        <a:t>Бисероплетение</a:t>
                      </a:r>
                      <a:r>
                        <a:rPr lang="ru-RU" sz="1800" b="1" dirty="0" smtClean="0">
                          <a:effectLst/>
                        </a:rPr>
                        <a:t> </a:t>
                      </a:r>
                      <a:endParaRPr lang="ru-RU" sz="1800" b="1" dirty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 группы</a:t>
                      </a:r>
                      <a:endParaRPr lang="ru-RU" sz="18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60321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«Креатив» </a:t>
                      </a:r>
                      <a:r>
                        <a:rPr lang="ru-RU" sz="1800" b="1" dirty="0" smtClean="0">
                          <a:effectLst/>
                        </a:rPr>
                        <a:t>(</a:t>
                      </a:r>
                      <a:r>
                        <a:rPr lang="ru-RU" sz="1800" b="1" dirty="0" err="1">
                          <a:effectLst/>
                        </a:rPr>
                        <a:t>кардмейкинг</a:t>
                      </a:r>
                      <a:r>
                        <a:rPr lang="ru-RU" sz="1800" b="1" dirty="0" smtClean="0">
                          <a:effectLst/>
                        </a:rPr>
                        <a:t>), </a:t>
                      </a:r>
                      <a:endParaRPr lang="ru-RU" sz="1800" b="1" dirty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 группы</a:t>
                      </a:r>
                      <a:endParaRPr lang="ru-RU" sz="18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7962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«Руки мастера</a:t>
                      </a:r>
                      <a:r>
                        <a:rPr lang="ru-RU" sz="1800" b="1" dirty="0" smtClean="0">
                          <a:effectLst/>
                        </a:rPr>
                        <a:t>» (</a:t>
                      </a:r>
                      <a:r>
                        <a:rPr lang="ru-RU" sz="1800" b="1" dirty="0">
                          <a:effectLst/>
                        </a:rPr>
                        <a:t>прикладное творчество)</a:t>
                      </a:r>
                      <a:endParaRPr lang="ru-RU" sz="1800" b="1" dirty="0"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 группа</a:t>
                      </a:r>
                      <a:endParaRPr lang="ru-RU" sz="18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12139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effectLst/>
                        </a:rPr>
                        <a:t>«Волшебная флейта»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effectLst/>
                        </a:rPr>
                        <a:t>1 группа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67848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effectLst/>
                        </a:rPr>
                        <a:t>Блок-флейта (индивидуальные занятия)</a:t>
                      </a: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effectLst/>
                        </a:rPr>
                        <a:t>18 человек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57159811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781978" y="516871"/>
            <a:ext cx="59105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.Учебный план художественно-эстетического отделения</a:t>
            </a:r>
          </a:p>
        </p:txBody>
      </p:sp>
    </p:spTree>
    <p:extLst>
      <p:ext uri="{BB962C8B-B14F-4D97-AF65-F5344CB8AC3E}">
        <p14:creationId xmlns:p14="http://schemas.microsoft.com/office/powerpoint/2010/main" val="300592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829209"/>
              </p:ext>
            </p:extLst>
          </p:nvPr>
        </p:nvGraphicFramePr>
        <p:xfrm>
          <a:off x="1101688" y="1824456"/>
          <a:ext cx="7271131" cy="3781232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5137972">
                  <a:extLst>
                    <a:ext uri="{9D8B030D-6E8A-4147-A177-3AD203B41FA5}">
                      <a16:colId xmlns="" xmlns:a16="http://schemas.microsoft.com/office/drawing/2014/main" val="1857022321"/>
                    </a:ext>
                  </a:extLst>
                </a:gridCol>
                <a:gridCol w="2133159">
                  <a:extLst>
                    <a:ext uri="{9D8B030D-6E8A-4147-A177-3AD203B41FA5}">
                      <a16:colId xmlns="" xmlns:a16="http://schemas.microsoft.com/office/drawing/2014/main" val="24454293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Количество групп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31559417"/>
                  </a:ext>
                </a:extLst>
              </a:tr>
              <a:tr h="4487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effectLst/>
                        </a:rPr>
                        <a:t>Баскетбол</a:t>
                      </a: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effectLst/>
                        </a:rPr>
                        <a:t>5 групп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0063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effectLst/>
                        </a:rPr>
                        <a:t>Волейбол в школе</a:t>
                      </a: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effectLst/>
                        </a:rPr>
                        <a:t>2 группы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45204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effectLst/>
                        </a:rPr>
                        <a:t>Легкая атлетика </a:t>
                      </a: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effectLst/>
                        </a:rPr>
                        <a:t>1 группа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0990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effectLst/>
                        </a:rPr>
                        <a:t>Лыжи</a:t>
                      </a: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effectLst/>
                        </a:rPr>
                        <a:t>1 группа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37244933"/>
                  </a:ext>
                </a:extLst>
              </a:tr>
              <a:tr h="3637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effectLst/>
                        </a:rPr>
                        <a:t>ОФП (тренажерный зал)</a:t>
                      </a: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effectLst/>
                        </a:rPr>
                        <a:t>1 группа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5987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effectLst/>
                        </a:rPr>
                        <a:t>Меткий стрелок (внеурочная деятельность)</a:t>
                      </a: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effectLst/>
                        </a:rPr>
                        <a:t>1 группа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09983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effectLst/>
                        </a:rPr>
                        <a:t>Футбол</a:t>
                      </a: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effectLst/>
                        </a:rPr>
                        <a:t>7 групп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60321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effectLst/>
                        </a:rPr>
                        <a:t>Шахматы</a:t>
                      </a: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effectLst/>
                        </a:rPr>
                        <a:t>9 групп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7962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effectLst/>
                        </a:rPr>
                        <a:t>Каратэ</a:t>
                      </a: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effectLst/>
                        </a:rPr>
                        <a:t>6 групп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12139113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297134" y="870349"/>
            <a:ext cx="655503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II</a:t>
            </a:r>
            <a:r>
              <a:rPr lang="x-none" b="1" dirty="0"/>
              <a:t>. </a:t>
            </a:r>
            <a:r>
              <a:rPr lang="x-none" sz="2800" b="1" dirty="0">
                <a:solidFill>
                  <a:schemeClr val="accent1">
                    <a:lumMod val="50000"/>
                  </a:schemeClr>
                </a:solidFill>
              </a:rPr>
              <a:t>Спортивно-оздоровительное отделение</a:t>
            </a: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81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008436"/>
              </p:ext>
            </p:extLst>
          </p:nvPr>
        </p:nvGraphicFramePr>
        <p:xfrm>
          <a:off x="1101688" y="1824456"/>
          <a:ext cx="7271131" cy="37084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5137972">
                  <a:extLst>
                    <a:ext uri="{9D8B030D-6E8A-4147-A177-3AD203B41FA5}">
                      <a16:colId xmlns="" xmlns:a16="http://schemas.microsoft.com/office/drawing/2014/main" val="1857022321"/>
                    </a:ext>
                  </a:extLst>
                </a:gridCol>
                <a:gridCol w="2133159">
                  <a:extLst>
                    <a:ext uri="{9D8B030D-6E8A-4147-A177-3AD203B41FA5}">
                      <a16:colId xmlns="" xmlns:a16="http://schemas.microsoft.com/office/drawing/2014/main" val="24454293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Количество групп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31559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effectLst/>
                        </a:rPr>
                        <a:t>Совет музея школы</a:t>
                      </a: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effectLst/>
                        </a:rPr>
                        <a:t>1 группа</a:t>
                      </a:r>
                      <a:endParaRPr lang="ru-RU" sz="1800" b="0" kern="1200" dirty="0" smtClean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0063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effectLst/>
                        </a:rPr>
                        <a:t>Юный экскурсовод</a:t>
                      </a: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effectLst/>
                        </a:rPr>
                        <a:t>1 группа</a:t>
                      </a:r>
                      <a:endParaRPr lang="ru-RU" sz="1800" b="0" kern="1200" dirty="0" smtClean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45204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effectLst/>
                        </a:rPr>
                        <a:t>Проектная деятельность в краеведении</a:t>
                      </a: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effectLst/>
                        </a:rPr>
                        <a:t>1 группа</a:t>
                      </a:r>
                      <a:endParaRPr lang="ru-RU" sz="1800" b="0" kern="1200" dirty="0" smtClean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0990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effectLst/>
                        </a:rPr>
                        <a:t>Познай себя</a:t>
                      </a: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effectLst/>
                        </a:rPr>
                        <a:t>2 группы</a:t>
                      </a:r>
                      <a:endParaRPr lang="ru-RU" sz="1800" b="0" kern="1200" dirty="0" smtClean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37244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effectLst/>
                        </a:rPr>
                        <a:t>«Лидер»</a:t>
                      </a: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effectLst/>
                        </a:rPr>
                        <a:t>1 группа</a:t>
                      </a:r>
                      <a:endParaRPr lang="ru-RU" sz="1800" b="0" kern="1200" dirty="0" smtClean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5987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effectLst/>
                        </a:rPr>
                        <a:t>Волонтёры 48</a:t>
                      </a: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effectLst/>
                        </a:rPr>
                        <a:t>1 группа</a:t>
                      </a:r>
                      <a:endParaRPr lang="ru-RU" sz="1800" b="0" kern="1200" dirty="0" smtClean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09983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effectLst/>
                        </a:rPr>
                        <a:t>Юный инспектор движения</a:t>
                      </a: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effectLst/>
                        </a:rPr>
                        <a:t>1 группа</a:t>
                      </a:r>
                      <a:endParaRPr lang="ru-RU" sz="1800" b="0" kern="1200" dirty="0" smtClean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60321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effectLst/>
                        </a:rPr>
                        <a:t>На волнах школьного радио</a:t>
                      </a: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effectLst/>
                        </a:rPr>
                        <a:t>1 группа</a:t>
                      </a:r>
                      <a:endParaRPr lang="ru-RU" sz="1800" b="0" kern="1200" dirty="0" smtClean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7962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effectLst/>
                        </a:rPr>
                        <a:t>Робототехника</a:t>
                      </a: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effectLst/>
                        </a:rPr>
                        <a:t>12 групп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12139113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393633" y="792293"/>
            <a:ext cx="60427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III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Туристско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– краеведческое отделение</a:t>
            </a:r>
            <a:endParaRPr lang="ru-RU" sz="28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8027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1210</TotalTime>
  <Words>423</Words>
  <Application>Microsoft Office PowerPoint</Application>
  <PresentationFormat>Экран (4:3)</PresentationFormat>
  <Paragraphs>108</Paragraphs>
  <Slides>9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 Горяйнов</dc:creator>
  <cp:lastModifiedBy>Наталья Николаевна Новикова</cp:lastModifiedBy>
  <cp:revision>122</cp:revision>
  <dcterms:created xsi:type="dcterms:W3CDTF">2013-11-19T05:52:05Z</dcterms:created>
  <dcterms:modified xsi:type="dcterms:W3CDTF">2020-01-29T09:50:12Z</dcterms:modified>
</cp:coreProperties>
</file>