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59" r:id="rId5"/>
    <p:sldId id="327" r:id="rId6"/>
    <p:sldId id="328" r:id="rId7"/>
    <p:sldId id="334" r:id="rId8"/>
    <p:sldId id="333" r:id="rId9"/>
    <p:sldId id="329" r:id="rId10"/>
    <p:sldId id="330" r:id="rId11"/>
    <p:sldId id="331" r:id="rId12"/>
    <p:sldId id="33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300"/>
    <a:srgbClr val="000000"/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6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64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94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7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9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4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03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4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0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3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6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55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0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46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55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1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66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31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23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9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47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24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56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3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308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6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23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3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56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570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18.11.2021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08"/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0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18.11.2021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.lenta.ru/tags/organizations/vshe/" TargetMode="External"/><Relationship Id="rId3" Type="http://schemas.openxmlformats.org/officeDocument/2006/relationships/hyperlink" Target="https://m.lenta.ru/tags/persons/kravtsov-sergey/" TargetMode="External"/><Relationship Id="rId7" Type="http://schemas.openxmlformats.org/officeDocument/2006/relationships/hyperlink" Target="https://lenta.ru/news/2020/09/06/no_polz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.lenta.ru/tags/persons/smolin-oleg/" TargetMode="External"/><Relationship Id="rId5" Type="http://schemas.openxmlformats.org/officeDocument/2006/relationships/hyperlink" Target="https://m.lenta.ru/tags/organizations/gosduma/" TargetMode="External"/><Relationship Id="rId4" Type="http://schemas.openxmlformats.org/officeDocument/2006/relationships/hyperlink" Target="http://www.interfax.ru/" TargetMode="External"/><Relationship Id="rId9" Type="http://schemas.openxmlformats.org/officeDocument/2006/relationships/hyperlink" Target="https://m.lenta.ru/tags/persons/abankina-irin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0496" y="2464813"/>
            <a:ext cx="11534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безопасности жизнедеятельности</a:t>
            </a:r>
            <a:endParaRPr 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почему нужно изучать ОБЖ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04410" y="5046902"/>
            <a:ext cx="584384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Перфилов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Владимир Павлович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 преподаватель Центра социального воспитания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ГАУ ДПО ЯО «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Институт развития образования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8" name="Рисунок 7" descr="C:\Users\scherbak\Documents\рисунки о спорте и не только\ФКи ЗОЖ\13332837_989590404494064_3425105594208158708_n-768x4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86" y="232012"/>
            <a:ext cx="2556783" cy="130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s://sun1-29.userapi.com/impg/c854016/v854016616/231071/Ik-vk3l3lwc.jpg?size=200x0&amp;quality=90&amp;sign=bdf084243a535a235359c7eabc14cd78&amp;ava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00" y="232012"/>
            <a:ext cx="1760561" cy="176056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89" y="258914"/>
            <a:ext cx="1390838" cy="13908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4751" y="3586022"/>
            <a:ext cx="9236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добиться понимания того, что классическое понятие «культурный человек» должно быть дополнено характеристикой безопасности его поведения и поступков. Это будет одним из условий того, что изучение и преподавание учебного предмета «ОБЖ» в образовательных организациях, обеспечивая необходимый 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 культуры безопасности жизнедеятельности</a:t>
            </a:r>
            <a:r>
              <a:rPr lang="ru-RU" sz="1600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r>
              <a:rPr kumimoji="0" lang="ru-RU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" y="67883"/>
            <a:ext cx="733108" cy="7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420" y="460185"/>
            <a:ext cx="8732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defTabSz="913108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Школьные уроки по Основам безопасности жизнедеятельности (ОБЖ) решили разнообразить, дополнив блоками о мошенничестве, деструктивном поведении в социальных сетях и угрозе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игромании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изменениях в программе по предмету рассказал министр просвещения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Сергей Кравцов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, передает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4"/>
              </a:rPr>
              <a:t>«Интерфакс»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67890" y="2425758"/>
            <a:ext cx="9776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Ранее первый заместитель председателя комитета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5"/>
              </a:rPr>
              <a:t>Госдумы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по образованию и науке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6"/>
              </a:rPr>
              <a:t>Олег Смолин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порассуждал о судьбе ОБЖ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Первое, я бы сократил объем ОБЖ, учитывая перегруженность школьников. Второе, я бы придал ему сугубо практическую направленность», — сказал он. Депутат также предложил в рамках ОБЖ проводить военно-учебные сборы в школах, которые, как правило, проводятся летом.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635" y="4435834"/>
            <a:ext cx="11235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08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6 сентября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2020 г. эксперты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7"/>
              </a:rPr>
              <a:t>назвали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ОБЖ самым бесполезным и устаревшим уроком в школе. «Лишний предмет — в том виде, в котором его преподают в общеобразовательной школе», — заявила HR-специалист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Зулия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Лоикова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. По ее мнению, ОБЖ можно преподавать факультативно и в новых форматах: например, приглашать специалистов из экстренных служб, чтобы они поделились опытом. Профессор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8"/>
              </a:rPr>
              <a:t>ВШЭ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u="sng" dirty="0">
                <a:solidFill>
                  <a:srgbClr val="0000FF"/>
                </a:solidFill>
                <a:latin typeface="Times New Roman"/>
                <a:ea typeface="Times New Roman"/>
                <a:hlinkClick r:id="rId9"/>
              </a:rPr>
              <a:t>Ирина </a:t>
            </a:r>
            <a:r>
              <a:rPr lang="ru-RU" sz="2000" u="sng" dirty="0" err="1">
                <a:solidFill>
                  <a:srgbClr val="0000FF"/>
                </a:solidFill>
                <a:latin typeface="Times New Roman"/>
                <a:ea typeface="Times New Roman"/>
                <a:hlinkClick r:id="rId9"/>
              </a:rPr>
              <a:t>Абанкина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в свою очередь заметила, что дети не должны сидеть за партой на уроке ОБЖ, обучение должно быть практико-ориентированным.</a:t>
            </a:r>
          </a:p>
        </p:txBody>
      </p:sp>
    </p:spTree>
    <p:extLst>
      <p:ext uri="{BB962C8B-B14F-4D97-AF65-F5344CB8AC3E}">
        <p14:creationId xmlns:p14="http://schemas.microsoft.com/office/powerpoint/2010/main" val="42370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63" y="173052"/>
            <a:ext cx="354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108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HR-специалист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Зулия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Times New Roman"/>
              </a:rPr>
              <a:t>Лоикова</a:t>
            </a:r>
            <a:endParaRPr lang="ru-RU" sz="1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20" y="148666"/>
            <a:ext cx="782574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963064"/>
            <a:ext cx="85534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928" y="6084675"/>
            <a:ext cx="3420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Образование: </a:t>
            </a:r>
            <a:r>
              <a:rPr lang="en-US" sz="1600" dirty="0" smtClean="0">
                <a:solidFill>
                  <a:srgbClr val="FF0000"/>
                </a:solidFill>
              </a:rPr>
              <a:t>London </a:t>
            </a:r>
            <a:r>
              <a:rPr lang="en-US" sz="1600" dirty="0">
                <a:solidFill>
                  <a:srgbClr val="FF0000"/>
                </a:solidFill>
              </a:rPr>
              <a:t>Metropolitan University (Master of Arts HR Strategy)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63" y="573162"/>
            <a:ext cx="3238500" cy="55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8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scherbak\Documents\рисунки о спорте и не только\ФКи ЗОЖ\13332837_989590404494064_3425105594208158708_n-768x4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74" y="277011"/>
            <a:ext cx="2086383" cy="83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1433" y="175994"/>
            <a:ext cx="96056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Я спросила у девочки-семиклассницы, что они изучают по программе ОБЖ? «Смерчи, лавины, землетрясения», — без запинки ответила школьница. Часто ли на ваш город, уважаемые читатели, обрушивались смерчи? Лавины? Землетрясения? Или всё-таки дети чаще гибнут от шальных автомашин, пожаров, в результате прогулок по тёмным паркам, в полынье на хрупком весеннем льду, их выносит на дорогу при катании с «ватрушек»… Входят ли эти случаи в программу ОБЖ? Если да, проходят ли они через сердце ребенка? Или их записывают в виде таблицы в тетрадку? Почему дети продолжают гибнуть и зачем нужен предмет «Основы безопасности жизнедеятельности», если он не спасает жизни детей?!</a:t>
            </a:r>
          </a:p>
          <a:p>
            <a:r>
              <a:rPr lang="ru-RU" sz="1200" dirty="0">
                <a:solidFill>
                  <a:prstClr val="black"/>
                </a:solidFill>
              </a:rPr>
              <a:t>— Светлана </a:t>
            </a:r>
            <a:r>
              <a:rPr lang="ru-RU" sz="1200" dirty="0" smtClean="0">
                <a:solidFill>
                  <a:prstClr val="black"/>
                </a:solidFill>
              </a:rPr>
              <a:t>Потапова собственный </a:t>
            </a:r>
            <a:r>
              <a:rPr lang="ru-RU" sz="1200" dirty="0">
                <a:solidFill>
                  <a:prstClr val="black"/>
                </a:solidFill>
              </a:rPr>
              <a:t>корреспондент «Учительской газеты»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7725" y="3600087"/>
            <a:ext cx="100805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Работаю почти год преподавателем-организатором ОБЖ, а также совмещаю с должностью учителя физической культуры и педагога-организатора. Одна из проблем — моральное устаревание некоторых программ. На примере ОБЖ: детям давно пора изучать </a:t>
            </a:r>
            <a:r>
              <a:rPr lang="ru-RU" sz="2000" dirty="0" err="1">
                <a:solidFill>
                  <a:prstClr val="black"/>
                </a:solidFill>
              </a:rPr>
              <a:t>кибербезопасность</a:t>
            </a:r>
            <a:r>
              <a:rPr lang="ru-RU" sz="2000" dirty="0">
                <a:solidFill>
                  <a:prstClr val="black"/>
                </a:solidFill>
              </a:rPr>
              <a:t>, безопасность в интернет-пространстве, способы психологической защиты, однако по программе они до сих пор изучают опасность радиации и отравления химическими веществами.</a:t>
            </a:r>
          </a:p>
          <a:p>
            <a:r>
              <a:rPr lang="ru-RU" sz="1400" dirty="0">
                <a:solidFill>
                  <a:prstClr val="black"/>
                </a:solidFill>
              </a:rPr>
              <a:t>— Виталий </a:t>
            </a:r>
            <a:r>
              <a:rPr lang="ru-RU" sz="1400" dirty="0" err="1" smtClean="0">
                <a:solidFill>
                  <a:prstClr val="black"/>
                </a:solidFill>
              </a:rPr>
              <a:t>Щинников</a:t>
            </a:r>
            <a:r>
              <a:rPr lang="ru-RU" sz="1400" dirty="0" smtClean="0">
                <a:solidFill>
                  <a:prstClr val="black"/>
                </a:solidFill>
              </a:rPr>
              <a:t> преподаватель </a:t>
            </a:r>
            <a:r>
              <a:rPr lang="ru-RU" sz="1400" dirty="0">
                <a:solidFill>
                  <a:prstClr val="black"/>
                </a:solidFill>
              </a:rPr>
              <a:t>ОБЖ</a:t>
            </a:r>
          </a:p>
        </p:txBody>
      </p:sp>
    </p:spTree>
    <p:extLst>
      <p:ext uri="{BB962C8B-B14F-4D97-AF65-F5344CB8AC3E}">
        <p14:creationId xmlns:p14="http://schemas.microsoft.com/office/powerpoint/2010/main" val="2210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95" y="382670"/>
            <a:ext cx="1064029" cy="1064029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7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8"/>
            <a:ext cx="2931769" cy="366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9862" y="821450"/>
            <a:ext cx="9122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 7 месяцев 2021 г. произошло </a:t>
            </a:r>
            <a:r>
              <a:rPr lang="ru-RU" sz="2000" dirty="0"/>
              <a:t>8 916 ДТП с участием детей, в которых погибли 316 детей и 9 724 </a:t>
            </a:r>
            <a:r>
              <a:rPr lang="ru-RU" sz="2000" dirty="0" smtClean="0"/>
              <a:t>пострадали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01327" y="359785"/>
            <a:ext cx="7805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первое место эксперты ставят </a:t>
            </a:r>
            <a:r>
              <a:rPr lang="ru-RU" sz="2400" b="1" dirty="0">
                <a:solidFill>
                  <a:srgbClr val="C00000"/>
                </a:solidFill>
              </a:rPr>
              <a:t>смертность детей в </a:t>
            </a:r>
            <a:r>
              <a:rPr lang="ru-RU" sz="2400" b="1" dirty="0" smtClean="0">
                <a:solidFill>
                  <a:srgbClr val="C00000"/>
                </a:solidFill>
              </a:rPr>
              <a:t>ДТП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4191" y="1665807"/>
            <a:ext cx="4779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Второе место - </a:t>
            </a:r>
            <a:r>
              <a:rPr lang="ru-RU" sz="2400" b="1" dirty="0" smtClean="0">
                <a:solidFill>
                  <a:srgbClr val="C00000"/>
                </a:solidFill>
              </a:rPr>
              <a:t>выпадение </a:t>
            </a:r>
            <a:r>
              <a:rPr lang="ru-RU" sz="2400" b="1" dirty="0">
                <a:solidFill>
                  <a:srgbClr val="C00000"/>
                </a:solidFill>
              </a:rPr>
              <a:t>из </a:t>
            </a:r>
            <a:r>
              <a:rPr lang="ru-RU" sz="2400" b="1" dirty="0" smtClean="0">
                <a:solidFill>
                  <a:srgbClr val="C00000"/>
                </a:solidFill>
              </a:rPr>
              <a:t>окон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6764" y="2077214"/>
            <a:ext cx="8976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прошлый год в Московской области из окон выпало 86 детей, 16 из них – не выжили.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83756" y="2542971"/>
            <a:ext cx="2752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Третье </a:t>
            </a:r>
            <a:r>
              <a:rPr lang="ru-RU" sz="2400" b="1" dirty="0" smtClean="0">
                <a:solidFill>
                  <a:srgbClr val="C00000"/>
                </a:solidFill>
              </a:rPr>
              <a:t>- утопление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5285" y="3916801"/>
            <a:ext cx="9118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На четвертое место эксперты поставили </a:t>
            </a:r>
            <a:r>
              <a:rPr lang="ru-RU" sz="2400" b="1" dirty="0" smtClean="0">
                <a:solidFill>
                  <a:srgbClr val="C00000"/>
                </a:solidFill>
              </a:rPr>
              <a:t>пожары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173" y="4873243"/>
            <a:ext cx="760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 </a:t>
            </a:r>
            <a:r>
              <a:rPr lang="ru-RU" sz="2400" dirty="0">
                <a:solidFill>
                  <a:srgbClr val="C00000"/>
                </a:solidFill>
              </a:rPr>
              <a:t>пятое – </a:t>
            </a:r>
            <a:r>
              <a:rPr lang="ru-RU" sz="2400" b="1" dirty="0">
                <a:solidFill>
                  <a:srgbClr val="C00000"/>
                </a:solidFill>
              </a:rPr>
              <a:t>отравление лекарствами и бытовой </a:t>
            </a:r>
            <a:r>
              <a:rPr lang="ru-RU" sz="2400" b="1" dirty="0" smtClean="0">
                <a:solidFill>
                  <a:srgbClr val="C00000"/>
                </a:solidFill>
              </a:rPr>
              <a:t>химией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4191" y="3075634"/>
            <a:ext cx="9282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начала лета 2021 года в России на водоемах произошло 1,6 тысяч несчастных случаев. 358 человек спасателям удалось вытащить, погибли 995 человек, включая 208 </a:t>
            </a:r>
            <a:r>
              <a:rPr lang="ru-RU" dirty="0" smtClean="0"/>
              <a:t>детей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43620" y="4352048"/>
            <a:ext cx="9681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три месяца 2021 года в России при пожарах погибло 108 </a:t>
            </a:r>
            <a:r>
              <a:rPr lang="ru-RU" sz="2000" dirty="0" smtClean="0"/>
              <a:t>детей</a:t>
            </a:r>
            <a:endParaRPr lang="ru-RU" sz="2000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6930" y="5512071"/>
            <a:ext cx="106570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Ежегодно в отделения реанимации и интенсивной терапии лечебно-профилактических </a:t>
            </a:r>
            <a:br>
              <a:rPr lang="ru-RU" sz="2000" dirty="0"/>
            </a:br>
            <a:r>
              <a:rPr lang="ru-RU" sz="2000" dirty="0"/>
              <a:t>учреждений Московской области поступает около 650 детей с острыми отравлениями химической </a:t>
            </a:r>
            <a:r>
              <a:rPr lang="ru-RU" sz="2000" dirty="0" smtClean="0"/>
              <a:t>этиологии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7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08406" y="209059"/>
            <a:ext cx="507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Первая </a:t>
            </a:r>
            <a:r>
              <a:rPr lang="ru-RU" sz="2400" dirty="0">
                <a:solidFill>
                  <a:srgbClr val="C00000"/>
                </a:solidFill>
              </a:rPr>
              <a:t>опасность – падение из ОКНА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6" y="670724"/>
            <a:ext cx="651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Вторая - велосипеды, ролики, </a:t>
            </a:r>
            <a:r>
              <a:rPr lang="ru-RU" sz="2400" dirty="0">
                <a:solidFill>
                  <a:srgbClr val="C00000"/>
                </a:solidFill>
              </a:rPr>
              <a:t>скейтбордов, </a:t>
            </a:r>
            <a:r>
              <a:rPr lang="ru-RU" sz="2400" dirty="0" err="1">
                <a:solidFill>
                  <a:srgbClr val="C00000"/>
                </a:solidFill>
              </a:rPr>
              <a:t>гироскутеров</a:t>
            </a:r>
            <a:r>
              <a:rPr lang="ru-RU" sz="2400" dirty="0">
                <a:solidFill>
                  <a:srgbClr val="C00000"/>
                </a:solidFill>
              </a:rPr>
              <a:t> и </a:t>
            </a:r>
            <a:r>
              <a:rPr lang="ru-RU" sz="2400" dirty="0" smtClean="0">
                <a:solidFill>
                  <a:srgbClr val="C00000"/>
                </a:solidFill>
              </a:rPr>
              <a:t>другие новомодные устройства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5703" y="1618392"/>
            <a:ext cx="415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Третья </a:t>
            </a:r>
            <a:r>
              <a:rPr lang="ru-RU" sz="2400" b="1" dirty="0" smtClean="0">
                <a:solidFill>
                  <a:srgbClr val="C00000"/>
                </a:solidFill>
              </a:rPr>
              <a:t>– качели, «</a:t>
            </a:r>
            <a:r>
              <a:rPr lang="ru-RU" sz="2400" b="1" dirty="0" err="1" smtClean="0">
                <a:solidFill>
                  <a:srgbClr val="C00000"/>
                </a:solidFill>
              </a:rPr>
              <a:t>тарзанка</a:t>
            </a:r>
            <a:r>
              <a:rPr lang="ru-RU" sz="2400" b="1" dirty="0" smtClean="0">
                <a:solidFill>
                  <a:srgbClr val="C00000"/>
                </a:solidFill>
              </a:rPr>
              <a:t>»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87344" y="2080058"/>
            <a:ext cx="6526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Четвертая – костры, обращение с огнем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87343" y="2797776"/>
            <a:ext cx="4672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Пятая – </a:t>
            </a:r>
            <a:r>
              <a:rPr lang="ru-RU" sz="2400" b="1" dirty="0" smtClean="0">
                <a:solidFill>
                  <a:srgbClr val="C00000"/>
                </a:solidFill>
              </a:rPr>
              <a:t>вода</a:t>
            </a:r>
            <a:r>
              <a:rPr lang="ru-RU" sz="2400" dirty="0" smtClean="0">
                <a:solidFill>
                  <a:srgbClr val="C00000"/>
                </a:solidFill>
              </a:rPr>
              <a:t>, в </a:t>
            </a:r>
            <a:r>
              <a:rPr lang="ru-RU" sz="2400" dirty="0" err="1" smtClean="0">
                <a:solidFill>
                  <a:srgbClr val="C00000"/>
                </a:solidFill>
              </a:rPr>
              <a:t>т.ч</a:t>
            </a:r>
            <a:r>
              <a:rPr lang="ru-RU" sz="2400" dirty="0" smtClean="0">
                <a:solidFill>
                  <a:srgbClr val="C00000"/>
                </a:solidFill>
              </a:rPr>
              <a:t> в бочках, баках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AutoShape 2" descr="https://taskala-crb.kz/images-new/q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askala-crb.kz/images-new/q0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" y="0"/>
            <a:ext cx="5383169" cy="451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08107" y="3259441"/>
            <a:ext cx="6582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Шестая  – </a:t>
            </a:r>
            <a:r>
              <a:rPr lang="ru-RU" sz="2400" b="1" dirty="0">
                <a:solidFill>
                  <a:srgbClr val="C00000"/>
                </a:solidFill>
              </a:rPr>
              <a:t>отравления </a:t>
            </a:r>
            <a:r>
              <a:rPr lang="ru-RU" sz="2400" dirty="0" smtClean="0">
                <a:solidFill>
                  <a:srgbClr val="C00000"/>
                </a:solidFill>
              </a:rPr>
              <a:t>ядовитыми </a:t>
            </a:r>
            <a:r>
              <a:rPr lang="ru-RU" sz="2400" dirty="0">
                <a:solidFill>
                  <a:srgbClr val="C00000"/>
                </a:solidFill>
              </a:rPr>
              <a:t>растениями: клещевиной, беленой, дурманом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8" y="5082020"/>
            <a:ext cx="3201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Восьмая – </a:t>
            </a:r>
            <a:r>
              <a:rPr lang="ru-RU" sz="2400" b="1" dirty="0" smtClean="0">
                <a:solidFill>
                  <a:srgbClr val="C00000"/>
                </a:solidFill>
              </a:rPr>
              <a:t>укусы собак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28057" y="4097391"/>
            <a:ext cx="6762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Седьмая  – </a:t>
            </a:r>
            <a:r>
              <a:rPr lang="ru-RU" sz="2400" b="1" dirty="0" smtClean="0">
                <a:solidFill>
                  <a:srgbClr val="C00000"/>
                </a:solidFill>
              </a:rPr>
              <a:t>отравления </a:t>
            </a:r>
            <a:r>
              <a:rPr lang="ru-RU" sz="2400" dirty="0" smtClean="0">
                <a:solidFill>
                  <a:srgbClr val="C00000"/>
                </a:solidFill>
              </a:rPr>
              <a:t>ядовитыми растениями: клещевиной, беленой, дурманом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11660" y="5534220"/>
            <a:ext cx="6478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Девятая  –</a:t>
            </a:r>
            <a:r>
              <a:rPr lang="ru-RU" sz="2400" b="1" dirty="0" smtClean="0">
                <a:solidFill>
                  <a:srgbClr val="C00000"/>
                </a:solidFill>
              </a:rPr>
              <a:t> электрические приборы, особенно неисправные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askala-crb.kz/images-new/q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askala-crb.kz/images-new/q0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C:\Users\Владимир\Downloads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82" y="7937"/>
            <a:ext cx="9150437" cy="68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9139" y="209059"/>
            <a:ext cx="941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10 опасных увлечений </a:t>
            </a:r>
            <a:r>
              <a:rPr lang="ru-RU" sz="2400" b="1" dirty="0" smtClean="0">
                <a:solidFill>
                  <a:srgbClr val="C00000"/>
                </a:solidFill>
              </a:rPr>
              <a:t>подростков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9139" y="683095"/>
            <a:ext cx="84762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70C0"/>
                </a:solidFill>
              </a:rPr>
              <a:t>Руфинг</a:t>
            </a:r>
            <a:r>
              <a:rPr lang="ru-RU" sz="2200" dirty="0">
                <a:solidFill>
                  <a:srgbClr val="0070C0"/>
                </a:solidFill>
              </a:rPr>
              <a:t> - прогулки по </a:t>
            </a:r>
            <a:r>
              <a:rPr lang="ru-RU" sz="2200" dirty="0" smtClean="0">
                <a:solidFill>
                  <a:srgbClr val="0070C0"/>
                </a:solidFill>
              </a:rPr>
              <a:t>крышам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456" y="1141481"/>
            <a:ext cx="10872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0070C0"/>
                </a:solidFill>
              </a:rPr>
              <a:t>Скайуокинг</a:t>
            </a:r>
            <a:r>
              <a:rPr lang="ru-RU" sz="2200" dirty="0">
                <a:solidFill>
                  <a:srgbClr val="0070C0"/>
                </a:solidFill>
              </a:rPr>
              <a:t> - покорение самых высоких точек в городе без специального снаряжения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456" y="1574018"/>
            <a:ext cx="11154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solidFill>
                  <a:srgbClr val="C00000"/>
                </a:solidFill>
              </a:rPr>
              <a:t>Диггерство</a:t>
            </a:r>
            <a:r>
              <a:rPr lang="ru-RU" sz="2200" dirty="0">
                <a:solidFill>
                  <a:srgbClr val="C00000"/>
                </a:solidFill>
              </a:rPr>
              <a:t> - спуск и изучение подземных коммуникаций (шахты метро, бомбоубежища и так далее)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252" y="4146384"/>
            <a:ext cx="11146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70C0"/>
                </a:solidFill>
              </a:rPr>
              <a:t>Бейскламбинг</a:t>
            </a:r>
            <a:r>
              <a:rPr lang="ru-RU" sz="2200" dirty="0">
                <a:solidFill>
                  <a:srgbClr val="0070C0"/>
                </a:solidFill>
              </a:rPr>
              <a:t> – подъем на большую высоту без страховки.</a:t>
            </a:r>
          </a:p>
          <a:p>
            <a:r>
              <a:rPr lang="ru-RU" sz="2200" dirty="0" err="1" smtClean="0">
                <a:solidFill>
                  <a:srgbClr val="0070C0"/>
                </a:solidFill>
              </a:rPr>
              <a:t>Бейсджампинг</a:t>
            </a:r>
            <a:r>
              <a:rPr lang="ru-RU" sz="2200" dirty="0" smtClean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– прыжки с высоты в несколько сотен метров со специальным парашютом</a:t>
            </a:r>
            <a:r>
              <a:rPr lang="ru-RU" sz="2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AutoShape 2" descr="https://taskala-crb.kz/images-new/q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askala-crb.kz/images-new/q0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3250" y="2348943"/>
            <a:ext cx="106405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srgbClr val="C00000"/>
                </a:solidFill>
              </a:rPr>
              <a:t>Сталкерство</a:t>
            </a:r>
            <a:r>
              <a:rPr lang="ru-RU" sz="2200" dirty="0">
                <a:solidFill>
                  <a:srgbClr val="C00000"/>
                </a:solidFill>
              </a:rPr>
              <a:t> - посещение и изучение заброшенных </a:t>
            </a:r>
            <a:r>
              <a:rPr lang="ru-RU" sz="2200" dirty="0" smtClean="0">
                <a:solidFill>
                  <a:srgbClr val="C00000"/>
                </a:solidFill>
              </a:rPr>
              <a:t>мест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252" y="2908246"/>
            <a:ext cx="108785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 err="1">
                <a:solidFill>
                  <a:srgbClr val="FF0000"/>
                </a:solidFill>
              </a:rPr>
              <a:t>Зацепинг</a:t>
            </a:r>
            <a:r>
              <a:rPr lang="ru-RU" sz="2200" dirty="0">
                <a:solidFill>
                  <a:srgbClr val="FF0000"/>
                </a:solidFill>
              </a:rPr>
              <a:t> – проезд вне салона электрички или трамвая (на крыше, на подножке</a:t>
            </a:r>
            <a:r>
              <a:rPr lang="ru-RU" sz="2200" dirty="0" smtClean="0">
                <a:solidFill>
                  <a:srgbClr val="FF0000"/>
                </a:solidFill>
              </a:rPr>
              <a:t>)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2775" y="3339133"/>
            <a:ext cx="10878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err="1">
                <a:solidFill>
                  <a:srgbClr val="C00000"/>
                </a:solidFill>
              </a:rPr>
              <a:t>Планкинг</a:t>
            </a:r>
            <a:r>
              <a:rPr lang="ru-RU" sz="2200" dirty="0">
                <a:solidFill>
                  <a:srgbClr val="C00000"/>
                </a:solidFill>
              </a:rPr>
              <a:t> – это модный </a:t>
            </a:r>
            <a:r>
              <a:rPr lang="ru-RU" sz="2200" dirty="0" err="1" smtClean="0">
                <a:solidFill>
                  <a:srgbClr val="C00000"/>
                </a:solidFill>
              </a:rPr>
              <a:t>флешмоб</a:t>
            </a:r>
            <a:r>
              <a:rPr lang="ru-RU" sz="2200" dirty="0" smtClean="0">
                <a:solidFill>
                  <a:srgbClr val="C00000"/>
                </a:solidFill>
              </a:rPr>
              <a:t> - </a:t>
            </a:r>
            <a:r>
              <a:rPr lang="ru-RU" sz="2200" dirty="0">
                <a:solidFill>
                  <a:srgbClr val="C00000"/>
                </a:solidFill>
              </a:rPr>
              <a:t>лечь в необычном месте лицом вниз и заснять это на фото или видео.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5879" y="5572172"/>
            <a:ext cx="11053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/>
              <a:t>Акрострит</a:t>
            </a:r>
            <a:r>
              <a:rPr lang="ru-RU" sz="2000" b="1" dirty="0"/>
              <a:t> - </a:t>
            </a:r>
            <a:r>
              <a:rPr lang="ru-RU" sz="2000" dirty="0"/>
              <a:t>уличная акробатика, предполагающая выполнение довольно сложных и опасных трюков: стойка на голове, прыжки с возвышенностей, сальто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3250" y="6356475"/>
            <a:ext cx="110458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Собачий кайф» </a:t>
            </a:r>
            <a:r>
              <a:rPr lang="ru-RU" sz="2000" dirty="0" smtClean="0"/>
              <a:t>«- </a:t>
            </a:r>
            <a:r>
              <a:rPr lang="ru-RU" sz="2000" dirty="0"/>
              <a:t>намеренное перекрытие доступа кислорода к мозгу для получения «кайфа»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9139" y="4915825"/>
            <a:ext cx="10655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/>
              <a:t>Паркур</a:t>
            </a:r>
            <a:r>
              <a:rPr lang="ru-RU" sz="2000" dirty="0"/>
              <a:t> – «рациональное» перемещение и преодоление попадающихся на пути </a:t>
            </a:r>
            <a:r>
              <a:rPr lang="ru-RU" sz="2000" dirty="0" smtClean="0"/>
              <a:t>препятствий, множество </a:t>
            </a:r>
            <a:r>
              <a:rPr lang="ru-RU" sz="2000" dirty="0"/>
              <a:t>довольно сложных и опасных трюков: кувырки, прыжки с опорой на руки.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841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2_Тема Office</vt:lpstr>
      <vt:lpstr>29_Тема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student</cp:lastModifiedBy>
  <cp:revision>205</cp:revision>
  <dcterms:created xsi:type="dcterms:W3CDTF">2017-01-30T13:00:35Z</dcterms:created>
  <dcterms:modified xsi:type="dcterms:W3CDTF">2021-11-18T10:57:10Z</dcterms:modified>
</cp:coreProperties>
</file>