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7" r:id="rId2"/>
    <p:sldId id="272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79" r:id="rId16"/>
    <p:sldId id="271" r:id="rId17"/>
    <p:sldId id="280" r:id="rId18"/>
    <p:sldId id="274" r:id="rId19"/>
    <p:sldId id="275" r:id="rId20"/>
    <p:sldId id="276" r:id="rId21"/>
    <p:sldId id="277" r:id="rId22"/>
    <p:sldId id="281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88;&#1077;&#1075;&#1080;&#1086;&#1085;&#1086;&#1074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88;&#1077;&#1075;&#1080;&#1086;&#1085;&#1086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88;&#1077;&#1075;&#1080;&#1086;&#1085;&#1086;&#107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cerNEW-1\Desktop\&#1058;&#1072;&#1073;&#1083;&#1080;&#1094;&#1099;%20&#1087;&#1086;%20&#1088;&#1080;&#1082;-83_8%20&#1071;&#105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Численность!$J$13</c:f>
              <c:strCache>
                <c:ptCount val="1"/>
                <c:pt idx="0">
                  <c:v>Численность директоров городских школ</c:v>
                </c:pt>
              </c:strCache>
            </c:strRef>
          </c:tx>
          <c:dLbls>
            <c:showVal val="1"/>
          </c:dLbls>
          <c:cat>
            <c:strRef>
              <c:f>Численность!$K$12:$O$12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Численность!$K$13:$O$13</c:f>
              <c:numCache>
                <c:formatCode>General</c:formatCode>
                <c:ptCount val="5"/>
                <c:pt idx="0">
                  <c:v>203</c:v>
                </c:pt>
                <c:pt idx="1">
                  <c:v>199</c:v>
                </c:pt>
                <c:pt idx="2">
                  <c:v>197</c:v>
                </c:pt>
                <c:pt idx="3">
                  <c:v>193</c:v>
                </c:pt>
                <c:pt idx="4">
                  <c:v>187</c:v>
                </c:pt>
              </c:numCache>
            </c:numRef>
          </c:val>
        </c:ser>
        <c:ser>
          <c:idx val="1"/>
          <c:order val="1"/>
          <c:tx>
            <c:strRef>
              <c:f>Численность!$J$14</c:f>
              <c:strCache>
                <c:ptCount val="1"/>
                <c:pt idx="0">
                  <c:v>Численность директоров сельских школ</c:v>
                </c:pt>
              </c:strCache>
            </c:strRef>
          </c:tx>
          <c:dLbls>
            <c:showVal val="1"/>
          </c:dLbls>
          <c:cat>
            <c:strRef>
              <c:f>Численность!$K$12:$O$12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Численность!$K$14:$O$14</c:f>
              <c:numCache>
                <c:formatCode>General</c:formatCode>
                <c:ptCount val="5"/>
                <c:pt idx="0">
                  <c:v>248</c:v>
                </c:pt>
                <c:pt idx="1">
                  <c:v>252</c:v>
                </c:pt>
                <c:pt idx="2">
                  <c:v>237</c:v>
                </c:pt>
                <c:pt idx="3">
                  <c:v>223</c:v>
                </c:pt>
                <c:pt idx="4">
                  <c:v>215</c:v>
                </c:pt>
              </c:numCache>
            </c:numRef>
          </c:val>
        </c:ser>
        <c:ser>
          <c:idx val="2"/>
          <c:order val="2"/>
          <c:tx>
            <c:strRef>
              <c:f>Численность!$J$15</c:f>
              <c:strCache>
                <c:ptCount val="1"/>
                <c:pt idx="0">
                  <c:v>Общая численность директоров в государственных школах</c:v>
                </c:pt>
              </c:strCache>
            </c:strRef>
          </c:tx>
          <c:dLbls>
            <c:showVal val="1"/>
          </c:dLbls>
          <c:cat>
            <c:strRef>
              <c:f>Численность!$K$12:$O$12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Численность!$K$15:$O$15</c:f>
              <c:numCache>
                <c:formatCode>General</c:formatCode>
                <c:ptCount val="5"/>
                <c:pt idx="0">
                  <c:v>451</c:v>
                </c:pt>
                <c:pt idx="1">
                  <c:v>451</c:v>
                </c:pt>
                <c:pt idx="2">
                  <c:v>434</c:v>
                </c:pt>
                <c:pt idx="3">
                  <c:v>416</c:v>
                </c:pt>
                <c:pt idx="4">
                  <c:v>402</c:v>
                </c:pt>
              </c:numCache>
            </c:numRef>
          </c:val>
        </c:ser>
        <c:axId val="82825984"/>
        <c:axId val="82827520"/>
      </c:barChart>
      <c:catAx>
        <c:axId val="82825984"/>
        <c:scaling>
          <c:orientation val="minMax"/>
        </c:scaling>
        <c:axPos val="b"/>
        <c:tickLblPos val="nextTo"/>
        <c:crossAx val="82827520"/>
        <c:crosses val="autoZero"/>
        <c:auto val="1"/>
        <c:lblAlgn val="ctr"/>
        <c:lblOffset val="100"/>
      </c:catAx>
      <c:valAx>
        <c:axId val="82827520"/>
        <c:scaling>
          <c:orientation val="minMax"/>
        </c:scaling>
        <c:axPos val="l"/>
        <c:majorGridlines/>
        <c:numFmt formatCode="General" sourceLinked="1"/>
        <c:tickLblPos val="nextTo"/>
        <c:crossAx val="828259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Возраст!$J$3</c:f>
              <c:strCache>
                <c:ptCount val="1"/>
                <c:pt idx="0">
                  <c:v>Доля директоров государственных школ в возрасте моложе 25 лет, всего</c:v>
                </c:pt>
              </c:strCache>
            </c:strRef>
          </c:tx>
          <c:dLbls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Val val="1"/>
          </c:dLbls>
          <c:cat>
            <c:strRef>
              <c:f>Возраст!$K$2:$N$2</c:f>
              <c:strCache>
                <c:ptCount val="4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</c:strCache>
            </c:strRef>
          </c:cat>
          <c:val>
            <c:numRef>
              <c:f>Возраст!$K$3:$N$3</c:f>
              <c:numCache>
                <c:formatCode>0.0%</c:formatCode>
                <c:ptCount val="4"/>
                <c:pt idx="0" formatCode="#,##0">
                  <c:v>0</c:v>
                </c:pt>
                <c:pt idx="1">
                  <c:v>2.304147465437788E-3</c:v>
                </c:pt>
                <c:pt idx="2">
                  <c:v>4.8076923076923114E-3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Возраст!$J$4</c:f>
              <c:strCache>
                <c:ptCount val="1"/>
                <c:pt idx="0">
                  <c:v>Доля директоров государственных школ в возрасте 25-35 лет, всего</c:v>
                </c:pt>
              </c:strCache>
            </c:strRef>
          </c:tx>
          <c:dLbls>
            <c:txPr>
              <a:bodyPr/>
              <a:lstStyle/>
              <a:p>
                <a:pPr>
                  <a:defRPr sz="700"/>
                </a:pPr>
                <a:endParaRPr lang="ru-RU"/>
              </a:p>
            </c:txPr>
            <c:showVal val="1"/>
          </c:dLbls>
          <c:cat>
            <c:strRef>
              <c:f>Возраст!$K$2:$N$2</c:f>
              <c:strCache>
                <c:ptCount val="4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</c:strCache>
            </c:strRef>
          </c:cat>
          <c:val>
            <c:numRef>
              <c:f>Возраст!$K$4:$N$4</c:f>
              <c:numCache>
                <c:formatCode>0.0%</c:formatCode>
                <c:ptCount val="4"/>
                <c:pt idx="0" formatCode="#,##0">
                  <c:v>0</c:v>
                </c:pt>
                <c:pt idx="1">
                  <c:v>1.6129032258064523E-2</c:v>
                </c:pt>
                <c:pt idx="2">
                  <c:v>1.682692307692308E-2</c:v>
                </c:pt>
                <c:pt idx="3">
                  <c:v>1.7412935323383085E-2</c:v>
                </c:pt>
              </c:numCache>
            </c:numRef>
          </c:val>
        </c:ser>
        <c:ser>
          <c:idx val="2"/>
          <c:order val="2"/>
          <c:tx>
            <c:strRef>
              <c:f>Возраст!$J$5</c:f>
              <c:strCache>
                <c:ptCount val="1"/>
                <c:pt idx="0">
                  <c:v>Доля директоров государственных школ в возрасте 35 лет и старше, всего</c:v>
                </c:pt>
              </c:strCache>
            </c:strRef>
          </c:tx>
          <c:dLbls>
            <c:showVal val="1"/>
          </c:dLbls>
          <c:cat>
            <c:strRef>
              <c:f>Возраст!$K$2:$N$2</c:f>
              <c:strCache>
                <c:ptCount val="4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</c:strCache>
            </c:strRef>
          </c:cat>
          <c:val>
            <c:numRef>
              <c:f>Возраст!$K$5:$N$5</c:f>
              <c:numCache>
                <c:formatCode>0.0%</c:formatCode>
                <c:ptCount val="4"/>
                <c:pt idx="0" formatCode="#,##0">
                  <c:v>0</c:v>
                </c:pt>
                <c:pt idx="1">
                  <c:v>0.98156682027649655</c:v>
                </c:pt>
                <c:pt idx="2">
                  <c:v>0.97836538461538469</c:v>
                </c:pt>
                <c:pt idx="3">
                  <c:v>0.98258706467661527</c:v>
                </c:pt>
              </c:numCache>
            </c:numRef>
          </c:val>
        </c:ser>
        <c:ser>
          <c:idx val="3"/>
          <c:order val="3"/>
          <c:tx>
            <c:strRef>
              <c:f>Возраст!$J$6</c:f>
              <c:strCache>
                <c:ptCount val="1"/>
                <c:pt idx="0">
                  <c:v>Доля директоров государственных школ в пенсионном возрасте, всего</c:v>
                </c:pt>
              </c:strCache>
            </c:strRef>
          </c:tx>
          <c:dLbls>
            <c:showVal val="1"/>
          </c:dLbls>
          <c:cat>
            <c:strRef>
              <c:f>Возраст!$K$2:$N$2</c:f>
              <c:strCache>
                <c:ptCount val="4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</c:strCache>
            </c:strRef>
          </c:cat>
          <c:val>
            <c:numRef>
              <c:f>Возраст!$K$6:$N$6</c:f>
              <c:numCache>
                <c:formatCode>0.0%</c:formatCode>
                <c:ptCount val="4"/>
                <c:pt idx="0" formatCode="#,##0">
                  <c:v>0</c:v>
                </c:pt>
                <c:pt idx="1">
                  <c:v>0.29493087557603687</c:v>
                </c:pt>
                <c:pt idx="2">
                  <c:v>0.40384615384615385</c:v>
                </c:pt>
                <c:pt idx="3">
                  <c:v>0.42537313432835838</c:v>
                </c:pt>
              </c:numCache>
            </c:numRef>
          </c:val>
        </c:ser>
        <c:axId val="89216128"/>
        <c:axId val="89217664"/>
      </c:barChart>
      <c:catAx>
        <c:axId val="89216128"/>
        <c:scaling>
          <c:orientation val="minMax"/>
        </c:scaling>
        <c:axPos val="b"/>
        <c:tickLblPos val="nextTo"/>
        <c:crossAx val="89217664"/>
        <c:crosses val="autoZero"/>
        <c:auto val="1"/>
        <c:lblAlgn val="ctr"/>
        <c:lblOffset val="100"/>
      </c:catAx>
      <c:valAx>
        <c:axId val="89217664"/>
        <c:scaling>
          <c:orientation val="minMax"/>
        </c:scaling>
        <c:axPos val="l"/>
        <c:majorGridlines/>
        <c:numFmt formatCode="#,##0" sourceLinked="1"/>
        <c:tickLblPos val="nextTo"/>
        <c:crossAx val="892161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Квалификация!$J$52</c:f>
              <c:strCache>
                <c:ptCount val="1"/>
                <c:pt idx="0">
                  <c:v>Численность директоров государственных школ, имеющих высшую категорию, село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Квалификация!$K$52:$O$52</c:f>
              <c:numCache>
                <c:formatCode>General</c:formatCode>
                <c:ptCount val="5"/>
                <c:pt idx="0">
                  <c:v>65</c:v>
                </c:pt>
                <c:pt idx="1">
                  <c:v>66</c:v>
                </c:pt>
                <c:pt idx="2">
                  <c:v>66</c:v>
                </c:pt>
                <c:pt idx="3">
                  <c:v>61</c:v>
                </c:pt>
                <c:pt idx="4">
                  <c:v>42</c:v>
                </c:pt>
              </c:numCache>
            </c:numRef>
          </c:val>
        </c:ser>
        <c:ser>
          <c:idx val="1"/>
          <c:order val="1"/>
          <c:tx>
            <c:strRef>
              <c:f>Квалификация!$J$53</c:f>
              <c:strCache>
                <c:ptCount val="1"/>
                <c:pt idx="0">
                  <c:v>Численность директоров государственных школ, имеющих первую категорию, село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Квалификация!$K$53:$O$53</c:f>
              <c:numCache>
                <c:formatCode>General</c:formatCode>
                <c:ptCount val="5"/>
                <c:pt idx="0">
                  <c:v>182</c:v>
                </c:pt>
                <c:pt idx="1">
                  <c:v>185</c:v>
                </c:pt>
                <c:pt idx="2">
                  <c:v>162</c:v>
                </c:pt>
                <c:pt idx="3">
                  <c:v>121</c:v>
                </c:pt>
                <c:pt idx="4">
                  <c:v>96</c:v>
                </c:pt>
              </c:numCache>
            </c:numRef>
          </c:val>
        </c:ser>
        <c:ser>
          <c:idx val="2"/>
          <c:order val="2"/>
          <c:tx>
            <c:strRef>
              <c:f>Квалификация!$J$54</c:f>
              <c:strCache>
                <c:ptCount val="1"/>
                <c:pt idx="0">
                  <c:v>Численность директоров государственных школ, имеющих вторую категорию, село</c:v>
                </c:pt>
              </c:strCache>
            </c:strRef>
          </c:tx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Квалификация!$K$54:$O$54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Квалификация!$J$55</c:f>
              <c:strCache>
                <c:ptCount val="1"/>
                <c:pt idx="0">
                  <c:v>Численность директоров государственных школ, не имеющих категории, село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Квалификация!$K$55:$O$55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41</c:v>
                </c:pt>
                <c:pt idx="4">
                  <c:v>77</c:v>
                </c:pt>
              </c:numCache>
            </c:numRef>
          </c:val>
        </c:ser>
        <c:axId val="89265664"/>
        <c:axId val="89267200"/>
      </c:barChart>
      <c:catAx>
        <c:axId val="89265664"/>
        <c:scaling>
          <c:orientation val="minMax"/>
        </c:scaling>
        <c:axPos val="b"/>
        <c:numFmt formatCode="General" sourceLinked="0"/>
        <c:tickLblPos val="nextTo"/>
        <c:crossAx val="89267200"/>
        <c:crosses val="autoZero"/>
        <c:auto val="1"/>
        <c:lblAlgn val="ctr"/>
        <c:lblOffset val="100"/>
      </c:catAx>
      <c:valAx>
        <c:axId val="89267200"/>
        <c:scaling>
          <c:orientation val="minMax"/>
        </c:scaling>
        <c:axPos val="l"/>
        <c:majorGridlines/>
        <c:numFmt formatCode="General" sourceLinked="1"/>
        <c:tickLblPos val="nextTo"/>
        <c:crossAx val="89265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9760377175089"/>
          <c:y val="2.6191913235515212E-2"/>
          <c:w val="0.32876470302323391"/>
          <c:h val="0.94174245840415483"/>
        </c:manualLayout>
      </c:layout>
    </c:legend>
    <c:plotVisOnly val="1"/>
    <c:dispBlanksAs val="gap"/>
  </c:chart>
  <c:txPr>
    <a:bodyPr/>
    <a:lstStyle/>
    <a:p>
      <a:pPr>
        <a:defRPr sz="16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/>
              <a:t>Частота</a:t>
            </a:r>
            <a:r>
              <a:rPr lang="ru-RU" sz="1400" baseline="0"/>
              <a:t> использования директорами разнообразных форм педагогического лидерства, %</a:t>
            </a:r>
            <a:endParaRPr lang="ru-RU" sz="1400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Лист2!$A$2:$A$10</c:f>
              <c:strCache>
                <c:ptCount val="9"/>
                <c:pt idx="0">
                  <c:v>Регулярно посещаете уроки и даёте обратную связь учителям</c:v>
                </c:pt>
                <c:pt idx="1">
                  <c:v>Курируете работу методических объединений</c:v>
                </c:pt>
                <c:pt idx="2">
                  <c:v>Распределяете стимулирующие выплаты</c:v>
                </c:pt>
                <c:pt idx="3">
                  <c:v>Организуете курирование молодых учителей учителями-наставниками </c:v>
                </c:pt>
                <c:pt idx="4">
                  <c:v>Организуете повышение квалификации для учителей  и назначаете наставников </c:v>
                </c:pt>
                <c:pt idx="5">
                  <c:v>Помогаете учителю решить проблемы, возникшие в классе</c:v>
                </c:pt>
                <c:pt idx="6">
                  <c:v>Обсуждаете академические достижения учащихся с педагогическим коллективом </c:v>
                </c:pt>
                <c:pt idx="7">
                  <c:v>Создаёте условия для карьерного роста учителей </c:v>
                </c:pt>
                <c:pt idx="8">
                  <c:v>Создаёте возможности для  профессионального развития учителей </c:v>
                </c:pt>
              </c:strCache>
            </c:strRef>
          </c:cat>
          <c:val>
            <c:numRef>
              <c:f>Лист2!$B$2:$B$10</c:f>
              <c:numCache>
                <c:formatCode>General</c:formatCode>
                <c:ptCount val="9"/>
                <c:pt idx="0">
                  <c:v>13</c:v>
                </c:pt>
                <c:pt idx="1">
                  <c:v>20</c:v>
                </c:pt>
                <c:pt idx="2">
                  <c:v>26</c:v>
                </c:pt>
                <c:pt idx="3">
                  <c:v>26</c:v>
                </c:pt>
                <c:pt idx="4">
                  <c:v>56</c:v>
                </c:pt>
                <c:pt idx="5">
                  <c:v>58</c:v>
                </c:pt>
                <c:pt idx="6">
                  <c:v>62</c:v>
                </c:pt>
                <c:pt idx="7">
                  <c:v>63</c:v>
                </c:pt>
                <c:pt idx="8">
                  <c:v>78</c:v>
                </c:pt>
              </c:numCache>
            </c:numRef>
          </c:val>
        </c:ser>
        <c:axId val="102561280"/>
        <c:axId val="102568320"/>
      </c:barChart>
      <c:catAx>
        <c:axId val="102561280"/>
        <c:scaling>
          <c:orientation val="minMax"/>
        </c:scaling>
        <c:axPos val="l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02568320"/>
        <c:crosses val="autoZero"/>
        <c:auto val="1"/>
        <c:lblAlgn val="ctr"/>
        <c:lblOffset val="100"/>
      </c:catAx>
      <c:valAx>
        <c:axId val="102568320"/>
        <c:scaling>
          <c:orientation val="minMax"/>
        </c:scaling>
        <c:axPos val="b"/>
        <c:majorGridlines/>
        <c:numFmt formatCode="General" sourceLinked="1"/>
        <c:tickLblPos val="nextTo"/>
        <c:crossAx val="10256128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stacked"/>
        <c:ser>
          <c:idx val="0"/>
          <c:order val="0"/>
          <c:tx>
            <c:strRef>
              <c:f>Численность!$J$13</c:f>
              <c:strCache>
                <c:ptCount val="1"/>
                <c:pt idx="0">
                  <c:v>Численность директоров городских школ</c:v>
                </c:pt>
              </c:strCache>
            </c:strRef>
          </c:tx>
          <c:dLbls>
            <c:showVal val="1"/>
          </c:dLbls>
          <c:cat>
            <c:strRef>
              <c:f>Численность!$K$12:$O$12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Численность!$K$13:$O$13</c:f>
              <c:numCache>
                <c:formatCode>General</c:formatCode>
                <c:ptCount val="5"/>
                <c:pt idx="0">
                  <c:v>203</c:v>
                </c:pt>
                <c:pt idx="1">
                  <c:v>199</c:v>
                </c:pt>
                <c:pt idx="2">
                  <c:v>197</c:v>
                </c:pt>
                <c:pt idx="3">
                  <c:v>193</c:v>
                </c:pt>
                <c:pt idx="4">
                  <c:v>187</c:v>
                </c:pt>
              </c:numCache>
            </c:numRef>
          </c:val>
        </c:ser>
        <c:ser>
          <c:idx val="1"/>
          <c:order val="1"/>
          <c:tx>
            <c:strRef>
              <c:f>Численность!$J$14</c:f>
              <c:strCache>
                <c:ptCount val="1"/>
                <c:pt idx="0">
                  <c:v>Численность директоров сельских школ</c:v>
                </c:pt>
              </c:strCache>
            </c:strRef>
          </c:tx>
          <c:dLbls>
            <c:showVal val="1"/>
          </c:dLbls>
          <c:cat>
            <c:strRef>
              <c:f>Численность!$K$12:$O$12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Численность!$K$14:$O$14</c:f>
              <c:numCache>
                <c:formatCode>General</c:formatCode>
                <c:ptCount val="5"/>
                <c:pt idx="0">
                  <c:v>248</c:v>
                </c:pt>
                <c:pt idx="1">
                  <c:v>252</c:v>
                </c:pt>
                <c:pt idx="2">
                  <c:v>237</c:v>
                </c:pt>
                <c:pt idx="3">
                  <c:v>223</c:v>
                </c:pt>
                <c:pt idx="4">
                  <c:v>215</c:v>
                </c:pt>
              </c:numCache>
            </c:numRef>
          </c:val>
        </c:ser>
        <c:ser>
          <c:idx val="2"/>
          <c:order val="2"/>
          <c:tx>
            <c:strRef>
              <c:f>Численность!$J$15</c:f>
              <c:strCache>
                <c:ptCount val="1"/>
                <c:pt idx="0">
                  <c:v>Общая численность директоров в государственных школах</c:v>
                </c:pt>
              </c:strCache>
            </c:strRef>
          </c:tx>
          <c:dLbls>
            <c:showVal val="1"/>
          </c:dLbls>
          <c:cat>
            <c:strRef>
              <c:f>Численность!$K$12:$O$12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Численность!$K$15:$O$15</c:f>
              <c:numCache>
                <c:formatCode>General</c:formatCode>
                <c:ptCount val="5"/>
                <c:pt idx="0">
                  <c:v>451</c:v>
                </c:pt>
                <c:pt idx="1">
                  <c:v>451</c:v>
                </c:pt>
                <c:pt idx="2">
                  <c:v>434</c:v>
                </c:pt>
                <c:pt idx="3">
                  <c:v>416</c:v>
                </c:pt>
                <c:pt idx="4">
                  <c:v>402</c:v>
                </c:pt>
              </c:numCache>
            </c:numRef>
          </c:val>
        </c:ser>
        <c:overlap val="100"/>
        <c:axId val="82874752"/>
        <c:axId val="82876288"/>
      </c:barChart>
      <c:catAx>
        <c:axId val="82874752"/>
        <c:scaling>
          <c:orientation val="minMax"/>
        </c:scaling>
        <c:axPos val="l"/>
        <c:tickLblPos val="nextTo"/>
        <c:crossAx val="82876288"/>
        <c:crosses val="autoZero"/>
        <c:auto val="1"/>
        <c:lblAlgn val="ctr"/>
        <c:lblOffset val="100"/>
      </c:catAx>
      <c:valAx>
        <c:axId val="82876288"/>
        <c:scaling>
          <c:orientation val="minMax"/>
        </c:scaling>
        <c:axPos val="b"/>
        <c:majorGridlines/>
        <c:numFmt formatCode="General" sourceLinked="1"/>
        <c:tickLblPos val="nextTo"/>
        <c:crossAx val="828747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5864942323150289E-2"/>
          <c:y val="4.1852265971236424E-2"/>
          <c:w val="0.60782401932521812"/>
          <c:h val="0.83570725319163564"/>
        </c:manualLayout>
      </c:layout>
      <c:barChart>
        <c:barDir val="col"/>
        <c:grouping val="clustered"/>
        <c:ser>
          <c:idx val="0"/>
          <c:order val="0"/>
          <c:tx>
            <c:strRef>
              <c:f>Пол!$H$4</c:f>
              <c:strCache>
                <c:ptCount val="1"/>
                <c:pt idx="0">
                  <c:v>Численность директоров школ - женщин в государственных школах, город</c:v>
                </c:pt>
              </c:strCache>
            </c:strRef>
          </c:tx>
          <c:dLbls>
            <c:showVal val="1"/>
          </c:dLbls>
          <c:cat>
            <c:strRef>
              <c:f>Пол!$I$3:$M$3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Пол!$I$4:$M$4</c:f>
              <c:numCache>
                <c:formatCode>General</c:formatCode>
                <c:ptCount val="5"/>
                <c:pt idx="0">
                  <c:v>168</c:v>
                </c:pt>
                <c:pt idx="1">
                  <c:v>168</c:v>
                </c:pt>
                <c:pt idx="2">
                  <c:v>165</c:v>
                </c:pt>
                <c:pt idx="3">
                  <c:v>164</c:v>
                </c:pt>
                <c:pt idx="4">
                  <c:v>160</c:v>
                </c:pt>
              </c:numCache>
            </c:numRef>
          </c:val>
        </c:ser>
        <c:ser>
          <c:idx val="1"/>
          <c:order val="1"/>
          <c:tx>
            <c:strRef>
              <c:f>Пол!$H$5</c:f>
              <c:strCache>
                <c:ptCount val="1"/>
                <c:pt idx="0">
                  <c:v>Численность директоров школ - женщин в государственных школах, село</c:v>
                </c:pt>
              </c:strCache>
            </c:strRef>
          </c:tx>
          <c:dLbls>
            <c:showVal val="1"/>
          </c:dLbls>
          <c:cat>
            <c:strRef>
              <c:f>Пол!$I$3:$M$3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Пол!$I$5:$M$5</c:f>
              <c:numCache>
                <c:formatCode>General</c:formatCode>
                <c:ptCount val="5"/>
                <c:pt idx="0">
                  <c:v>208</c:v>
                </c:pt>
                <c:pt idx="1">
                  <c:v>213</c:v>
                </c:pt>
                <c:pt idx="2">
                  <c:v>203</c:v>
                </c:pt>
                <c:pt idx="3">
                  <c:v>192</c:v>
                </c:pt>
                <c:pt idx="4">
                  <c:v>186</c:v>
                </c:pt>
              </c:numCache>
            </c:numRef>
          </c:val>
        </c:ser>
        <c:ser>
          <c:idx val="2"/>
          <c:order val="2"/>
          <c:tx>
            <c:strRef>
              <c:f>Пол!$H$6</c:f>
              <c:strCache>
                <c:ptCount val="1"/>
                <c:pt idx="0">
                  <c:v>Общая численность директоров школ - женщин в гос школах</c:v>
                </c:pt>
              </c:strCache>
            </c:strRef>
          </c:tx>
          <c:dLbls>
            <c:showVal val="1"/>
          </c:dLbls>
          <c:cat>
            <c:strRef>
              <c:f>Пол!$I$3:$M$3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Пол!$I$6:$M$6</c:f>
              <c:numCache>
                <c:formatCode>General</c:formatCode>
                <c:ptCount val="5"/>
                <c:pt idx="0">
                  <c:v>376</c:v>
                </c:pt>
                <c:pt idx="1">
                  <c:v>381</c:v>
                </c:pt>
                <c:pt idx="2">
                  <c:v>368</c:v>
                </c:pt>
                <c:pt idx="3">
                  <c:v>356</c:v>
                </c:pt>
                <c:pt idx="4">
                  <c:v>346</c:v>
                </c:pt>
              </c:numCache>
            </c:numRef>
          </c:val>
        </c:ser>
        <c:axId val="83129088"/>
        <c:axId val="83130624"/>
      </c:barChart>
      <c:catAx>
        <c:axId val="83129088"/>
        <c:scaling>
          <c:orientation val="minMax"/>
        </c:scaling>
        <c:axPos val="b"/>
        <c:tickLblPos val="nextTo"/>
        <c:crossAx val="83130624"/>
        <c:crosses val="autoZero"/>
        <c:auto val="1"/>
        <c:lblAlgn val="ctr"/>
        <c:lblOffset val="100"/>
      </c:catAx>
      <c:valAx>
        <c:axId val="83130624"/>
        <c:scaling>
          <c:orientation val="minMax"/>
        </c:scaling>
        <c:axPos val="l"/>
        <c:majorGridlines/>
        <c:numFmt formatCode="General" sourceLinked="1"/>
        <c:tickLblPos val="nextTo"/>
        <c:crossAx val="83129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865422086803564"/>
          <c:y val="0.26110753772364331"/>
          <c:w val="0.28851841408653428"/>
          <c:h val="0.64364814794477365"/>
        </c:manualLayout>
      </c:layout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Занятость!$J$129</c:f>
              <c:strCache>
                <c:ptCount val="1"/>
                <c:pt idx="0">
                  <c:v>Численность директоров гос школ, имеющих внутреннее совместительство, город</c:v>
                </c:pt>
              </c:strCache>
            </c:strRef>
          </c:tx>
          <c:dLbls>
            <c:showVal val="1"/>
          </c:dLbls>
          <c:cat>
            <c:strRef>
              <c:f>Занятость!$K$128:$O$128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Занятость!$K$129:$O$129</c:f>
              <c:numCache>
                <c:formatCode>General</c:formatCode>
                <c:ptCount val="5"/>
                <c:pt idx="0">
                  <c:v>132</c:v>
                </c:pt>
                <c:pt idx="1">
                  <c:v>142</c:v>
                </c:pt>
                <c:pt idx="2">
                  <c:v>142</c:v>
                </c:pt>
                <c:pt idx="3">
                  <c:v>132</c:v>
                </c:pt>
                <c:pt idx="4">
                  <c:v>123</c:v>
                </c:pt>
              </c:numCache>
            </c:numRef>
          </c:val>
        </c:ser>
        <c:ser>
          <c:idx val="1"/>
          <c:order val="1"/>
          <c:tx>
            <c:strRef>
              <c:f>Занятость!$J$130</c:f>
              <c:strCache>
                <c:ptCount val="1"/>
                <c:pt idx="0">
                  <c:v>Численность директоров гос школ, имеющих внутреннее совместительство, село</c:v>
                </c:pt>
              </c:strCache>
            </c:strRef>
          </c:tx>
          <c:dLbls>
            <c:showVal val="1"/>
          </c:dLbls>
          <c:cat>
            <c:strRef>
              <c:f>Занятость!$K$128:$O$128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Занятость!$K$130:$O$130</c:f>
              <c:numCache>
                <c:formatCode>General</c:formatCode>
                <c:ptCount val="5"/>
                <c:pt idx="0">
                  <c:v>169</c:v>
                </c:pt>
                <c:pt idx="1">
                  <c:v>179</c:v>
                </c:pt>
                <c:pt idx="2">
                  <c:v>161</c:v>
                </c:pt>
                <c:pt idx="3">
                  <c:v>151</c:v>
                </c:pt>
                <c:pt idx="4">
                  <c:v>143</c:v>
                </c:pt>
              </c:numCache>
            </c:numRef>
          </c:val>
        </c:ser>
        <c:ser>
          <c:idx val="2"/>
          <c:order val="2"/>
          <c:tx>
            <c:strRef>
              <c:f>Занятость!$J$131</c:f>
              <c:strCache>
                <c:ptCount val="1"/>
                <c:pt idx="0">
                  <c:v>Численность директоров гос школ, имеющих внутреннее совместительство, всего</c:v>
                </c:pt>
              </c:strCache>
            </c:strRef>
          </c:tx>
          <c:dLbls>
            <c:showVal val="1"/>
          </c:dLbls>
          <c:cat>
            <c:strRef>
              <c:f>Занятость!$K$128:$O$128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Занятость!$K$131:$O$131</c:f>
              <c:numCache>
                <c:formatCode>General</c:formatCode>
                <c:ptCount val="5"/>
                <c:pt idx="0">
                  <c:v>301</c:v>
                </c:pt>
                <c:pt idx="1">
                  <c:v>321</c:v>
                </c:pt>
                <c:pt idx="2">
                  <c:v>303</c:v>
                </c:pt>
                <c:pt idx="3">
                  <c:v>283</c:v>
                </c:pt>
                <c:pt idx="4">
                  <c:v>266</c:v>
                </c:pt>
              </c:numCache>
            </c:numRef>
          </c:val>
        </c:ser>
        <c:overlap val="100"/>
        <c:axId val="83174144"/>
        <c:axId val="83175680"/>
      </c:barChart>
      <c:catAx>
        <c:axId val="83174144"/>
        <c:scaling>
          <c:orientation val="minMax"/>
        </c:scaling>
        <c:axPos val="b"/>
        <c:tickLblPos val="nextTo"/>
        <c:crossAx val="83175680"/>
        <c:crosses val="autoZero"/>
        <c:auto val="1"/>
        <c:lblAlgn val="ctr"/>
        <c:lblOffset val="100"/>
      </c:catAx>
      <c:valAx>
        <c:axId val="83175680"/>
        <c:scaling>
          <c:orientation val="minMax"/>
        </c:scaling>
        <c:axPos val="l"/>
        <c:majorGridlines/>
        <c:numFmt formatCode="General" sourceLinked="1"/>
        <c:tickLblPos val="nextTo"/>
        <c:crossAx val="831741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stacked"/>
        <c:ser>
          <c:idx val="0"/>
          <c:order val="0"/>
          <c:tx>
            <c:strRef>
              <c:f>Занятость!$J$134</c:f>
              <c:strCache>
                <c:ptCount val="1"/>
                <c:pt idx="0">
                  <c:v>Доля директоров гос школ, имеющих внутреннее совместительство, город</c:v>
                </c:pt>
              </c:strCache>
            </c:strRef>
          </c:tx>
          <c:dLbls>
            <c:showVal val="1"/>
          </c:dLbls>
          <c:cat>
            <c:strRef>
              <c:f>Занятость!$K$133:$O$133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Занятость!$K$134:$O$134</c:f>
              <c:numCache>
                <c:formatCode>0.0%</c:formatCode>
                <c:ptCount val="5"/>
                <c:pt idx="0">
                  <c:v>0.65024630541871964</c:v>
                </c:pt>
                <c:pt idx="1">
                  <c:v>0.71356783919597988</c:v>
                </c:pt>
                <c:pt idx="2">
                  <c:v>0.72081218274111658</c:v>
                </c:pt>
                <c:pt idx="3">
                  <c:v>0.68393782383419799</c:v>
                </c:pt>
                <c:pt idx="4">
                  <c:v>0.65775401069519068</c:v>
                </c:pt>
              </c:numCache>
            </c:numRef>
          </c:val>
        </c:ser>
        <c:ser>
          <c:idx val="1"/>
          <c:order val="1"/>
          <c:tx>
            <c:strRef>
              <c:f>Занятость!$J$135</c:f>
              <c:strCache>
                <c:ptCount val="1"/>
                <c:pt idx="0">
                  <c:v>Доля директоров гос школ, имеющих внутреннее совместительство, село</c:v>
                </c:pt>
              </c:strCache>
            </c:strRef>
          </c:tx>
          <c:dLbls>
            <c:showVal val="1"/>
          </c:dLbls>
          <c:cat>
            <c:strRef>
              <c:f>Занятость!$K$133:$O$133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Занятость!$K$135:$O$135</c:f>
              <c:numCache>
                <c:formatCode>0.0%</c:formatCode>
                <c:ptCount val="5"/>
                <c:pt idx="0">
                  <c:v>0.68145161290322664</c:v>
                </c:pt>
                <c:pt idx="1">
                  <c:v>0.71031746031745957</c:v>
                </c:pt>
                <c:pt idx="2">
                  <c:v>0.67932489451476974</c:v>
                </c:pt>
                <c:pt idx="3">
                  <c:v>0.67713004484304962</c:v>
                </c:pt>
                <c:pt idx="4">
                  <c:v>0.66511627906976745</c:v>
                </c:pt>
              </c:numCache>
            </c:numRef>
          </c:val>
        </c:ser>
        <c:ser>
          <c:idx val="2"/>
          <c:order val="2"/>
          <c:tx>
            <c:strRef>
              <c:f>Занятость!$J$136</c:f>
              <c:strCache>
                <c:ptCount val="1"/>
                <c:pt idx="0">
                  <c:v>Общая доля директоров гос школ, имеющих внутреннее совместительство, город и село</c:v>
                </c:pt>
              </c:strCache>
            </c:strRef>
          </c:tx>
          <c:dLbls>
            <c:showVal val="1"/>
          </c:dLbls>
          <c:cat>
            <c:strRef>
              <c:f>Занятость!$K$133:$O$133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Занятость!$K$136:$O$136</c:f>
              <c:numCache>
                <c:formatCode>0.0%</c:formatCode>
                <c:ptCount val="5"/>
                <c:pt idx="0">
                  <c:v>0.66740576496674053</c:v>
                </c:pt>
                <c:pt idx="1">
                  <c:v>0.7117516629711772</c:v>
                </c:pt>
                <c:pt idx="2">
                  <c:v>0.69815668202764958</c:v>
                </c:pt>
                <c:pt idx="3">
                  <c:v>0.68028846153846168</c:v>
                </c:pt>
                <c:pt idx="4">
                  <c:v>0.66169154228856053</c:v>
                </c:pt>
              </c:numCache>
            </c:numRef>
          </c:val>
        </c:ser>
        <c:overlap val="100"/>
        <c:axId val="83202816"/>
        <c:axId val="83204352"/>
      </c:barChart>
      <c:catAx>
        <c:axId val="83202816"/>
        <c:scaling>
          <c:orientation val="minMax"/>
        </c:scaling>
        <c:axPos val="b"/>
        <c:tickLblPos val="nextTo"/>
        <c:crossAx val="83204352"/>
        <c:crosses val="autoZero"/>
        <c:auto val="1"/>
        <c:lblAlgn val="ctr"/>
        <c:lblOffset val="100"/>
      </c:catAx>
      <c:valAx>
        <c:axId val="83204352"/>
        <c:scaling>
          <c:orientation val="minMax"/>
        </c:scaling>
        <c:axPos val="l"/>
        <c:majorGridlines/>
        <c:numFmt formatCode="0.0%" sourceLinked="1"/>
        <c:tickLblPos val="nextTo"/>
        <c:crossAx val="832028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Квалификация!$J$8</c:f>
              <c:strCache>
                <c:ptCount val="1"/>
                <c:pt idx="0">
                  <c:v>Численность директоров государственных школ, имеющих высшую категорию, город</c:v>
                </c:pt>
              </c:strCache>
            </c:strRef>
          </c:tx>
          <c:dLbls>
            <c:showVal val="1"/>
          </c:dLbls>
          <c:cat>
            <c:strRef>
              <c:f>Квалификация!$K$7:$O$7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Квалификация!$K$8:$O$8</c:f>
              <c:numCache>
                <c:formatCode>General</c:formatCode>
                <c:ptCount val="5"/>
                <c:pt idx="0">
                  <c:v>154</c:v>
                </c:pt>
                <c:pt idx="1">
                  <c:v>149</c:v>
                </c:pt>
                <c:pt idx="2">
                  <c:v>144</c:v>
                </c:pt>
                <c:pt idx="3">
                  <c:v>132</c:v>
                </c:pt>
                <c:pt idx="4">
                  <c:v>103</c:v>
                </c:pt>
              </c:numCache>
            </c:numRef>
          </c:val>
        </c:ser>
        <c:ser>
          <c:idx val="1"/>
          <c:order val="1"/>
          <c:tx>
            <c:strRef>
              <c:f>Квалификация!$J$9</c:f>
              <c:strCache>
                <c:ptCount val="1"/>
                <c:pt idx="0">
                  <c:v>Численность директоров государственных школ, имеющих первую категорию, город</c:v>
                </c:pt>
              </c:strCache>
            </c:strRef>
          </c:tx>
          <c:dLbls>
            <c:showVal val="1"/>
          </c:dLbls>
          <c:cat>
            <c:strRef>
              <c:f>Квалификация!$K$7:$O$7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Квалификация!$K$9:$O$9</c:f>
              <c:numCache>
                <c:formatCode>General</c:formatCode>
                <c:ptCount val="5"/>
                <c:pt idx="0">
                  <c:v>48</c:v>
                </c:pt>
                <c:pt idx="1">
                  <c:v>50</c:v>
                </c:pt>
                <c:pt idx="2">
                  <c:v>53</c:v>
                </c:pt>
                <c:pt idx="3">
                  <c:v>50</c:v>
                </c:pt>
                <c:pt idx="4">
                  <c:v>37</c:v>
                </c:pt>
              </c:numCache>
            </c:numRef>
          </c:val>
        </c:ser>
        <c:ser>
          <c:idx val="2"/>
          <c:order val="2"/>
          <c:tx>
            <c:strRef>
              <c:f>Квалификация!$J$10</c:f>
              <c:strCache>
                <c:ptCount val="1"/>
                <c:pt idx="0">
                  <c:v>Численность директоров государственных школ, имеющих вторую категорию, город</c:v>
                </c:pt>
              </c:strCache>
            </c:strRef>
          </c:tx>
          <c:cat>
            <c:strRef>
              <c:f>Квалификация!$K$7:$O$7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Квалификация!$K$10:$O$10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Квалификация!$J$11</c:f>
              <c:strCache>
                <c:ptCount val="1"/>
                <c:pt idx="0">
                  <c:v>Численность директоров государственных школ, не имеющих категории, город</c:v>
                </c:pt>
              </c:strCache>
            </c:strRef>
          </c:tx>
          <c:dLbls>
            <c:showVal val="1"/>
          </c:dLbls>
          <c:cat>
            <c:strRef>
              <c:f>Квалификация!$K$7:$O$7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Квалификация!$K$11:$O$11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11</c:v>
                </c:pt>
                <c:pt idx="4">
                  <c:v>47</c:v>
                </c:pt>
              </c:numCache>
            </c:numRef>
          </c:val>
        </c:ser>
        <c:axId val="83260928"/>
        <c:axId val="83262464"/>
      </c:barChart>
      <c:catAx>
        <c:axId val="83260928"/>
        <c:scaling>
          <c:orientation val="minMax"/>
        </c:scaling>
        <c:axPos val="b"/>
        <c:tickLblPos val="nextTo"/>
        <c:crossAx val="83262464"/>
        <c:crosses val="autoZero"/>
        <c:auto val="1"/>
        <c:lblAlgn val="ctr"/>
        <c:lblOffset val="100"/>
      </c:catAx>
      <c:valAx>
        <c:axId val="83262464"/>
        <c:scaling>
          <c:orientation val="minMax"/>
        </c:scaling>
        <c:axPos val="l"/>
        <c:majorGridlines/>
        <c:numFmt formatCode="General" sourceLinked="1"/>
        <c:tickLblPos val="nextTo"/>
        <c:crossAx val="832609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Квалификация!$J$52</c:f>
              <c:strCache>
                <c:ptCount val="1"/>
                <c:pt idx="0">
                  <c:v>Численность директоров государственных школ, имеющих высшую категорию, село</c:v>
                </c:pt>
              </c:strCache>
            </c:strRef>
          </c:tx>
          <c:dLbls>
            <c:showVal val="1"/>
          </c:dLbls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Квалификация!$K$52:$O$52</c:f>
              <c:numCache>
                <c:formatCode>General</c:formatCode>
                <c:ptCount val="5"/>
                <c:pt idx="0">
                  <c:v>65</c:v>
                </c:pt>
                <c:pt idx="1">
                  <c:v>66</c:v>
                </c:pt>
                <c:pt idx="2">
                  <c:v>66</c:v>
                </c:pt>
                <c:pt idx="3">
                  <c:v>61</c:v>
                </c:pt>
                <c:pt idx="4">
                  <c:v>42</c:v>
                </c:pt>
              </c:numCache>
            </c:numRef>
          </c:val>
        </c:ser>
        <c:ser>
          <c:idx val="1"/>
          <c:order val="1"/>
          <c:tx>
            <c:strRef>
              <c:f>Квалификация!$J$53</c:f>
              <c:strCache>
                <c:ptCount val="1"/>
                <c:pt idx="0">
                  <c:v>Численность директоров государственных школ, имеющих первую категорию, село</c:v>
                </c:pt>
              </c:strCache>
            </c:strRef>
          </c:tx>
          <c:dLbls>
            <c:showVal val="1"/>
          </c:dLbls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Квалификация!$K$53:$O$53</c:f>
              <c:numCache>
                <c:formatCode>General</c:formatCode>
                <c:ptCount val="5"/>
                <c:pt idx="0">
                  <c:v>182</c:v>
                </c:pt>
                <c:pt idx="1">
                  <c:v>185</c:v>
                </c:pt>
                <c:pt idx="2">
                  <c:v>162</c:v>
                </c:pt>
                <c:pt idx="3">
                  <c:v>121</c:v>
                </c:pt>
                <c:pt idx="4">
                  <c:v>96</c:v>
                </c:pt>
              </c:numCache>
            </c:numRef>
          </c:val>
        </c:ser>
        <c:ser>
          <c:idx val="2"/>
          <c:order val="2"/>
          <c:tx>
            <c:strRef>
              <c:f>Квалификация!$J$54</c:f>
              <c:strCache>
                <c:ptCount val="1"/>
                <c:pt idx="0">
                  <c:v>Численность директоров государственных школ, имеющих вторую категорию, село</c:v>
                </c:pt>
              </c:strCache>
            </c:strRef>
          </c:tx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Квалификация!$K$54:$O$54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Квалификация!$J$55</c:f>
              <c:strCache>
                <c:ptCount val="1"/>
                <c:pt idx="0">
                  <c:v>Численность директоров государственных школ, не имеющих категории, село</c:v>
                </c:pt>
              </c:strCache>
            </c:strRef>
          </c:tx>
          <c:dLbls>
            <c:showVal val="1"/>
          </c:dLbls>
          <c:cat>
            <c:strRef>
              <c:f>Квалификация!$K$51:$O$51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Квалификация!$K$55:$O$55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41</c:v>
                </c:pt>
                <c:pt idx="4">
                  <c:v>77</c:v>
                </c:pt>
              </c:numCache>
            </c:numRef>
          </c:val>
        </c:ser>
        <c:axId val="83396864"/>
        <c:axId val="83410944"/>
      </c:barChart>
      <c:catAx>
        <c:axId val="83396864"/>
        <c:scaling>
          <c:orientation val="minMax"/>
        </c:scaling>
        <c:axPos val="b"/>
        <c:tickLblPos val="nextTo"/>
        <c:crossAx val="83410944"/>
        <c:crosses val="autoZero"/>
        <c:auto val="1"/>
        <c:lblAlgn val="ctr"/>
        <c:lblOffset val="100"/>
      </c:catAx>
      <c:valAx>
        <c:axId val="83410944"/>
        <c:scaling>
          <c:orientation val="minMax"/>
        </c:scaling>
        <c:axPos val="l"/>
        <c:majorGridlines/>
        <c:numFmt formatCode="General" sourceLinked="1"/>
        <c:tickLblPos val="nextTo"/>
        <c:crossAx val="833968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Образование!$M$61</c:f>
              <c:strCache>
                <c:ptCount val="1"/>
                <c:pt idx="0">
                  <c:v>2009-2010</c:v>
                </c:pt>
              </c:strCache>
            </c:strRef>
          </c:tx>
          <c:dLbls>
            <c:showVal val="1"/>
          </c:dLbls>
          <c:cat>
            <c:strRef>
              <c:f>Образование!$L$62:$L$68</c:f>
              <c:strCache>
                <c:ptCount val="7"/>
                <c:pt idx="0">
                  <c:v>Доля директоров государственных школ, имеющих высшее профессиональное образование, всего</c:v>
                </c:pt>
                <c:pt idx="1">
                  <c:v>Доля директоров государственных школ, имеющих высшее профессиональное педагогическое образование, всего</c:v>
                </c:pt>
                <c:pt idx="2">
                  <c:v>Доля директоров государственных школ, имеющих среднее профессиональное образование, всего</c:v>
                </c:pt>
                <c:pt idx="3">
                  <c:v>Доля директоров государственных школ, имеющих среднее профессиональное педагогическое образование, всего</c:v>
                </c:pt>
                <c:pt idx="4">
                  <c:v>Доля директоров государственных школ, имеющих высшее профессиональное образование, город</c:v>
                </c:pt>
                <c:pt idx="5">
                  <c:v>Доля директоров государственных школ, имеющих высшее профессиональное образование, всего</c:v>
                </c:pt>
                <c:pt idx="6">
                  <c:v>Доля директоров государственных школ, имеющих высшее профессиональное педагогическое образование, город</c:v>
                </c:pt>
              </c:strCache>
            </c:strRef>
          </c:cat>
          <c:val>
            <c:numRef>
              <c:f>Образование!$M$62:$M$68</c:f>
              <c:numCache>
                <c:formatCode>0.0%</c:formatCode>
                <c:ptCount val="7"/>
                <c:pt idx="0">
                  <c:v>0.98891352549889133</c:v>
                </c:pt>
                <c:pt idx="1">
                  <c:v>0.94900221729490064</c:v>
                </c:pt>
                <c:pt idx="2">
                  <c:v>1.1086474501108673E-2</c:v>
                </c:pt>
                <c:pt idx="3">
                  <c:v>1.1086474501108673E-2</c:v>
                </c:pt>
                <c:pt idx="4">
                  <c:v>1</c:v>
                </c:pt>
                <c:pt idx="5">
                  <c:v>0.98891352549889133</c:v>
                </c:pt>
                <c:pt idx="6">
                  <c:v>0.9605911330049266</c:v>
                </c:pt>
              </c:numCache>
            </c:numRef>
          </c:val>
        </c:ser>
        <c:ser>
          <c:idx val="1"/>
          <c:order val="1"/>
          <c:tx>
            <c:strRef>
              <c:f>Образование!$N$61</c:f>
              <c:strCache>
                <c:ptCount val="1"/>
                <c:pt idx="0">
                  <c:v>2010-2011</c:v>
                </c:pt>
              </c:strCache>
            </c:strRef>
          </c:tx>
          <c:dLbls>
            <c:showVal val="1"/>
          </c:dLbls>
          <c:cat>
            <c:strRef>
              <c:f>Образование!$L$62:$L$68</c:f>
              <c:strCache>
                <c:ptCount val="7"/>
                <c:pt idx="0">
                  <c:v>Доля директоров государственных школ, имеющих высшее профессиональное образование, всего</c:v>
                </c:pt>
                <c:pt idx="1">
                  <c:v>Доля директоров государственных школ, имеющих высшее профессиональное педагогическое образование, всего</c:v>
                </c:pt>
                <c:pt idx="2">
                  <c:v>Доля директоров государственных школ, имеющих среднее профессиональное образование, всего</c:v>
                </c:pt>
                <c:pt idx="3">
                  <c:v>Доля директоров государственных школ, имеющих среднее профессиональное педагогическое образование, всего</c:v>
                </c:pt>
                <c:pt idx="4">
                  <c:v>Доля директоров государственных школ, имеющих высшее профессиональное образование, город</c:v>
                </c:pt>
                <c:pt idx="5">
                  <c:v>Доля директоров государственных школ, имеющих высшее профессиональное образование, всего</c:v>
                </c:pt>
                <c:pt idx="6">
                  <c:v>Доля директоров государственных школ, имеющих высшее профессиональное педагогическое образование, город</c:v>
                </c:pt>
              </c:strCache>
            </c:strRef>
          </c:cat>
          <c:val>
            <c:numRef>
              <c:f>Образование!$N$62:$N$68</c:f>
              <c:numCache>
                <c:formatCode>0.0%</c:formatCode>
                <c:ptCount val="7"/>
                <c:pt idx="0">
                  <c:v>0.98004434589800449</c:v>
                </c:pt>
                <c:pt idx="1">
                  <c:v>0.94235033259423562</c:v>
                </c:pt>
                <c:pt idx="2">
                  <c:v>1.9955654101995565E-2</c:v>
                </c:pt>
                <c:pt idx="3">
                  <c:v>1.9955654101995565E-2</c:v>
                </c:pt>
                <c:pt idx="4">
                  <c:v>1</c:v>
                </c:pt>
                <c:pt idx="5">
                  <c:v>0.98004434589800449</c:v>
                </c:pt>
                <c:pt idx="6">
                  <c:v>0.95477386934673369</c:v>
                </c:pt>
              </c:numCache>
            </c:numRef>
          </c:val>
        </c:ser>
        <c:ser>
          <c:idx val="2"/>
          <c:order val="2"/>
          <c:tx>
            <c:strRef>
              <c:f>Образование!$O$61</c:f>
              <c:strCache>
                <c:ptCount val="1"/>
                <c:pt idx="0">
                  <c:v>2011-2012</c:v>
                </c:pt>
              </c:strCache>
            </c:strRef>
          </c:tx>
          <c:dLbls>
            <c:showVal val="1"/>
          </c:dLbls>
          <c:cat>
            <c:strRef>
              <c:f>Образование!$L$62:$L$68</c:f>
              <c:strCache>
                <c:ptCount val="7"/>
                <c:pt idx="0">
                  <c:v>Доля директоров государственных школ, имеющих высшее профессиональное образование, всего</c:v>
                </c:pt>
                <c:pt idx="1">
                  <c:v>Доля директоров государственных школ, имеющих высшее профессиональное педагогическое образование, всего</c:v>
                </c:pt>
                <c:pt idx="2">
                  <c:v>Доля директоров государственных школ, имеющих среднее профессиональное образование, всего</c:v>
                </c:pt>
                <c:pt idx="3">
                  <c:v>Доля директоров государственных школ, имеющих среднее профессиональное педагогическое образование, всего</c:v>
                </c:pt>
                <c:pt idx="4">
                  <c:v>Доля директоров государственных школ, имеющих высшее профессиональное образование, город</c:v>
                </c:pt>
                <c:pt idx="5">
                  <c:v>Доля директоров государственных школ, имеющих высшее профессиональное образование, всего</c:v>
                </c:pt>
                <c:pt idx="6">
                  <c:v>Доля директоров государственных школ, имеющих высшее профессиональное педагогическое образование, город</c:v>
                </c:pt>
              </c:strCache>
            </c:strRef>
          </c:cat>
          <c:val>
            <c:numRef>
              <c:f>Образование!$O$62:$O$68</c:f>
              <c:numCache>
                <c:formatCode>0.0%</c:formatCode>
                <c:ptCount val="7"/>
                <c:pt idx="0">
                  <c:v>0.98387096774193405</c:v>
                </c:pt>
                <c:pt idx="1">
                  <c:v>0.9285714285714286</c:v>
                </c:pt>
                <c:pt idx="2">
                  <c:v>1.6129032258064523E-2</c:v>
                </c:pt>
                <c:pt idx="3">
                  <c:v>1.3824884792626764E-2</c:v>
                </c:pt>
                <c:pt idx="4">
                  <c:v>1</c:v>
                </c:pt>
                <c:pt idx="5">
                  <c:v>0.98387096774193405</c:v>
                </c:pt>
                <c:pt idx="6">
                  <c:v>0.94416243654822363</c:v>
                </c:pt>
              </c:numCache>
            </c:numRef>
          </c:val>
        </c:ser>
        <c:ser>
          <c:idx val="3"/>
          <c:order val="3"/>
          <c:tx>
            <c:strRef>
              <c:f>Образование!$P$61</c:f>
              <c:strCache>
                <c:ptCount val="1"/>
                <c:pt idx="0">
                  <c:v>2012-2013</c:v>
                </c:pt>
              </c:strCache>
            </c:strRef>
          </c:tx>
          <c:dLbls>
            <c:showVal val="1"/>
          </c:dLbls>
          <c:cat>
            <c:strRef>
              <c:f>Образование!$L$62:$L$68</c:f>
              <c:strCache>
                <c:ptCount val="7"/>
                <c:pt idx="0">
                  <c:v>Доля директоров государственных школ, имеющих высшее профессиональное образование, всего</c:v>
                </c:pt>
                <c:pt idx="1">
                  <c:v>Доля директоров государственных школ, имеющих высшее профессиональное педагогическое образование, всего</c:v>
                </c:pt>
                <c:pt idx="2">
                  <c:v>Доля директоров государственных школ, имеющих среднее профессиональное образование, всего</c:v>
                </c:pt>
                <c:pt idx="3">
                  <c:v>Доля директоров государственных школ, имеющих среднее профессиональное педагогическое образование, всего</c:v>
                </c:pt>
                <c:pt idx="4">
                  <c:v>Доля директоров государственных школ, имеющих высшее профессиональное образование, город</c:v>
                </c:pt>
                <c:pt idx="5">
                  <c:v>Доля директоров государственных школ, имеющих высшее профессиональное образование, всего</c:v>
                </c:pt>
                <c:pt idx="6">
                  <c:v>Доля директоров государственных школ, имеющих высшее профессиональное педагогическое образование, город</c:v>
                </c:pt>
              </c:strCache>
            </c:strRef>
          </c:cat>
          <c:val>
            <c:numRef>
              <c:f>Образование!$P$62:$P$68</c:f>
              <c:numCache>
                <c:formatCode>0.0%</c:formatCode>
                <c:ptCount val="7"/>
                <c:pt idx="0">
                  <c:v>0.99038461538461542</c:v>
                </c:pt>
                <c:pt idx="1">
                  <c:v>0.95192307692307898</c:v>
                </c:pt>
                <c:pt idx="2">
                  <c:v>9.6153846153846628E-3</c:v>
                </c:pt>
                <c:pt idx="3">
                  <c:v>7.2115384615384715E-3</c:v>
                </c:pt>
                <c:pt idx="4">
                  <c:v>1</c:v>
                </c:pt>
                <c:pt idx="5">
                  <c:v>0.99038461538461542</c:v>
                </c:pt>
                <c:pt idx="6">
                  <c:v>0.95854922279792742</c:v>
                </c:pt>
              </c:numCache>
            </c:numRef>
          </c:val>
        </c:ser>
        <c:ser>
          <c:idx val="4"/>
          <c:order val="4"/>
          <c:tx>
            <c:strRef>
              <c:f>Образование!$Q$61</c:f>
              <c:strCache>
                <c:ptCount val="1"/>
                <c:pt idx="0">
                  <c:v>2013-2014</c:v>
                </c:pt>
              </c:strCache>
            </c:strRef>
          </c:tx>
          <c:dLbls>
            <c:showVal val="1"/>
          </c:dLbls>
          <c:cat>
            <c:strRef>
              <c:f>Образование!$L$62:$L$68</c:f>
              <c:strCache>
                <c:ptCount val="7"/>
                <c:pt idx="0">
                  <c:v>Доля директоров государственных школ, имеющих высшее профессиональное образование, всего</c:v>
                </c:pt>
                <c:pt idx="1">
                  <c:v>Доля директоров государственных школ, имеющих высшее профессиональное педагогическое образование, всего</c:v>
                </c:pt>
                <c:pt idx="2">
                  <c:v>Доля директоров государственных школ, имеющих среднее профессиональное образование, всего</c:v>
                </c:pt>
                <c:pt idx="3">
                  <c:v>Доля директоров государственных школ, имеющих среднее профессиональное педагогическое образование, всего</c:v>
                </c:pt>
                <c:pt idx="4">
                  <c:v>Доля директоров государственных школ, имеющих высшее профессиональное образование, город</c:v>
                </c:pt>
                <c:pt idx="5">
                  <c:v>Доля директоров государственных школ, имеющих высшее профессиональное образование, всего</c:v>
                </c:pt>
                <c:pt idx="6">
                  <c:v>Доля директоров государственных школ, имеющих высшее профессиональное педагогическое образование, город</c:v>
                </c:pt>
              </c:strCache>
            </c:strRef>
          </c:cat>
          <c:val>
            <c:numRef>
              <c:f>Образование!$Q$62:$Q$68</c:f>
              <c:numCache>
                <c:formatCode>0.0%</c:formatCode>
                <c:ptCount val="7"/>
                <c:pt idx="0">
                  <c:v>0.99253731343283558</c:v>
                </c:pt>
                <c:pt idx="1">
                  <c:v>0.95024875621890692</c:v>
                </c:pt>
                <c:pt idx="2">
                  <c:v>7.4626865671641824E-3</c:v>
                </c:pt>
                <c:pt idx="3">
                  <c:v>4.9751243781094526E-3</c:v>
                </c:pt>
                <c:pt idx="4">
                  <c:v>1</c:v>
                </c:pt>
                <c:pt idx="5">
                  <c:v>0.99253731343283558</c:v>
                </c:pt>
                <c:pt idx="6">
                  <c:v>0.95187165775401228</c:v>
                </c:pt>
              </c:numCache>
            </c:numRef>
          </c:val>
        </c:ser>
        <c:axId val="87659264"/>
        <c:axId val="87660800"/>
      </c:barChart>
      <c:catAx>
        <c:axId val="87659264"/>
        <c:scaling>
          <c:orientation val="minMax"/>
        </c:scaling>
        <c:axPos val="l"/>
        <c:tickLblPos val="nextTo"/>
        <c:crossAx val="87660800"/>
        <c:crosses val="autoZero"/>
        <c:auto val="1"/>
        <c:lblAlgn val="ctr"/>
        <c:lblOffset val="100"/>
      </c:catAx>
      <c:valAx>
        <c:axId val="87660800"/>
        <c:scaling>
          <c:orientation val="minMax"/>
        </c:scaling>
        <c:axPos val="b"/>
        <c:majorGridlines/>
        <c:numFmt formatCode="0.0%" sourceLinked="1"/>
        <c:tickLblPos val="nextTo"/>
        <c:crossAx val="876592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Стаж!$K$6</c:f>
              <c:strCache>
                <c:ptCount val="1"/>
                <c:pt idx="0">
                  <c:v>Численность директоров государственных школ, имеющих стаж работы менее 2 лет, город</c:v>
                </c:pt>
              </c:strCache>
            </c:strRef>
          </c:tx>
          <c:dLbls>
            <c:showVal val="1"/>
          </c:dLbls>
          <c:cat>
            <c:strRef>
              <c:f>Стаж!$L$5:$P$5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Стаж!$L$6:$P$6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Стаж!$K$7</c:f>
              <c:strCache>
                <c:ptCount val="1"/>
                <c:pt idx="0">
                  <c:v>Численность директоров государственных школ, имеющих стаж работы от 2 до 5 лет, город</c:v>
                </c:pt>
              </c:strCache>
            </c:strRef>
          </c:tx>
          <c:dLbls>
            <c:showVal val="1"/>
          </c:dLbls>
          <c:cat>
            <c:strRef>
              <c:f>Стаж!$L$5:$P$5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Стаж!$L$7:$P$7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Стаж!$K$8</c:f>
              <c:strCache>
                <c:ptCount val="1"/>
                <c:pt idx="0">
                  <c:v>Численность директоров государственных школ, имеющих стаж работы от 5 до 10 лет, город</c:v>
                </c:pt>
              </c:strCache>
            </c:strRef>
          </c:tx>
          <c:cat>
            <c:strRef>
              <c:f>Стаж!$L$5:$P$5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Стаж!$L$8:$P$8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Стаж!$K$9</c:f>
              <c:strCache>
                <c:ptCount val="1"/>
                <c:pt idx="0">
                  <c:v>Численность директоров государственных школ, имеющих стаж работы от 10 до 20 лет, город</c:v>
                </c:pt>
              </c:strCache>
            </c:strRef>
          </c:tx>
          <c:dLbls>
            <c:showVal val="1"/>
          </c:dLbls>
          <c:cat>
            <c:strRef>
              <c:f>Стаж!$L$5:$P$5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Стаж!$L$9:$P$9</c:f>
              <c:numCache>
                <c:formatCode>General</c:formatCode>
                <c:ptCount val="5"/>
                <c:pt idx="0">
                  <c:v>24</c:v>
                </c:pt>
                <c:pt idx="1">
                  <c:v>25</c:v>
                </c:pt>
                <c:pt idx="2">
                  <c:v>27</c:v>
                </c:pt>
                <c:pt idx="3">
                  <c:v>27</c:v>
                </c:pt>
                <c:pt idx="4">
                  <c:v>21</c:v>
                </c:pt>
              </c:numCache>
            </c:numRef>
          </c:val>
        </c:ser>
        <c:ser>
          <c:idx val="4"/>
          <c:order val="4"/>
          <c:tx>
            <c:strRef>
              <c:f>Стаж!$K$10</c:f>
              <c:strCache>
                <c:ptCount val="1"/>
                <c:pt idx="0">
                  <c:v>Численность директоров государственных школ, имеющих стаж работы более 20 лет, город</c:v>
                </c:pt>
              </c:strCache>
            </c:strRef>
          </c:tx>
          <c:dLbls>
            <c:showVal val="1"/>
          </c:dLbls>
          <c:cat>
            <c:strRef>
              <c:f>Стаж!$L$5:$P$5</c:f>
              <c:strCache>
                <c:ptCount val="5"/>
                <c:pt idx="0">
                  <c:v>2009-2010</c:v>
                </c:pt>
                <c:pt idx="1">
                  <c:v>2010-2011</c:v>
                </c:pt>
                <c:pt idx="2">
                  <c:v>2011-2012</c:v>
                </c:pt>
                <c:pt idx="3">
                  <c:v>2012-2013</c:v>
                </c:pt>
                <c:pt idx="4">
                  <c:v>2013-2014</c:v>
                </c:pt>
              </c:strCache>
            </c:strRef>
          </c:cat>
          <c:val>
            <c:numRef>
              <c:f>Стаж!$L$10:$P$10</c:f>
              <c:numCache>
                <c:formatCode>General</c:formatCode>
                <c:ptCount val="5"/>
                <c:pt idx="0">
                  <c:v>175</c:v>
                </c:pt>
                <c:pt idx="1">
                  <c:v>167</c:v>
                </c:pt>
                <c:pt idx="2">
                  <c:v>166</c:v>
                </c:pt>
                <c:pt idx="3">
                  <c:v>162</c:v>
                </c:pt>
                <c:pt idx="4">
                  <c:v>161</c:v>
                </c:pt>
              </c:numCache>
            </c:numRef>
          </c:val>
        </c:ser>
        <c:axId val="89008768"/>
        <c:axId val="89018752"/>
      </c:barChart>
      <c:catAx>
        <c:axId val="89008768"/>
        <c:scaling>
          <c:orientation val="minMax"/>
        </c:scaling>
        <c:axPos val="b"/>
        <c:tickLblPos val="nextTo"/>
        <c:crossAx val="89018752"/>
        <c:crosses val="autoZero"/>
        <c:auto val="1"/>
        <c:lblAlgn val="ctr"/>
        <c:lblOffset val="100"/>
      </c:catAx>
      <c:valAx>
        <c:axId val="89018752"/>
        <c:scaling>
          <c:orientation val="minMax"/>
        </c:scaling>
        <c:axPos val="l"/>
        <c:majorGridlines/>
        <c:numFmt formatCode="General" sourceLinked="1"/>
        <c:tickLblPos val="nextTo"/>
        <c:crossAx val="890087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3F826-B54D-4247-AED6-CE310259380A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DC9A9-A09F-438C-9DF5-05D23F5D44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ru-RU" baseline="0" dirty="0" smtClean="0"/>
              <a:t>*Какова доля информации, которую запрашивает орган управления образованием у школ, существует в альтернативных источниках, например на сайтах школ, в базах данных, в других подразделениях органа управления образованием и т.д. (укажите примерную долю)? (открытый вопрос)</a:t>
            </a:r>
          </a:p>
          <a:p>
            <a:pPr marL="0" indent="0">
              <a:buFont typeface="Arial" pitchFamily="34" charset="0"/>
              <a:buNone/>
            </a:pPr>
            <a:endParaRPr lang="ru-RU" baseline="0" dirty="0" smtClean="0"/>
          </a:p>
          <a:p>
            <a:pPr marL="0" indent="0">
              <a:buFont typeface="Arial" pitchFamily="34" charset="0"/>
              <a:buNone/>
            </a:pPr>
            <a:r>
              <a:rPr lang="ru-RU" baseline="0" dirty="0" smtClean="0"/>
              <a:t>** При этом, на вопрос - Как часто директора обращаются с инициативами или пожеланиями, касающимися изменения форм работы с органами управления образования? 67% - такого не было (слабая инициативность директоров или отношения не располагают к инициативе)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0C6BB3-D7DB-4E14-A196-F88642B82AFD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86481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4392D-9670-45DF-B336-6AE399AC3516}" type="datetimeFigureOut">
              <a:rPr lang="ru-RU" smtClean="0"/>
              <a:pPr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DB63E-1E04-4C66-BA6E-F03559AD6C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onstantinova@mail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.hse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konstantinova@iro.yar.r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konstantinova@mail.ru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400" b="1" i="1" dirty="0" smtClean="0"/>
              <a:t>Представление </a:t>
            </a:r>
            <a:br>
              <a:rPr lang="ru-RU" sz="2400" b="1" i="1" dirty="0" smtClean="0"/>
            </a:br>
            <a:r>
              <a:rPr lang="ru-RU" sz="2400" b="1" i="1" dirty="0" smtClean="0"/>
              <a:t>основных результатов исследования </a:t>
            </a:r>
            <a:br>
              <a:rPr lang="ru-RU" sz="2400" b="1" i="1" dirty="0" smtClean="0"/>
            </a:br>
            <a:r>
              <a:rPr lang="ru-RU" sz="2400" b="1" i="1" dirty="0" smtClean="0"/>
              <a:t>по Ярославской области</a:t>
            </a:r>
            <a:br>
              <a:rPr lang="ru-RU" sz="2400" b="1" i="1" dirty="0" smtClean="0"/>
            </a:br>
            <a:r>
              <a:rPr lang="ru-RU" sz="2400" b="1" i="1" dirty="0" smtClean="0"/>
              <a:t> в рамках проекта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endParaRPr lang="ru-RU" altLang="ru-RU" sz="3600" b="1" i="1" dirty="0" smtClean="0">
              <a:latin typeface="Myriad Pro Semibold" charset="0"/>
              <a:ea typeface="ＭＳ Ｐゴシック" pitchFamily="34" charset="-128"/>
            </a:endParaRPr>
          </a:p>
          <a:p>
            <a:pPr algn="just">
              <a:buNone/>
            </a:pPr>
            <a:endParaRPr lang="ru-RU" altLang="ru-RU" b="1" i="1" dirty="0" smtClean="0">
              <a:latin typeface="Myriad Pro Semibold" charset="0"/>
              <a:ea typeface="ＭＳ Ｐゴシック" pitchFamily="34" charset="-128"/>
            </a:endParaRPr>
          </a:p>
          <a:p>
            <a:pPr algn="ctr">
              <a:buNone/>
            </a:pPr>
            <a:r>
              <a:rPr lang="ru-RU" altLang="ru-RU" sz="9600" b="1" i="1" dirty="0" smtClean="0">
                <a:latin typeface="Myriad Pro Semibold" charset="0"/>
                <a:ea typeface="ＭＳ Ｐゴシック" pitchFamily="34" charset="-128"/>
              </a:rPr>
              <a:t>«Исследование эффективных моделей государственно-общественного управления образованием, связанных с личностными и профессиональными характеристиками руководителей общеобразовательных организаций, с целью разработки и распространения рекомендаций по повышению профессионального уровня управленческих кадров на всей территории РФ»</a:t>
            </a:r>
            <a:r>
              <a:rPr lang="ru-RU" sz="9600" b="1" i="1" dirty="0" smtClean="0"/>
              <a:t> </a:t>
            </a:r>
          </a:p>
          <a:p>
            <a:pPr algn="just">
              <a:buNone/>
            </a:pPr>
            <a:endParaRPr lang="en-US" sz="3800" b="1" i="1" dirty="0" smtClean="0"/>
          </a:p>
          <a:p>
            <a:pPr algn="just">
              <a:buNone/>
            </a:pPr>
            <a:endParaRPr lang="en-US" sz="3800" b="1" i="1" dirty="0" smtClean="0"/>
          </a:p>
          <a:p>
            <a:pPr algn="just">
              <a:buNone/>
            </a:pPr>
            <a:endParaRPr lang="ru-RU" sz="3800" b="1" i="1" dirty="0" smtClean="0"/>
          </a:p>
          <a:p>
            <a:pPr algn="r">
              <a:buNone/>
            </a:pPr>
            <a:r>
              <a:rPr lang="ru-RU" sz="9600" b="1" i="1" dirty="0" smtClean="0"/>
              <a:t>Зав. кафедрой менеджмента </a:t>
            </a:r>
          </a:p>
          <a:p>
            <a:pPr algn="r">
              <a:buNone/>
            </a:pPr>
            <a:r>
              <a:rPr lang="ru-RU" sz="9600" b="1" i="1" dirty="0" smtClean="0"/>
              <a:t>ГОАУ ЯО ИРО Константинова В.Г.</a:t>
            </a:r>
          </a:p>
          <a:p>
            <a:pPr algn="r">
              <a:buNone/>
            </a:pPr>
            <a:r>
              <a:rPr lang="en-US" sz="9600" b="1" i="1" dirty="0" smtClean="0">
                <a:hlinkClick r:id="rId3"/>
              </a:rPr>
              <a:t>konstantinova@mail.ru</a:t>
            </a:r>
            <a:endParaRPr lang="en-US" sz="9600" b="1" i="1" dirty="0" smtClean="0"/>
          </a:p>
          <a:p>
            <a:pPr>
              <a:buNone/>
            </a:pPr>
            <a:endParaRPr lang="ru-RU" sz="9600" b="1" dirty="0" smtClean="0"/>
          </a:p>
          <a:p>
            <a:pPr>
              <a:buNone/>
            </a:pPr>
            <a:r>
              <a:rPr lang="ru-RU" altLang="ru-RU" sz="4800" b="1" i="1" dirty="0" smtClean="0">
                <a:solidFill>
                  <a:srgbClr val="000000"/>
                </a:solidFill>
                <a:latin typeface="Myriad Pro Semibold" charset="0"/>
                <a:ea typeface="ＭＳ Ｐゴシック" pitchFamily="34" charset="-128"/>
              </a:rPr>
              <a:t/>
            </a:r>
            <a:br>
              <a:rPr lang="ru-RU" altLang="ru-RU" sz="4800" b="1" i="1" dirty="0" smtClean="0">
                <a:solidFill>
                  <a:srgbClr val="000000"/>
                </a:solidFill>
                <a:latin typeface="Myriad Pro Semibold" charset="0"/>
                <a:ea typeface="ＭＳ Ｐゴシック" pitchFamily="34" charset="-128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Диаграмма 7. </a:t>
            </a:r>
            <a:r>
              <a:rPr lang="ru-RU" sz="2400" b="1" dirty="0"/>
              <a:t>Численность директоров сельских общеобразовательных школ по наличию квалификационной категории 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Диаграмма 8.</a:t>
            </a:r>
            <a:r>
              <a:rPr lang="ru-RU" sz="2400" b="1" dirty="0"/>
              <a:t>  Данные о профессиональном образовании директоров школ Ярославской области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Диаграмма 9.</a:t>
            </a:r>
            <a:r>
              <a:rPr lang="ru-RU" sz="2800" b="1" dirty="0"/>
              <a:t>  Данные о стаже директоров школ Ярославской области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Диаграмма 10.</a:t>
            </a:r>
            <a:r>
              <a:rPr lang="ru-RU" sz="2800" b="1" dirty="0"/>
              <a:t>  Данные о возрасте директоров школ Ярославской области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6766" cy="100013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Квалификационная категория  директоров </a:t>
            </a:r>
            <a:r>
              <a:rPr lang="ru-RU" sz="2800" b="1" u="sng" dirty="0" smtClean="0">
                <a:solidFill>
                  <a:schemeClr val="accent3">
                    <a:lumMod val="75000"/>
                  </a:schemeClr>
                </a:solidFill>
              </a:rPr>
              <a:t>сельских</a:t>
            </a:r>
            <a:r>
              <a:rPr lang="ru-RU" sz="2800" b="1" dirty="0" smtClean="0"/>
              <a:t> общеобразовательных школ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9144000" cy="5002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0298" y="2643182"/>
            <a:ext cx="4214842" cy="185738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Преобладающие формы и продуктивные методы развития руководителей сельских  школ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571604" y="785794"/>
            <a:ext cx="2571768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Проблемное обсуждение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14282" y="2143116"/>
            <a:ext cx="2143140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Круглые столы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214282" y="4286256"/>
            <a:ext cx="228601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Психологические практикумы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5214942" y="5500702"/>
            <a:ext cx="228601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Групповые практикумы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6786546" y="4357694"/>
            <a:ext cx="2357454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Выездные занятия в отдаленных школах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929454" y="2214554"/>
            <a:ext cx="221454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Решение кейсов и ситуационных задач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5357818" y="785794"/>
            <a:ext cx="264320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Деловые игры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2000232" y="5500702"/>
            <a:ext cx="2571768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Проектная деятельность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 rot="16200000" flipV="1">
            <a:off x="3071802" y="2071678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12" idx="3"/>
          </p:cNvCxnSpPr>
          <p:nvPr/>
        </p:nvCxnSpPr>
        <p:spPr>
          <a:xfrm rot="5400000" flipH="1" flipV="1">
            <a:off x="5110477" y="1937315"/>
            <a:ext cx="810332" cy="458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6715140" y="2928934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0" idx="1"/>
          </p:cNvCxnSpPr>
          <p:nvPr/>
        </p:nvCxnSpPr>
        <p:spPr>
          <a:xfrm>
            <a:off x="6715140" y="4143380"/>
            <a:ext cx="416647" cy="381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9" idx="0"/>
          </p:cNvCxnSpPr>
          <p:nvPr/>
        </p:nvCxnSpPr>
        <p:spPr>
          <a:xfrm rot="16200000" flipH="1">
            <a:off x="5643570" y="4786322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3143240" y="5000636"/>
            <a:ext cx="107157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2428860" y="4500570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0800000">
            <a:off x="2143108" y="3071810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6643702" cy="13525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Типичный портрет директора школы Ярославской области 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(практически совпадает со средним по РФ):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Женщина;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Имеет полную занятость;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Совмещает основную работу руководителя общеобразовательным учреждением с преподавательской;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Квалификационная категория:  в городе, в основном, высшая и первая, а   на селе – первая и высшая (либо аттестованы на соответствие должности)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Образование – высшее педагогическое; 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В последние 3 -4 года получена профессиональная переподготовка по программе «Менеджмент в образовании»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Стаж работы составляет более 20 лет;</a:t>
            </a:r>
          </a:p>
          <a:p>
            <a:pPr lvl="0">
              <a:spcBef>
                <a:spcPts val="0"/>
              </a:spcBef>
              <a:spcAft>
                <a:spcPts val="1200"/>
              </a:spcAft>
            </a:pPr>
            <a:r>
              <a:rPr lang="ru-RU" b="1" dirty="0" smtClean="0">
                <a:solidFill>
                  <a:prstClr val="black"/>
                </a:solidFill>
              </a:rPr>
              <a:t>Возраст - от 40 до 55 лет.</a:t>
            </a:r>
          </a:p>
          <a:p>
            <a:endParaRPr lang="ru-RU" dirty="0"/>
          </a:p>
        </p:txBody>
      </p:sp>
      <p:pic>
        <p:nvPicPr>
          <p:cNvPr id="1027" name="Picture 3" descr="C:\Users\AcerNEW-1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5449252"/>
            <a:ext cx="2399786" cy="1408748"/>
          </a:xfrm>
          <a:prstGeom prst="rect">
            <a:avLst/>
          </a:prstGeom>
          <a:noFill/>
        </p:spPr>
      </p:pic>
      <p:pic>
        <p:nvPicPr>
          <p:cNvPr id="28674" name="Picture 2" descr="http://growandmanage.com/wp-content/uploads/2014/10/dreamstime_s_144018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285728"/>
            <a:ext cx="2500298" cy="18752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Предложения, полученные от директоров школ на </a:t>
            </a:r>
            <a:r>
              <a:rPr lang="ru-RU" sz="3200" b="1" dirty="0" err="1" smtClean="0">
                <a:solidFill>
                  <a:schemeClr val="tx1"/>
                </a:solidFill>
              </a:rPr>
              <a:t>фокус-группах</a:t>
            </a:r>
            <a:r>
              <a:rPr lang="ru-RU" sz="3200" b="1" dirty="0" smtClean="0">
                <a:solidFill>
                  <a:schemeClr val="tx1"/>
                </a:solidFill>
              </a:rPr>
              <a:t>: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282" y="1714488"/>
            <a:ext cx="4357686" cy="164307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</a:t>
            </a:r>
            <a:r>
              <a:rPr lang="ru-RU" sz="2000" b="1" dirty="0" smtClean="0">
                <a:solidFill>
                  <a:srgbClr val="000000"/>
                </a:solidFill>
              </a:rPr>
              <a:t>Стажировки по управленческим практикам должны стать важной частью деятельности руководителя.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29190" y="1643050"/>
            <a:ext cx="3929090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Важно предусмотреть обучение и развитие заместителей руководителей СОШ по программам ППП, предназначенным конкретно для заместителей директоров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7158" y="3714752"/>
            <a:ext cx="3857652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/>
              <a:t>Финансирование этих программ должно быть одним из приоритетных направлений финансовой политики в сфере образования.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0" y="4071942"/>
            <a:ext cx="4357718" cy="221457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00000"/>
                </a:solidFill>
              </a:rPr>
              <a:t>Разработка программ стажировки должна проводиться совместно учреждением ДПО и успешными руководителями-практиками.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Надежда\Pictures\Рисунок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Статистический портрет современного директора российской школы (данные ВШЭ)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1628800"/>
            <a:ext cx="8280920" cy="4598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prstClr val="black"/>
                </a:solidFill>
              </a:rPr>
              <a:t>Работает </a:t>
            </a:r>
            <a:r>
              <a:rPr lang="ru-RU" sz="2400" dirty="0">
                <a:solidFill>
                  <a:prstClr val="black"/>
                </a:solidFill>
              </a:rPr>
              <a:t>в государственной школе в сельской </a:t>
            </a:r>
            <a:r>
              <a:rPr lang="ru-RU" sz="2400" dirty="0" smtClean="0">
                <a:solidFill>
                  <a:prstClr val="black"/>
                </a:solidFill>
              </a:rPr>
              <a:t>местности;</a:t>
            </a:r>
            <a:endParaRPr lang="ru-RU" sz="2400" dirty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</a:rPr>
              <a:t>Женщина;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</a:rPr>
              <a:t>Имеет полную занятость, при этом совмещает основную работу руководителя общеобразовательным учреждением с другой деятельностью в школе, в частности, преподавательской;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</a:rPr>
              <a:t>Квалификационная категория – первая;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</a:rPr>
              <a:t>Образование – высшее педагогическое;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</a:rPr>
              <a:t>Стаж работы составляет более 20 лет;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prstClr val="black"/>
                </a:solidFill>
              </a:rPr>
              <a:t>Находится в возрасте от 35 до 55 лет (реально – от 40, учитывая стаж в 20 лет).</a:t>
            </a:r>
          </a:p>
        </p:txBody>
      </p:sp>
    </p:spTree>
    <p:extLst>
      <p:ext uri="{BB962C8B-B14F-4D97-AF65-F5344CB8AC3E}">
        <p14:creationId xmlns="" xmlns:p14="http://schemas.microsoft.com/office/powerpoint/2010/main" val="2997447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0"/>
            <a:ext cx="7139136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Управленческие </a:t>
            </a:r>
            <a:r>
              <a:rPr lang="ru-RU" sz="3200" dirty="0">
                <a:solidFill>
                  <a:schemeClr val="bg1"/>
                </a:solidFill>
              </a:rPr>
              <a:t>практики директоров </a:t>
            </a:r>
            <a:r>
              <a:rPr lang="ru-RU" sz="3200" dirty="0" smtClean="0">
                <a:solidFill>
                  <a:schemeClr val="bg1"/>
                </a:solidFill>
              </a:rPr>
              <a:t>разных школ (данные ВШЭ)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52120" y="1772816"/>
            <a:ext cx="30243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Большинство </a:t>
            </a:r>
            <a:r>
              <a:rPr lang="ru-RU" dirty="0">
                <a:solidFill>
                  <a:srgbClr val="FF0000"/>
                </a:solidFill>
              </a:rPr>
              <a:t>директоров мало посещают </a:t>
            </a:r>
            <a:r>
              <a:rPr lang="ru-RU" dirty="0" smtClean="0">
                <a:solidFill>
                  <a:srgbClr val="FF0000"/>
                </a:solidFill>
              </a:rPr>
              <a:t>уроки </a:t>
            </a:r>
            <a:r>
              <a:rPr lang="ru-RU" dirty="0">
                <a:solidFill>
                  <a:srgbClr val="FF0000"/>
                </a:solidFill>
              </a:rPr>
              <a:t>и не курируют работу методических объединений </a:t>
            </a:r>
            <a:r>
              <a:rPr lang="ru-RU" dirty="0" smtClean="0">
                <a:solidFill>
                  <a:srgbClr val="FF0000"/>
                </a:solidFill>
              </a:rPr>
              <a:t>то </a:t>
            </a:r>
            <a:r>
              <a:rPr lang="ru-RU" dirty="0">
                <a:solidFill>
                  <a:srgbClr val="FF0000"/>
                </a:solidFill>
              </a:rPr>
              <a:t>есть, предпочитают заботиться о педагогическом коллективе в целом, обсуждать  общие планы и </a:t>
            </a:r>
            <a:r>
              <a:rPr lang="ru-RU" dirty="0" smtClean="0">
                <a:solidFill>
                  <a:srgbClr val="FF0000"/>
                </a:solidFill>
              </a:rPr>
              <a:t>результаты, предоставлять педагогам возможности для общего, а не адресного профессионального развития.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637689341"/>
              </p:ext>
            </p:extLst>
          </p:nvPr>
        </p:nvGraphicFramePr>
        <p:xfrm>
          <a:off x="323528" y="1268760"/>
          <a:ext cx="5112568" cy="5360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97925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392845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u="sng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Использованы промежуточные результаты проекта</a:t>
            </a:r>
            <a:r>
              <a:rPr lang="ru-RU" sz="1800" b="1" u="sng" dirty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 </a:t>
            </a:r>
            <a:r>
              <a:rPr lang="ru-RU" sz="1800" b="1" u="sng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/>
            </a:r>
            <a:br>
              <a:rPr lang="ru-RU" sz="1800" b="1" u="sng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</a:br>
            <a:r>
              <a:rPr lang="ru-RU" sz="1800" b="1" u="sng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/>
            </a:r>
            <a:br>
              <a:rPr lang="ru-RU" sz="1800" b="1" u="sng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</a:br>
            <a:r>
              <a:rPr lang="ru-RU" sz="1800" b="1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«</a:t>
            </a:r>
            <a:r>
              <a:rPr lang="ru-RU" sz="1800" b="1" dirty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Исследование эффективных моделей государственно-общественного управления образованием, связанных с личностными и профессиональными характеристиками руководителей общеобразовательных организаций, с целью разработки и распространения рекомендаций по повышению профессионального уровня управленческих кадров на всей территории </a:t>
            </a:r>
            <a:r>
              <a:rPr lang="ru-RU" sz="1800" b="1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РФ» </a:t>
            </a:r>
            <a:br>
              <a:rPr lang="ru-RU" sz="1800" b="1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</a:br>
            <a:r>
              <a:rPr lang="ru-RU" sz="1800" b="1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(</a:t>
            </a:r>
            <a:r>
              <a:rPr lang="ru-RU" sz="1800" b="1" dirty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выполнен в рамках ФЦПРО-2015, ГК 08.№ </a:t>
            </a:r>
            <a:r>
              <a:rPr lang="ru-RU" sz="1800" b="1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81.11.0076</a:t>
            </a:r>
            <a:br>
              <a:rPr lang="ru-RU" sz="1800" b="1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</a:br>
            <a:r>
              <a:rPr lang="ru-RU" sz="1400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/>
            </a:r>
            <a:br>
              <a:rPr lang="ru-RU" sz="1400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</a:br>
            <a:r>
              <a:rPr lang="ru-RU" sz="2800" dirty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Директор российской школы: </a:t>
            </a:r>
            <a:r>
              <a:rPr lang="ru-RU" sz="2800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/>
            </a:r>
            <a:br>
              <a:rPr lang="ru-RU" sz="2800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</a:br>
            <a:r>
              <a:rPr lang="ru-RU" sz="2800" dirty="0" smtClean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между </a:t>
            </a:r>
            <a:r>
              <a:rPr lang="ru-RU" sz="2800" dirty="0">
                <a:solidFill>
                  <a:srgbClr val="000066"/>
                </a:solidFill>
                <a:latin typeface="Myriad Pro Black" panose="020B0803030403020204" pitchFamily="34" charset="0"/>
                <a:ea typeface="ＭＳ Ｐゴシック"/>
                <a:cs typeface="ＭＳ Ｐゴシック"/>
              </a:rPr>
              <a:t>«вчера» и «завтра»</a:t>
            </a:r>
            <a:endParaRPr lang="en-US" sz="2900" dirty="0" smtClean="0">
              <a:solidFill>
                <a:srgbClr val="21386F"/>
              </a:solidFill>
              <a:latin typeface="Myriad Pro Black" panose="020B0803030403020204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5002967"/>
            <a:ext cx="6400800" cy="908050"/>
          </a:xfrm>
        </p:spPr>
        <p:txBody>
          <a:bodyPr anchor="ctr">
            <a:noAutofit/>
          </a:bodyPr>
          <a:lstStyle/>
          <a:p>
            <a:pPr eaLnBrk="1" hangingPunct="1"/>
            <a:r>
              <a:rPr lang="ru-RU" sz="1800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Анатолий </a:t>
            </a:r>
            <a:r>
              <a:rPr lang="ru-RU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Каспржак, Рустам </a:t>
            </a:r>
            <a:r>
              <a:rPr lang="ru-RU" sz="1800" dirty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Байбурин, </a:t>
            </a:r>
            <a:r>
              <a:rPr lang="ru-RU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Надежда Бысик, </a:t>
            </a:r>
          </a:p>
          <a:p>
            <a:pPr eaLnBrk="1" hangingPunct="1"/>
            <a:r>
              <a:rPr lang="ru-RU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Наталья Исаева, Куксо Екатерина</a:t>
            </a:r>
          </a:p>
          <a:p>
            <a:pPr eaLnBrk="1" hangingPunct="1"/>
            <a:r>
              <a:rPr lang="ru-RU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Институт образования НИУ ВШЭ </a:t>
            </a:r>
            <a:r>
              <a:rPr lang="en-US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http</a:t>
            </a:r>
            <a:r>
              <a:rPr lang="ru-RU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: </a:t>
            </a:r>
            <a:r>
              <a:rPr lang="en-US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  <a:hlinkClick r:id="rId3"/>
              </a:rPr>
              <a:t>www.ioe.hse.ru</a:t>
            </a:r>
            <a:r>
              <a:rPr lang="en-US" sz="1800" dirty="0" smtClean="0">
                <a:solidFill>
                  <a:srgbClr val="000066"/>
                </a:solidFill>
                <a:latin typeface="Myriad Pro"/>
                <a:ea typeface="ＭＳ Ｐゴシック"/>
                <a:cs typeface="ＭＳ Ｐゴシック"/>
              </a:rPr>
              <a:t> </a:t>
            </a:r>
            <a:endParaRPr lang="ru-RU" sz="18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ru-RU" sz="800" dirty="0" smtClean="0">
                <a:solidFill>
                  <a:prstClr val="white"/>
                </a:solidFill>
                <a:latin typeface="Arial" charset="0"/>
                <a:ea typeface="ＭＳ Ｐゴシック"/>
              </a:rPr>
              <a:t>Институт  образования, Высшая школа </a:t>
            </a:r>
            <a:r>
              <a:rPr lang="ru-RU" sz="800" dirty="0">
                <a:solidFill>
                  <a:prstClr val="white"/>
                </a:solidFill>
                <a:latin typeface="Arial" charset="0"/>
                <a:ea typeface="ＭＳ Ｐゴシック"/>
              </a:rPr>
              <a:t>экономики, </a:t>
            </a:r>
            <a:r>
              <a:rPr lang="ru-RU" sz="800" dirty="0" smtClean="0">
                <a:solidFill>
                  <a:prstClr val="white"/>
                </a:solidFill>
                <a:latin typeface="Arial" charset="0"/>
                <a:ea typeface="ＭＳ Ｐゴシック"/>
              </a:rPr>
              <a:t>Москва – Нижний Новгород , 201</a:t>
            </a:r>
            <a:r>
              <a:rPr lang="ru-RU" sz="800" dirty="0">
                <a:solidFill>
                  <a:prstClr val="white"/>
                </a:solidFill>
                <a:latin typeface="Arial" charset="0"/>
                <a:ea typeface="ＭＳ Ｐゴシック"/>
              </a:rPr>
              <a:t>5</a:t>
            </a:r>
          </a:p>
          <a:p>
            <a:pPr algn="ctr" defTabSz="457200" fontAlgn="base">
              <a:spcBef>
                <a:spcPct val="20000"/>
              </a:spcBef>
              <a:spcAft>
                <a:spcPct val="0"/>
              </a:spcAft>
            </a:pPr>
            <a:r>
              <a:rPr lang="en-US" sz="800" dirty="0" smtClean="0">
                <a:solidFill>
                  <a:prstClr val="white"/>
                </a:solidFill>
                <a:latin typeface="Arial" charset="0"/>
                <a:ea typeface="ＭＳ Ｐゴシック"/>
              </a:rPr>
              <a:t>ioe.hse.ru</a:t>
            </a:r>
            <a:r>
              <a:rPr lang="ru-RU" sz="800" dirty="0" smtClean="0">
                <a:solidFill>
                  <a:prstClr val="white"/>
                </a:solidFill>
                <a:latin typeface="Arial" charset="0"/>
                <a:ea typeface="ＭＳ Ｐゴシック"/>
              </a:rPr>
              <a:t> </a:t>
            </a:r>
            <a:endParaRPr kumimoji="1" lang="ru-RU" sz="800" dirty="0">
              <a:solidFill>
                <a:prstClr val="white"/>
              </a:solidFill>
              <a:latin typeface="Myriad Pro"/>
              <a:ea typeface="ＭＳ Ｐゴシック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06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0"/>
            <a:ext cx="7139136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Управленческие </a:t>
            </a:r>
            <a:r>
              <a:rPr lang="ru-RU" sz="3200" dirty="0">
                <a:solidFill>
                  <a:schemeClr val="bg1"/>
                </a:solidFill>
              </a:rPr>
              <a:t>практики директоров </a:t>
            </a:r>
            <a:r>
              <a:rPr lang="ru-RU" sz="3200" dirty="0" smtClean="0">
                <a:solidFill>
                  <a:schemeClr val="bg1"/>
                </a:solidFill>
              </a:rPr>
              <a:t>разных школ (выводы) (данные ВШЭ)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</a:t>
            </a:r>
            <a:r>
              <a:rPr lang="ru-RU" i="1" dirty="0" smtClean="0"/>
              <a:t>иректора </a:t>
            </a:r>
            <a:r>
              <a:rPr lang="ru-RU" i="1" dirty="0"/>
              <a:t>сельских школ и поселков городского типа </a:t>
            </a:r>
            <a:r>
              <a:rPr lang="ru-RU" dirty="0"/>
              <a:t>педагогическое руководство осуществляют </a:t>
            </a:r>
            <a:r>
              <a:rPr lang="ru-RU" u="sng" dirty="0"/>
              <a:t>путем </a:t>
            </a:r>
            <a:r>
              <a:rPr lang="ru-RU" u="sng" dirty="0" smtClean="0"/>
              <a:t>оказания учителям  </a:t>
            </a:r>
            <a:r>
              <a:rPr lang="ru-RU" u="sng" dirty="0"/>
              <a:t>помощи в решении проблем, возникающих на </a:t>
            </a:r>
            <a:r>
              <a:rPr lang="ru-RU" u="sng" dirty="0" smtClean="0"/>
              <a:t>уроке,  </a:t>
            </a:r>
            <a:r>
              <a:rPr lang="ru-RU" u="sng" dirty="0"/>
              <a:t>распределения стимулирующих </a:t>
            </a:r>
            <a:r>
              <a:rPr lang="ru-RU" u="sng" dirty="0" smtClean="0"/>
              <a:t>выплат и т. д. </a:t>
            </a:r>
          </a:p>
          <a:p>
            <a:r>
              <a:rPr lang="ru-RU" dirty="0" smtClean="0"/>
              <a:t>Такое </a:t>
            </a:r>
            <a:r>
              <a:rPr lang="ru-RU" dirty="0"/>
              <a:t>внимание к отдельному учителю продиктовано, скорее всего, ограниченностью ресурсов для повышения квалификации и профессионального </a:t>
            </a:r>
            <a:r>
              <a:rPr lang="ru-RU" dirty="0" smtClean="0"/>
              <a:t>развития учителей, и небольшим </a:t>
            </a:r>
            <a:r>
              <a:rPr lang="ru-RU" dirty="0"/>
              <a:t>размером педагогического коллектива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336573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Надежда\Pictures\Рисунок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rgbClr val="FFFFFF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rgbClr val="FFFFFF"/>
                </a:solidFill>
              </a:rPr>
              <a:t>Москва 2014</a:t>
            </a:r>
            <a:endParaRPr kumimoji="1" lang="ru-RU" sz="800" dirty="0">
              <a:solidFill>
                <a:srgbClr val="FFFFFF"/>
              </a:solidFill>
              <a:latin typeface="Myriad Pro" charset="0"/>
            </a:endParaRPr>
          </a:p>
        </p:txBody>
      </p:sp>
      <p:pic>
        <p:nvPicPr>
          <p:cNvPr id="5" name="Picture 2" descr="C:\Users\agkasprzhak\AppData\Local\Microsoft\Windows\Temporary Internet Files\Content.Outlook\30S7L0R9\logo_insitut-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807939"/>
            <a:ext cx="828000" cy="82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428750" y="174171"/>
            <a:ext cx="7607746" cy="849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Управленческие модели директоров школ (</a:t>
            </a:r>
            <a:r>
              <a:rPr lang="ru-RU" sz="2800" dirty="0" smtClean="0">
                <a:solidFill>
                  <a:schemeClr val="bg1"/>
                </a:solidFill>
              </a:rPr>
              <a:t>результаты анкетирования работников школ)</a:t>
            </a:r>
            <a:endParaRPr lang="ru-RU" sz="1600" i="1" dirty="0">
              <a:solidFill>
                <a:srgbClr val="FFFFFF"/>
              </a:solidFill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255588" y="1600200"/>
            <a:ext cx="8672804" cy="4937919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</a:pPr>
            <a:r>
              <a:rPr lang="ru-RU" sz="1900" dirty="0"/>
              <a:t>Реформы последних лет требуют от руководителей доминирование модели управления – </a:t>
            </a:r>
            <a:r>
              <a:rPr lang="ru-RU" sz="1900" b="1" dirty="0"/>
              <a:t>«демократичный предводитель»</a:t>
            </a:r>
            <a:r>
              <a:rPr lang="ru-RU" sz="1900" dirty="0"/>
              <a:t>, однако </a:t>
            </a:r>
            <a:r>
              <a:rPr lang="ru-RU" sz="1900" b="1" dirty="0"/>
              <a:t>социальный контекст, задачи и критерии оценки, </a:t>
            </a:r>
            <a:r>
              <a:rPr lang="ru-RU" sz="1900" dirty="0"/>
              <a:t>которые формируют ОУО, </a:t>
            </a:r>
            <a:r>
              <a:rPr lang="ru-RU" sz="1900" b="1" dirty="0"/>
              <a:t>предполагают следование  другим моделям</a:t>
            </a:r>
            <a:r>
              <a:rPr lang="ru-RU" sz="1900" dirty="0"/>
              <a:t>, деятельность директоров сводится к адаптации, а горизонт планирования не превышает 3-5 лет (</a:t>
            </a:r>
            <a:r>
              <a:rPr lang="ru-RU" sz="1900" b="1" dirty="0">
                <a:solidFill>
                  <a:srgbClr val="FF0000"/>
                </a:solidFill>
              </a:rPr>
              <a:t>61%</a:t>
            </a:r>
            <a:r>
              <a:rPr lang="ru-RU" sz="1900" dirty="0"/>
              <a:t>).  Это приводит к тому, что многие из нововведений оказываются фиктивными.</a:t>
            </a:r>
          </a:p>
          <a:p>
            <a:pPr>
              <a:spcBef>
                <a:spcPts val="0"/>
              </a:spcBef>
            </a:pPr>
            <a:endParaRPr lang="ru-RU" sz="1900" dirty="0"/>
          </a:p>
          <a:p>
            <a:pPr>
              <a:spcBef>
                <a:spcPts val="0"/>
              </a:spcBef>
            </a:pPr>
            <a:r>
              <a:rPr lang="ru-RU" sz="1900" b="1" dirty="0">
                <a:solidFill>
                  <a:srgbClr val="FF0000"/>
                </a:solidFill>
              </a:rPr>
              <a:t>71%</a:t>
            </a:r>
            <a:r>
              <a:rPr lang="ru-RU" sz="1900" dirty="0">
                <a:solidFill>
                  <a:srgbClr val="FF0000"/>
                </a:solidFill>
              </a:rPr>
              <a:t> </a:t>
            </a:r>
            <a:r>
              <a:rPr lang="ru-RU" sz="1900" dirty="0"/>
              <a:t>опрошенных</a:t>
            </a:r>
            <a:r>
              <a:rPr lang="ru-RU" sz="1900" b="1" dirty="0"/>
              <a:t> сотрудников ОУО заявили, что основным показателем эффективности работы директора</a:t>
            </a:r>
            <a:r>
              <a:rPr lang="ru-RU" sz="1900" dirty="0"/>
              <a:t>, который влияет на стимулирующие выплаты, является </a:t>
            </a:r>
            <a:r>
              <a:rPr lang="ru-RU" sz="1900" b="1" dirty="0"/>
              <a:t>отсутствие предписаний надзорных органов и объективных жалоб.</a:t>
            </a:r>
          </a:p>
          <a:p>
            <a:pPr>
              <a:spcBef>
                <a:spcPts val="0"/>
              </a:spcBef>
            </a:pPr>
            <a:endParaRPr lang="ru-RU" sz="1900" b="1" dirty="0"/>
          </a:p>
          <a:p>
            <a:pPr>
              <a:spcBef>
                <a:spcPts val="0"/>
              </a:spcBef>
            </a:pPr>
            <a:r>
              <a:rPr lang="ru-RU" sz="1900" dirty="0"/>
              <a:t>Чаще всего </a:t>
            </a:r>
            <a:r>
              <a:rPr lang="ru-RU" sz="1900" b="1" dirty="0">
                <a:solidFill>
                  <a:srgbClr val="FF0000"/>
                </a:solidFill>
              </a:rPr>
              <a:t>(53%) </a:t>
            </a:r>
            <a:r>
              <a:rPr lang="ru-RU" sz="1900" dirty="0"/>
              <a:t>директоров привлекают к ответственности за нарушение организации </a:t>
            </a:r>
            <a:r>
              <a:rPr lang="ru-RU" sz="1900" b="1" dirty="0"/>
              <a:t>административно-хозяйственной и финансовой деятельности</a:t>
            </a:r>
            <a:r>
              <a:rPr lang="ru-RU" sz="1900" dirty="0"/>
              <a:t> школы (по данным опроса ОУО)</a:t>
            </a:r>
          </a:p>
          <a:p>
            <a:pPr>
              <a:spcBef>
                <a:spcPts val="0"/>
              </a:spcBef>
            </a:pPr>
            <a:endParaRPr lang="ru-RU" sz="1900" dirty="0"/>
          </a:p>
          <a:p>
            <a:pPr>
              <a:spcBef>
                <a:spcPts val="0"/>
              </a:spcBef>
            </a:pPr>
            <a:r>
              <a:rPr lang="ru-RU" sz="1900" b="1" dirty="0">
                <a:solidFill>
                  <a:srgbClr val="FF0000"/>
                </a:solidFill>
              </a:rPr>
              <a:t>68% </a:t>
            </a:r>
            <a:r>
              <a:rPr lang="ru-RU" sz="1900" dirty="0"/>
              <a:t>директоров общаются с представителями ОУО </a:t>
            </a:r>
            <a:r>
              <a:rPr lang="ru-RU" sz="1900" b="1" dirty="0"/>
              <a:t>несколько раз в день</a:t>
            </a:r>
            <a:r>
              <a:rPr lang="ru-RU" sz="1900" dirty="0"/>
              <a:t>. По данным опроса сотрудников ОУО, в среднем в школу поступает </a:t>
            </a:r>
            <a:r>
              <a:rPr lang="ru-RU" sz="1900" b="1" dirty="0"/>
              <a:t>11 запросов </a:t>
            </a:r>
            <a:r>
              <a:rPr lang="ru-RU" sz="1900" dirty="0"/>
              <a:t>(почта, звонки) </a:t>
            </a:r>
            <a:r>
              <a:rPr lang="ru-RU" sz="1900" b="1" dirty="0"/>
              <a:t>в день </a:t>
            </a:r>
            <a:r>
              <a:rPr lang="ru-RU" sz="1900" dirty="0"/>
              <a:t>от управления образованием. По данным ФГ от 10 до 80 в день. </a:t>
            </a:r>
          </a:p>
          <a:p>
            <a:pPr>
              <a:spcBef>
                <a:spcPts val="0"/>
              </a:spcBef>
            </a:pPr>
            <a:endParaRPr lang="ru-RU" sz="1900" dirty="0"/>
          </a:p>
          <a:p>
            <a:pPr>
              <a:spcBef>
                <a:spcPts val="0"/>
              </a:spcBef>
            </a:pPr>
            <a:r>
              <a:rPr lang="ru-RU" sz="1900" dirty="0"/>
              <a:t>Поводом для запроса в школу от ОУО чаще всего являются реакция на запрос от сторонних организаций, контролирующих органов (</a:t>
            </a:r>
            <a:r>
              <a:rPr lang="ru-RU" sz="1900" b="1" dirty="0">
                <a:solidFill>
                  <a:srgbClr val="FF0000"/>
                </a:solidFill>
              </a:rPr>
              <a:t>74%</a:t>
            </a:r>
            <a:r>
              <a:rPr lang="ru-RU" sz="1900" dirty="0"/>
              <a:t>), внеплановая отчетность (</a:t>
            </a:r>
            <a:r>
              <a:rPr lang="ru-RU" sz="1900" b="1" dirty="0">
                <a:solidFill>
                  <a:srgbClr val="FF0000"/>
                </a:solidFill>
              </a:rPr>
              <a:t>72%</a:t>
            </a:r>
            <a:r>
              <a:rPr lang="ru-RU" sz="1900" dirty="0"/>
              <a:t>), запрос количественных данных (</a:t>
            </a:r>
            <a:r>
              <a:rPr lang="ru-RU" sz="1900" b="1" dirty="0">
                <a:solidFill>
                  <a:srgbClr val="FF0000"/>
                </a:solidFill>
              </a:rPr>
              <a:t>52%</a:t>
            </a:r>
            <a:r>
              <a:rPr lang="ru-RU" sz="1900" dirty="0"/>
              <a:t>).</a:t>
            </a:r>
          </a:p>
          <a:p>
            <a:pPr>
              <a:spcBef>
                <a:spcPts val="0"/>
              </a:spcBef>
            </a:pPr>
            <a:endParaRPr lang="ru-RU" sz="1900" dirty="0"/>
          </a:p>
          <a:p>
            <a:pPr>
              <a:spcBef>
                <a:spcPts val="0"/>
              </a:spcBef>
            </a:pPr>
            <a:r>
              <a:rPr lang="ru-RU" sz="1900" dirty="0"/>
              <a:t>По предварительным данным опроса работников УО (ответы требуют дополнительной перекодировки*) </a:t>
            </a:r>
            <a:r>
              <a:rPr lang="ru-RU" sz="1900" b="1" dirty="0"/>
              <a:t>порядка </a:t>
            </a:r>
            <a:r>
              <a:rPr lang="ru-RU" sz="1900" b="1" dirty="0">
                <a:solidFill>
                  <a:srgbClr val="FF0000"/>
                </a:solidFill>
              </a:rPr>
              <a:t>40-70% </a:t>
            </a:r>
            <a:r>
              <a:rPr lang="ru-RU" sz="1900" b="1" dirty="0"/>
              <a:t>запросов </a:t>
            </a:r>
            <a:r>
              <a:rPr lang="ru-RU" sz="1900" dirty="0"/>
              <a:t>от ОУО в школы об информации, которая существует в альтернативных источниках, например, на сайтах школ, в базах данных, в предыдущих отчетах, в других подразделениях органа управления образованием и т.д.**</a:t>
            </a:r>
          </a:p>
          <a:p>
            <a:pPr>
              <a:spcBef>
                <a:spcPts val="0"/>
              </a:spcBef>
            </a:pP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3041064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3114668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4400" b="1" i="1" dirty="0" smtClean="0">
                <a:solidFill>
                  <a:schemeClr val="accent3">
                    <a:lumMod val="75000"/>
                  </a:schemeClr>
                </a:solidFill>
              </a:rPr>
              <a:t>Спасибо </a:t>
            </a:r>
            <a:br>
              <a:rPr lang="ru-RU" sz="4400" b="1" i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4400" b="1" i="1" dirty="0" smtClean="0">
                <a:solidFill>
                  <a:schemeClr val="accent3">
                    <a:lumMod val="75000"/>
                  </a:schemeClr>
                </a:solidFill>
              </a:rPr>
              <a:t>за внимание!</a:t>
            </a:r>
            <a:endParaRPr lang="ru-RU" sz="4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sz="36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endParaRPr lang="ru-RU" sz="36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endParaRPr lang="ru-RU" sz="3600" dirty="0" smtClean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Кафедра менеджмента </a:t>
            </a:r>
            <a:r>
              <a:rPr lang="ru-RU" sz="3600" dirty="0" smtClean="0">
                <a:solidFill>
                  <a:srgbClr val="000000"/>
                </a:solidFill>
              </a:rPr>
              <a:t>ГАУ ДПО ЯО </a:t>
            </a:r>
            <a:r>
              <a:rPr lang="ru-RU" sz="3600" dirty="0" smtClean="0">
                <a:solidFill>
                  <a:srgbClr val="000000"/>
                </a:solidFill>
              </a:rPr>
              <a:t>ИРО</a:t>
            </a:r>
          </a:p>
          <a:p>
            <a:pPr algn="ctr">
              <a:buNone/>
            </a:pPr>
            <a:r>
              <a:rPr lang="en-US" sz="3600" dirty="0" smtClean="0">
                <a:solidFill>
                  <a:srgbClr val="002060"/>
                </a:solidFill>
                <a:hlinkClick r:id="rId2"/>
              </a:rPr>
              <a:t>konstantinova@iro.yar.ru</a:t>
            </a:r>
            <a:endParaRPr lang="ru-RU" sz="36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Тел. 45-70-51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</a:rPr>
              <a:t>Мы готовы к сотрудничеству! </a:t>
            </a:r>
            <a:endParaRPr lang="ru-RU" sz="36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http://www.sstu.ru/files/press/images/11%2520%25~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642918"/>
            <a:ext cx="5513609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1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1500174"/>
            <a:ext cx="6043626" cy="414340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40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Кафедра менеджмента надеется на дальнейшее сотрудничество в Вами, уважаемые коллеги, в лаборатории сельской школы!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buNone/>
            </a:pPr>
            <a:r>
              <a:rPr lang="ru-RU" b="1" i="1" dirty="0" smtClean="0"/>
              <a:t>Зав. кафедрой менеджмента </a:t>
            </a:r>
          </a:p>
          <a:p>
            <a:pPr algn="r">
              <a:buNone/>
            </a:pPr>
            <a:r>
              <a:rPr lang="ru-RU" b="1" i="1" dirty="0" smtClean="0"/>
              <a:t>ГАУ ДПО ЯО </a:t>
            </a:r>
            <a:r>
              <a:rPr lang="ru-RU" b="1" i="1" dirty="0" smtClean="0"/>
              <a:t>ИРО Константинова В.Г.</a:t>
            </a:r>
          </a:p>
          <a:p>
            <a:pPr algn="r">
              <a:buNone/>
            </a:pPr>
            <a:r>
              <a:rPr lang="ru-RU" b="1" i="1" dirty="0" smtClean="0">
                <a:hlinkClick r:id="rId3"/>
              </a:rPr>
              <a:t>Тел. 45-70-51</a:t>
            </a:r>
            <a:r>
              <a:rPr lang="ru-RU" b="1" i="1" dirty="0" smtClean="0">
                <a:hlinkClick r:id="rId3"/>
              </a:rPr>
              <a:t> </a:t>
            </a:r>
            <a:r>
              <a:rPr lang="ru-RU" b="1" i="1" dirty="0" smtClean="0">
                <a:hlinkClick r:id="rId3"/>
              </a:rPr>
              <a:t>        </a:t>
            </a:r>
            <a:r>
              <a:rPr lang="ru-RU" dirty="0" smtClean="0">
                <a:hlinkClick r:id="rId3"/>
              </a:rPr>
              <a:t>    </a:t>
            </a:r>
            <a:r>
              <a:rPr lang="ru-RU" b="1" i="1" dirty="0" smtClean="0">
                <a:hlinkClick r:id="rId3"/>
              </a:rPr>
              <a:t>   </a:t>
            </a:r>
            <a:r>
              <a:rPr lang="en-US" b="1" i="1" dirty="0" smtClean="0">
                <a:hlinkClick r:id="rId3"/>
              </a:rPr>
              <a:t>konstantinova@mail.ru</a:t>
            </a:r>
            <a:endParaRPr lang="en-US" b="1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495444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b="1" dirty="0" smtClean="0">
                <a:ea typeface="ＭＳ Ｐゴシック" pitchFamily="34" charset="-128"/>
              </a:rPr>
              <a:t>Особенности проведенного исследования </a:t>
            </a:r>
            <a:r>
              <a:rPr lang="ru-RU" b="1" dirty="0" smtClean="0"/>
              <a:t>управленческих практик директоров школ</a:t>
            </a:r>
            <a:r>
              <a:rPr lang="ru-RU" b="1" dirty="0" smtClean="0">
                <a:ea typeface="ＭＳ Ｐゴシック" pitchFamily="34" charset="-128"/>
              </a:rPr>
              <a:t>: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571744"/>
            <a:ext cx="8229600" cy="335985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ru-RU" altLang="ru-RU" b="1" i="1" dirty="0" smtClean="0">
              <a:latin typeface="Myriad Pro Semibold" charset="0"/>
              <a:ea typeface="ＭＳ Ｐゴシック" pitchFamily="34" charset="-128"/>
            </a:endParaRPr>
          </a:p>
          <a:p>
            <a:pP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0000"/>
                </a:solidFill>
              </a:rPr>
              <a:t>Впервые за последние 20 лет;</a:t>
            </a:r>
          </a:p>
          <a:p>
            <a:pP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0000"/>
                </a:solidFill>
              </a:rPr>
              <a:t>Исследование с целью улучшения:</a:t>
            </a:r>
          </a:p>
          <a:p>
            <a:pP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0000"/>
                </a:solidFill>
              </a:rPr>
              <a:t>Участники – более 60 регионов;</a:t>
            </a:r>
          </a:p>
          <a:p>
            <a:pPr>
              <a:buFont typeface="Arial" pitchFamily="34" charset="0"/>
              <a:buChar char="•"/>
            </a:pPr>
            <a:r>
              <a:rPr lang="ru-RU" sz="3000" b="1" dirty="0" smtClean="0">
                <a:solidFill>
                  <a:srgbClr val="000000"/>
                </a:solidFill>
              </a:rPr>
              <a:t>Впервые объект изучения – практики управления учебным процессом</a:t>
            </a:r>
          </a:p>
          <a:p>
            <a:pPr>
              <a:buNone/>
            </a:pPr>
            <a:r>
              <a:rPr lang="ru-RU" sz="3000" b="1" dirty="0" smtClean="0"/>
              <a:t> </a:t>
            </a:r>
            <a:endParaRPr lang="ru-RU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Диаграмма 1. Общая численность директоров в государственных школах Ярославской </a:t>
            </a:r>
            <a:r>
              <a:rPr lang="ru-RU" sz="2400" b="1" dirty="0" smtClean="0"/>
              <a:t>области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/>
              <a:t>(за последние 5 лет)</a:t>
            </a:r>
            <a:r>
              <a:rPr lang="ru-RU" sz="2400" dirty="0"/>
              <a:t>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Диаграмма 2. Соотношение между городскими и сельскими школами в ЯО за 5 лет.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Диаграмма 3. </a:t>
            </a:r>
            <a:r>
              <a:rPr lang="ru-RU" sz="2400" b="1" dirty="0"/>
              <a:t>Численность директоров женщин в общей численности директоров общеобразовательных школ 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/>
              <a:t>Диаграмма 4. </a:t>
            </a:r>
            <a:r>
              <a:rPr lang="ru-RU" sz="2700" b="1" dirty="0"/>
              <a:t>Численность директоров школ, имеющих внутреннее совместительство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Диаграмма 5. </a:t>
            </a:r>
            <a:r>
              <a:rPr lang="ru-RU" sz="2800" b="1" dirty="0"/>
              <a:t>Доля директоров школ, имеющих внутреннее совместительство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Диаграмма 6. </a:t>
            </a:r>
            <a:r>
              <a:rPr lang="ru-RU" sz="2800" b="1" dirty="0"/>
              <a:t>Численность директоров городских общеобразовательных школ по наличию квалификационной категории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1012</Words>
  <Application>Microsoft Office PowerPoint</Application>
  <PresentationFormat>Экран (4:3)</PresentationFormat>
  <Paragraphs>107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  Представление  основных результатов исследования  по Ярославской области  в рамках проекта  </vt:lpstr>
      <vt:lpstr>Использованы промежуточные результаты проекта   «Исследование эффективных моделей государственно-общественного управления образованием, связанных с личностными и профессиональными характеристиками руководителей общеобразовательных организаций, с целью разработки и распространения рекомендаций по повышению профессионального уровня управленческих кадров на всей территории РФ»  (выполнен в рамках ФЦПРО-2015, ГК 08.№ 81.11.0076  Директор российской школы:  между «вчера» и «завтра»</vt:lpstr>
      <vt:lpstr>  Особенности проведенного исследования управленческих практик директоров школ:  </vt:lpstr>
      <vt:lpstr>Диаграмма 1. Общая численность директоров в государственных школах Ярославской области  (за последние 5 лет).</vt:lpstr>
      <vt:lpstr>Диаграмма 2. Соотношение между городскими и сельскими школами в ЯО за 5 лет.</vt:lpstr>
      <vt:lpstr>Диаграмма 3. Численность директоров женщин в общей численности директоров общеобразовательных школ </vt:lpstr>
      <vt:lpstr>Диаграмма 4. Численность директоров школ, имеющих внутреннее совместительство  </vt:lpstr>
      <vt:lpstr>Диаграмма 5. Доля директоров школ, имеющих внутреннее совместительство</vt:lpstr>
      <vt:lpstr>Диаграмма 6. Численность директоров городских общеобразовательных школ по наличию квалификационной категории </vt:lpstr>
      <vt:lpstr>Диаграмма 7. Численность директоров сельских общеобразовательных школ по наличию квалификационной категории </vt:lpstr>
      <vt:lpstr>Диаграмма 8.  Данные о профессиональном образовании директоров школ Ярославской области</vt:lpstr>
      <vt:lpstr>Диаграмма 9.  Данные о стаже директоров школ Ярославской области</vt:lpstr>
      <vt:lpstr>Диаграмма 10.  Данные о возрасте директоров школ Ярославской области</vt:lpstr>
      <vt:lpstr>Квалификационная категория  директоров сельских общеобразовательных школ</vt:lpstr>
      <vt:lpstr> </vt:lpstr>
      <vt:lpstr>Типичный портрет директора школы Ярославской области  (практически совпадает со средним по РФ): </vt:lpstr>
      <vt:lpstr>Предложения, полученные от директоров школ на фокус-группах: </vt:lpstr>
      <vt:lpstr>Статистический портрет современного директора российской школы (данные ВШЭ)</vt:lpstr>
      <vt:lpstr>Управленческие практики директоров разных школ (данные ВШЭ)</vt:lpstr>
      <vt:lpstr>Управленческие практики директоров разных школ (выводы) (данные ВШЭ)</vt:lpstr>
      <vt:lpstr>Слайд 21</vt:lpstr>
      <vt:lpstr> Спасибо  за внимание!</vt:lpstr>
      <vt:lpstr>Слайд 23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Константинова ВГ</dc:creator>
  <cp:lastModifiedBy>Константинова ВГ</cp:lastModifiedBy>
  <cp:revision>11</cp:revision>
  <dcterms:created xsi:type="dcterms:W3CDTF">2016-03-28T19:25:56Z</dcterms:created>
  <dcterms:modified xsi:type="dcterms:W3CDTF">2016-03-28T20:19:33Z</dcterms:modified>
</cp:coreProperties>
</file>