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2C53AF-BC16-4368-93A4-B7BAB85EB6EB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A7B3219-A712-4DC4-9421-F7FA719217D0}">
      <dgm:prSet phldrT="[Текст]"/>
      <dgm:spPr/>
      <dgm:t>
        <a:bodyPr/>
        <a:lstStyle/>
        <a:p>
          <a:r>
            <a:rPr lang="ru-RU" dirty="0" smtClean="0"/>
            <a:t>Современной сельской школе нужна среда, в которой бы…</a:t>
          </a:r>
          <a:endParaRPr lang="ru-RU" dirty="0"/>
        </a:p>
      </dgm:t>
    </dgm:pt>
    <dgm:pt modelId="{6BBBF41A-6283-460D-BE44-9952D2B862FA}" type="parTrans" cxnId="{01D8CBBF-18B2-445A-B9B0-8667D3F391E5}">
      <dgm:prSet/>
      <dgm:spPr/>
      <dgm:t>
        <a:bodyPr/>
        <a:lstStyle/>
        <a:p>
          <a:endParaRPr lang="ru-RU"/>
        </a:p>
      </dgm:t>
    </dgm:pt>
    <dgm:pt modelId="{ABF5BCAB-292F-4BA4-B75F-67DFB99DE5D7}" type="sibTrans" cxnId="{01D8CBBF-18B2-445A-B9B0-8667D3F391E5}">
      <dgm:prSet/>
      <dgm:spPr/>
      <dgm:t>
        <a:bodyPr/>
        <a:lstStyle/>
        <a:p>
          <a:endParaRPr lang="ru-RU"/>
        </a:p>
      </dgm:t>
    </dgm:pt>
    <dgm:pt modelId="{EAA84E29-85B9-4DAE-A207-185989205DC6}">
      <dgm:prSet phldrT="[Текст]"/>
      <dgm:spPr/>
      <dgm:t>
        <a:bodyPr/>
        <a:lstStyle/>
        <a:p>
          <a:r>
            <a:rPr lang="ru-RU" dirty="0" smtClean="0"/>
            <a:t>обучающийся свободно развивался, раскрывал свой потенциал независимо от </a:t>
          </a:r>
          <a:r>
            <a:rPr lang="ru-RU" dirty="0" err="1" smtClean="0"/>
            <a:t>социокультурных</a:t>
          </a:r>
          <a:r>
            <a:rPr lang="ru-RU" dirty="0" smtClean="0"/>
            <a:t>, религиозных, психофизических особенностей;</a:t>
          </a:r>
          <a:endParaRPr lang="ru-RU" dirty="0"/>
        </a:p>
      </dgm:t>
    </dgm:pt>
    <dgm:pt modelId="{B82AE05E-EED1-4572-A903-7B1BFA8222B4}" type="parTrans" cxnId="{A825335E-2E0E-4ECF-8EE3-D95A9CF29C3A}">
      <dgm:prSet/>
      <dgm:spPr/>
      <dgm:t>
        <a:bodyPr/>
        <a:lstStyle/>
        <a:p>
          <a:endParaRPr lang="ru-RU"/>
        </a:p>
      </dgm:t>
    </dgm:pt>
    <dgm:pt modelId="{7418A48E-C55C-4521-BED3-AE35A6BEC2DD}" type="sibTrans" cxnId="{A825335E-2E0E-4ECF-8EE3-D95A9CF29C3A}">
      <dgm:prSet/>
      <dgm:spPr/>
      <dgm:t>
        <a:bodyPr/>
        <a:lstStyle/>
        <a:p>
          <a:endParaRPr lang="ru-RU"/>
        </a:p>
      </dgm:t>
    </dgm:pt>
    <dgm:pt modelId="{C9E1810F-34EC-43C6-991C-0A8B028987F9}">
      <dgm:prSet phldrT="[Текст]"/>
      <dgm:spPr/>
      <dgm:t>
        <a:bodyPr/>
        <a:lstStyle/>
        <a:p>
          <a:r>
            <a:rPr lang="ru-RU" dirty="0" smtClean="0"/>
            <a:t>родители обучающихся были активными участниками образовательного процесса, помощниками своим детям, свободно сотрудничая друг с другом;</a:t>
          </a:r>
          <a:endParaRPr lang="ru-RU" dirty="0"/>
        </a:p>
      </dgm:t>
    </dgm:pt>
    <dgm:pt modelId="{FE8284B7-A533-42CB-8F45-1DE0A6B21E93}" type="parTrans" cxnId="{C3A8C220-C548-4AFC-9993-8456A091AAEE}">
      <dgm:prSet/>
      <dgm:spPr/>
      <dgm:t>
        <a:bodyPr/>
        <a:lstStyle/>
        <a:p>
          <a:endParaRPr lang="ru-RU"/>
        </a:p>
      </dgm:t>
    </dgm:pt>
    <dgm:pt modelId="{87D2BDDE-F2F7-4FA5-A7AC-19953BB268AE}" type="sibTrans" cxnId="{C3A8C220-C548-4AFC-9993-8456A091AAEE}">
      <dgm:prSet/>
      <dgm:spPr/>
      <dgm:t>
        <a:bodyPr/>
        <a:lstStyle/>
        <a:p>
          <a:endParaRPr lang="ru-RU"/>
        </a:p>
      </dgm:t>
    </dgm:pt>
    <dgm:pt modelId="{D0E75733-19B5-4324-95A6-595EA225C111}">
      <dgm:prSet phldrT="[Текст]"/>
      <dgm:spPr/>
      <dgm:t>
        <a:bodyPr/>
        <a:lstStyle/>
        <a:p>
          <a:r>
            <a:rPr lang="ru-RU" dirty="0" smtClean="0"/>
            <a:t>Учитель был бы уважаем и принимаем коллегами, обучающимися, их родителями</a:t>
          </a:r>
          <a:endParaRPr lang="ru-RU" dirty="0"/>
        </a:p>
      </dgm:t>
    </dgm:pt>
    <dgm:pt modelId="{6C671899-5222-4120-A2D2-438D9FC97935}" type="parTrans" cxnId="{6A6F02F2-FEC4-4F84-BC76-A6F5FE15DF34}">
      <dgm:prSet/>
      <dgm:spPr/>
      <dgm:t>
        <a:bodyPr/>
        <a:lstStyle/>
        <a:p>
          <a:endParaRPr lang="ru-RU"/>
        </a:p>
      </dgm:t>
    </dgm:pt>
    <dgm:pt modelId="{80C1A86E-18AC-4895-ACBC-F553347CF48E}" type="sibTrans" cxnId="{6A6F02F2-FEC4-4F84-BC76-A6F5FE15DF34}">
      <dgm:prSet/>
      <dgm:spPr/>
      <dgm:t>
        <a:bodyPr/>
        <a:lstStyle/>
        <a:p>
          <a:endParaRPr lang="ru-RU"/>
        </a:p>
      </dgm:t>
    </dgm:pt>
    <dgm:pt modelId="{7EB30874-BB76-4CEA-B1CC-B5387BD1E7C1}">
      <dgm:prSet/>
      <dgm:spPr/>
      <dgm:t>
        <a:bodyPr/>
        <a:lstStyle/>
        <a:p>
          <a:endParaRPr lang="ru-RU"/>
        </a:p>
      </dgm:t>
    </dgm:pt>
    <dgm:pt modelId="{3607EF56-7378-4F26-8D8A-6050D80823FD}" type="parTrans" cxnId="{7533D958-83B8-4F37-814B-A437A069B9FA}">
      <dgm:prSet/>
      <dgm:spPr/>
      <dgm:t>
        <a:bodyPr/>
        <a:lstStyle/>
        <a:p>
          <a:endParaRPr lang="ru-RU"/>
        </a:p>
      </dgm:t>
    </dgm:pt>
    <dgm:pt modelId="{E081EC6E-C9C3-46B2-B0AE-7BBEE9F9D37A}" type="sibTrans" cxnId="{7533D958-83B8-4F37-814B-A437A069B9FA}">
      <dgm:prSet/>
      <dgm:spPr/>
      <dgm:t>
        <a:bodyPr/>
        <a:lstStyle/>
        <a:p>
          <a:endParaRPr lang="ru-RU"/>
        </a:p>
      </dgm:t>
    </dgm:pt>
    <dgm:pt modelId="{A9D1C3C3-63CE-44EA-A9AC-A7C6678B020E}" type="pres">
      <dgm:prSet presAssocID="{362C53AF-BC16-4368-93A4-B7BAB85EB6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B5DD4E-1950-4202-8A9B-93FDB23969F8}" type="pres">
      <dgm:prSet presAssocID="{6A7B3219-A712-4DC4-9421-F7FA719217D0}" presName="centerShape" presStyleLbl="node0" presStyleIdx="0" presStyleCnt="1" custLinFactNeighborX="205" custLinFactNeighborY="-44031"/>
      <dgm:spPr/>
      <dgm:t>
        <a:bodyPr/>
        <a:lstStyle/>
        <a:p>
          <a:endParaRPr lang="ru-RU"/>
        </a:p>
      </dgm:t>
    </dgm:pt>
    <dgm:pt modelId="{13E1256D-E82B-4992-B511-F10998B4A74C}" type="pres">
      <dgm:prSet presAssocID="{B82AE05E-EED1-4572-A903-7B1BFA8222B4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C0FC37BB-0719-4CE9-8653-A0BF829F7DEB}" type="pres">
      <dgm:prSet presAssocID="{EAA84E29-85B9-4DAE-A207-185989205DC6}" presName="node" presStyleLbl="node1" presStyleIdx="0" presStyleCnt="3" custRadScaleRad="116766" custRadScaleInc="-9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83C50-26CA-4C6F-8B67-59B9F92969C8}" type="pres">
      <dgm:prSet presAssocID="{FE8284B7-A533-42CB-8F45-1DE0A6B21E93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05978E80-9DB9-4914-B08F-34DC0C45C3CA}" type="pres">
      <dgm:prSet presAssocID="{C9E1810F-34EC-43C6-991C-0A8B028987F9}" presName="node" presStyleLbl="node1" presStyleIdx="1" presStyleCnt="3" custRadScaleRad="8414" custRadScaleInc="15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4E3A8-28A0-44AE-B13C-A9D7FF1CEF3E}" type="pres">
      <dgm:prSet presAssocID="{6C671899-5222-4120-A2D2-438D9FC97935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2A7D39C4-7BD3-4432-8AB7-1D04DA2E3468}" type="pres">
      <dgm:prSet presAssocID="{D0E75733-19B5-4324-95A6-595EA225C111}" presName="node" presStyleLbl="node1" presStyleIdx="2" presStyleCnt="3" custRadScaleRad="124234" custRadScaleInc="12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686D0A-B2A1-471D-9294-47EC6C62C9E1}" type="presOf" srcId="{B82AE05E-EED1-4572-A903-7B1BFA8222B4}" destId="{13E1256D-E82B-4992-B511-F10998B4A74C}" srcOrd="0" destOrd="0" presId="urn:microsoft.com/office/officeart/2005/8/layout/radial4"/>
    <dgm:cxn modelId="{C3A8C220-C548-4AFC-9993-8456A091AAEE}" srcId="{6A7B3219-A712-4DC4-9421-F7FA719217D0}" destId="{C9E1810F-34EC-43C6-991C-0A8B028987F9}" srcOrd="1" destOrd="0" parTransId="{FE8284B7-A533-42CB-8F45-1DE0A6B21E93}" sibTransId="{87D2BDDE-F2F7-4FA5-A7AC-19953BB268AE}"/>
    <dgm:cxn modelId="{A825335E-2E0E-4ECF-8EE3-D95A9CF29C3A}" srcId="{6A7B3219-A712-4DC4-9421-F7FA719217D0}" destId="{EAA84E29-85B9-4DAE-A207-185989205DC6}" srcOrd="0" destOrd="0" parTransId="{B82AE05E-EED1-4572-A903-7B1BFA8222B4}" sibTransId="{7418A48E-C55C-4521-BED3-AE35A6BEC2DD}"/>
    <dgm:cxn modelId="{7533D958-83B8-4F37-814B-A437A069B9FA}" srcId="{362C53AF-BC16-4368-93A4-B7BAB85EB6EB}" destId="{7EB30874-BB76-4CEA-B1CC-B5387BD1E7C1}" srcOrd="1" destOrd="0" parTransId="{3607EF56-7378-4F26-8D8A-6050D80823FD}" sibTransId="{E081EC6E-C9C3-46B2-B0AE-7BBEE9F9D37A}"/>
    <dgm:cxn modelId="{01D8CBBF-18B2-445A-B9B0-8667D3F391E5}" srcId="{362C53AF-BC16-4368-93A4-B7BAB85EB6EB}" destId="{6A7B3219-A712-4DC4-9421-F7FA719217D0}" srcOrd="0" destOrd="0" parTransId="{6BBBF41A-6283-460D-BE44-9952D2B862FA}" sibTransId="{ABF5BCAB-292F-4BA4-B75F-67DFB99DE5D7}"/>
    <dgm:cxn modelId="{AA5CEB34-1E0C-4AA3-8585-8086E8F25775}" type="presOf" srcId="{6A7B3219-A712-4DC4-9421-F7FA719217D0}" destId="{AAB5DD4E-1950-4202-8A9B-93FDB23969F8}" srcOrd="0" destOrd="0" presId="urn:microsoft.com/office/officeart/2005/8/layout/radial4"/>
    <dgm:cxn modelId="{B9A532C0-A61F-4F7B-BA52-FA35C24A97D7}" type="presOf" srcId="{EAA84E29-85B9-4DAE-A207-185989205DC6}" destId="{C0FC37BB-0719-4CE9-8653-A0BF829F7DEB}" srcOrd="0" destOrd="0" presId="urn:microsoft.com/office/officeart/2005/8/layout/radial4"/>
    <dgm:cxn modelId="{6A6F02F2-FEC4-4F84-BC76-A6F5FE15DF34}" srcId="{6A7B3219-A712-4DC4-9421-F7FA719217D0}" destId="{D0E75733-19B5-4324-95A6-595EA225C111}" srcOrd="2" destOrd="0" parTransId="{6C671899-5222-4120-A2D2-438D9FC97935}" sibTransId="{80C1A86E-18AC-4895-ACBC-F553347CF48E}"/>
    <dgm:cxn modelId="{F02C56F2-38F9-4ED7-B2FF-FE85E51091A8}" type="presOf" srcId="{FE8284B7-A533-42CB-8F45-1DE0A6B21E93}" destId="{F0483C50-26CA-4C6F-8B67-59B9F92969C8}" srcOrd="0" destOrd="0" presId="urn:microsoft.com/office/officeart/2005/8/layout/radial4"/>
    <dgm:cxn modelId="{2054E88D-F566-4CA4-AB48-38D1D8187799}" type="presOf" srcId="{D0E75733-19B5-4324-95A6-595EA225C111}" destId="{2A7D39C4-7BD3-4432-8AB7-1D04DA2E3468}" srcOrd="0" destOrd="0" presId="urn:microsoft.com/office/officeart/2005/8/layout/radial4"/>
    <dgm:cxn modelId="{E31391FE-04E4-41A6-AB3B-F83F98233662}" type="presOf" srcId="{C9E1810F-34EC-43C6-991C-0A8B028987F9}" destId="{05978E80-9DB9-4914-B08F-34DC0C45C3CA}" srcOrd="0" destOrd="0" presId="urn:microsoft.com/office/officeart/2005/8/layout/radial4"/>
    <dgm:cxn modelId="{6B7ABB1A-9F2C-4B01-AEF3-A8C6340AB239}" type="presOf" srcId="{6C671899-5222-4120-A2D2-438D9FC97935}" destId="{1214E3A8-28A0-44AE-B13C-A9D7FF1CEF3E}" srcOrd="0" destOrd="0" presId="urn:microsoft.com/office/officeart/2005/8/layout/radial4"/>
    <dgm:cxn modelId="{23169487-238F-42B7-A341-8193A9F9FAA5}" type="presOf" srcId="{362C53AF-BC16-4368-93A4-B7BAB85EB6EB}" destId="{A9D1C3C3-63CE-44EA-A9AC-A7C6678B020E}" srcOrd="0" destOrd="0" presId="urn:microsoft.com/office/officeart/2005/8/layout/radial4"/>
    <dgm:cxn modelId="{564F6FC6-B6C2-435C-A8DE-183BA88450B9}" type="presParOf" srcId="{A9D1C3C3-63CE-44EA-A9AC-A7C6678B020E}" destId="{AAB5DD4E-1950-4202-8A9B-93FDB23969F8}" srcOrd="0" destOrd="0" presId="urn:microsoft.com/office/officeart/2005/8/layout/radial4"/>
    <dgm:cxn modelId="{EF36F7D2-F93D-4217-9FFD-302D84E7DED4}" type="presParOf" srcId="{A9D1C3C3-63CE-44EA-A9AC-A7C6678B020E}" destId="{13E1256D-E82B-4992-B511-F10998B4A74C}" srcOrd="1" destOrd="0" presId="urn:microsoft.com/office/officeart/2005/8/layout/radial4"/>
    <dgm:cxn modelId="{498019DE-BA42-48BF-9129-17D99947DFB9}" type="presParOf" srcId="{A9D1C3C3-63CE-44EA-A9AC-A7C6678B020E}" destId="{C0FC37BB-0719-4CE9-8653-A0BF829F7DEB}" srcOrd="2" destOrd="0" presId="urn:microsoft.com/office/officeart/2005/8/layout/radial4"/>
    <dgm:cxn modelId="{61014B67-17ED-453A-BE4C-17EBA1556D45}" type="presParOf" srcId="{A9D1C3C3-63CE-44EA-A9AC-A7C6678B020E}" destId="{F0483C50-26CA-4C6F-8B67-59B9F92969C8}" srcOrd="3" destOrd="0" presId="urn:microsoft.com/office/officeart/2005/8/layout/radial4"/>
    <dgm:cxn modelId="{C47A3D12-CB5F-4A7E-8206-5A8097BA6522}" type="presParOf" srcId="{A9D1C3C3-63CE-44EA-A9AC-A7C6678B020E}" destId="{05978E80-9DB9-4914-B08F-34DC0C45C3CA}" srcOrd="4" destOrd="0" presId="urn:microsoft.com/office/officeart/2005/8/layout/radial4"/>
    <dgm:cxn modelId="{457A3EB2-A457-4711-BD0B-F9DA46C96F06}" type="presParOf" srcId="{A9D1C3C3-63CE-44EA-A9AC-A7C6678B020E}" destId="{1214E3A8-28A0-44AE-B13C-A9D7FF1CEF3E}" srcOrd="5" destOrd="0" presId="urn:microsoft.com/office/officeart/2005/8/layout/radial4"/>
    <dgm:cxn modelId="{6DE1A17F-3F90-491F-B90E-0ABE28B81D41}" type="presParOf" srcId="{A9D1C3C3-63CE-44EA-A9AC-A7C6678B020E}" destId="{2A7D39C4-7BD3-4432-8AB7-1D04DA2E346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315F4A-3D7F-406A-9D2C-AC7D14FD3FB6}" type="doc">
      <dgm:prSet loTypeId="urn:microsoft.com/office/officeart/2005/8/layout/equation2" loCatId="process" qsTypeId="urn:microsoft.com/office/officeart/2005/8/quickstyle/simple1" qsCatId="simple" csTypeId="urn:microsoft.com/office/officeart/2005/8/colors/accent2_1" csCatId="accent2" phldr="1"/>
      <dgm:spPr/>
    </dgm:pt>
    <dgm:pt modelId="{AD6BD125-464C-478C-970A-1C742C61BE57}">
      <dgm:prSet phldrT="[Текст]"/>
      <dgm:spPr/>
      <dgm:t>
        <a:bodyPr/>
        <a:lstStyle/>
        <a:p>
          <a:r>
            <a:rPr lang="ru-RU" dirty="0" smtClean="0"/>
            <a:t>среда социализации  и самореализации в поликультурном обществе</a:t>
          </a:r>
          <a:endParaRPr lang="ru-RU" dirty="0"/>
        </a:p>
      </dgm:t>
    </dgm:pt>
    <dgm:pt modelId="{6E2582FB-0786-4254-9584-182D4CB4F8BA}" type="parTrans" cxnId="{AE3DC0DD-4C69-47FF-8EFB-E69BCA166F95}">
      <dgm:prSet/>
      <dgm:spPr/>
      <dgm:t>
        <a:bodyPr/>
        <a:lstStyle/>
        <a:p>
          <a:endParaRPr lang="ru-RU"/>
        </a:p>
      </dgm:t>
    </dgm:pt>
    <dgm:pt modelId="{18F0C6BD-25FE-4E7C-9554-ED7129C83DB6}" type="sibTrans" cxnId="{AE3DC0DD-4C69-47FF-8EFB-E69BCA166F95}">
      <dgm:prSet/>
      <dgm:spPr/>
      <dgm:t>
        <a:bodyPr/>
        <a:lstStyle/>
        <a:p>
          <a:endParaRPr lang="ru-RU"/>
        </a:p>
      </dgm:t>
    </dgm:pt>
    <dgm:pt modelId="{F322E75A-2CCD-4E4E-9D3C-43910C4DB9E9}">
      <dgm:prSet phldrT="[Текст]"/>
      <dgm:spPr/>
      <dgm:t>
        <a:bodyPr/>
        <a:lstStyle/>
        <a:p>
          <a:r>
            <a:rPr lang="ru-RU" dirty="0" smtClean="0"/>
            <a:t>среда сотрудничества, сотворчества, </a:t>
          </a:r>
          <a:r>
            <a:rPr lang="ru-RU" dirty="0" err="1" smtClean="0"/>
            <a:t>психолого</a:t>
          </a:r>
          <a:r>
            <a:rPr lang="ru-RU" dirty="0" smtClean="0"/>
            <a:t>- педагогической  поддержки </a:t>
          </a:r>
          <a:endParaRPr lang="ru-RU" dirty="0"/>
        </a:p>
      </dgm:t>
    </dgm:pt>
    <dgm:pt modelId="{77DFFA4C-266D-4DF6-B6B6-C12DC85BCDDA}" type="parTrans" cxnId="{CFC8A298-FC70-47EC-8312-D13CB8533032}">
      <dgm:prSet/>
      <dgm:spPr/>
      <dgm:t>
        <a:bodyPr/>
        <a:lstStyle/>
        <a:p>
          <a:endParaRPr lang="ru-RU"/>
        </a:p>
      </dgm:t>
    </dgm:pt>
    <dgm:pt modelId="{B4D2E6E6-885C-4DFE-9151-884107735CA1}" type="sibTrans" cxnId="{CFC8A298-FC70-47EC-8312-D13CB8533032}">
      <dgm:prSet/>
      <dgm:spPr/>
      <dgm:t>
        <a:bodyPr/>
        <a:lstStyle/>
        <a:p>
          <a:endParaRPr lang="ru-RU"/>
        </a:p>
      </dgm:t>
    </dgm:pt>
    <dgm:pt modelId="{3955A09D-7695-4C24-9285-C3D297D37032}">
      <dgm:prSet phldrT="[Текст]"/>
      <dgm:spPr/>
      <dgm:t>
        <a:bodyPr/>
        <a:lstStyle/>
        <a:p>
          <a:r>
            <a:rPr lang="ru-RU" dirty="0" smtClean="0"/>
            <a:t>Толерантная образовательная среда</a:t>
          </a:r>
          <a:endParaRPr lang="ru-RU" dirty="0"/>
        </a:p>
      </dgm:t>
    </dgm:pt>
    <dgm:pt modelId="{26CEB202-62B0-4EC2-B4C5-85A38BDEC43D}" type="parTrans" cxnId="{D0C58CC6-8136-4691-BC22-6F48CFF5795B}">
      <dgm:prSet/>
      <dgm:spPr/>
      <dgm:t>
        <a:bodyPr/>
        <a:lstStyle/>
        <a:p>
          <a:endParaRPr lang="ru-RU"/>
        </a:p>
      </dgm:t>
    </dgm:pt>
    <dgm:pt modelId="{CD659061-E027-4032-A5FD-F4A3532F25F9}" type="sibTrans" cxnId="{D0C58CC6-8136-4691-BC22-6F48CFF5795B}">
      <dgm:prSet/>
      <dgm:spPr/>
      <dgm:t>
        <a:bodyPr/>
        <a:lstStyle/>
        <a:p>
          <a:endParaRPr lang="ru-RU"/>
        </a:p>
      </dgm:t>
    </dgm:pt>
    <dgm:pt modelId="{FD2211B1-0B0D-4F6B-8449-757DCEBCBC98}" type="pres">
      <dgm:prSet presAssocID="{52315F4A-3D7F-406A-9D2C-AC7D14FD3FB6}" presName="Name0" presStyleCnt="0">
        <dgm:presLayoutVars>
          <dgm:dir/>
          <dgm:resizeHandles val="exact"/>
        </dgm:presLayoutVars>
      </dgm:prSet>
      <dgm:spPr/>
    </dgm:pt>
    <dgm:pt modelId="{609B899E-F44B-4225-ACEF-6BF1CD8DC044}" type="pres">
      <dgm:prSet presAssocID="{52315F4A-3D7F-406A-9D2C-AC7D14FD3FB6}" presName="vNodes" presStyleCnt="0"/>
      <dgm:spPr/>
    </dgm:pt>
    <dgm:pt modelId="{E95BB786-AA59-444E-8C75-AF2307A3A192}" type="pres">
      <dgm:prSet presAssocID="{AD6BD125-464C-478C-970A-1C742C61BE57}" presName="node" presStyleLbl="node1" presStyleIdx="0" presStyleCnt="3" custLinFactY="15372" custLinFactNeighborX="102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62D83-78A4-4E99-8570-316EE73A3F56}" type="pres">
      <dgm:prSet presAssocID="{18F0C6BD-25FE-4E7C-9554-ED7129C83DB6}" presName="spacerT" presStyleCnt="0"/>
      <dgm:spPr/>
    </dgm:pt>
    <dgm:pt modelId="{D3B90235-5E0D-474C-810E-5FDBD6457FDF}" type="pres">
      <dgm:prSet presAssocID="{18F0C6BD-25FE-4E7C-9554-ED7129C83DB6}" presName="sibTrans" presStyleLbl="sibTrans2D1" presStyleIdx="0" presStyleCnt="2" custLinFactY="2682" custLinFactNeighborX="2104" custLinFactNeighborY="100000"/>
      <dgm:spPr/>
      <dgm:t>
        <a:bodyPr/>
        <a:lstStyle/>
        <a:p>
          <a:endParaRPr lang="ru-RU"/>
        </a:p>
      </dgm:t>
    </dgm:pt>
    <dgm:pt modelId="{E235BFDE-C162-44F9-9593-E6A3E67FBD37}" type="pres">
      <dgm:prSet presAssocID="{18F0C6BD-25FE-4E7C-9554-ED7129C83DB6}" presName="spacerB" presStyleCnt="0"/>
      <dgm:spPr/>
    </dgm:pt>
    <dgm:pt modelId="{ED1BBE70-968A-448E-8B00-4863327C6FD6}" type="pres">
      <dgm:prSet presAssocID="{F322E75A-2CCD-4E4E-9D3C-43910C4DB9E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6794B-3FA0-495E-9AF0-172243559595}" type="pres">
      <dgm:prSet presAssocID="{52315F4A-3D7F-406A-9D2C-AC7D14FD3FB6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AF9748A7-666C-4743-AD40-30173DCBF143}" type="pres">
      <dgm:prSet presAssocID="{52315F4A-3D7F-406A-9D2C-AC7D14FD3FB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C843F41-49D1-4B96-908E-1D9A3BDF7376}" type="pres">
      <dgm:prSet presAssocID="{52315F4A-3D7F-406A-9D2C-AC7D14FD3FB6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C8A298-FC70-47EC-8312-D13CB8533032}" srcId="{52315F4A-3D7F-406A-9D2C-AC7D14FD3FB6}" destId="{F322E75A-2CCD-4E4E-9D3C-43910C4DB9E9}" srcOrd="1" destOrd="0" parTransId="{77DFFA4C-266D-4DF6-B6B6-C12DC85BCDDA}" sibTransId="{B4D2E6E6-885C-4DFE-9151-884107735CA1}"/>
    <dgm:cxn modelId="{DCBD54B4-FFEA-4D20-A0B8-FCEC2568476A}" type="presOf" srcId="{3955A09D-7695-4C24-9285-C3D297D37032}" destId="{9C843F41-49D1-4B96-908E-1D9A3BDF7376}" srcOrd="0" destOrd="0" presId="urn:microsoft.com/office/officeart/2005/8/layout/equation2"/>
    <dgm:cxn modelId="{5DA09753-199E-4905-8BCF-D7E87F93850D}" type="presOf" srcId="{18F0C6BD-25FE-4E7C-9554-ED7129C83DB6}" destId="{D3B90235-5E0D-474C-810E-5FDBD6457FDF}" srcOrd="0" destOrd="0" presId="urn:microsoft.com/office/officeart/2005/8/layout/equation2"/>
    <dgm:cxn modelId="{5FF3F666-959F-4B67-BA6A-D2BE013FFA86}" type="presOf" srcId="{AD6BD125-464C-478C-970A-1C742C61BE57}" destId="{E95BB786-AA59-444E-8C75-AF2307A3A192}" srcOrd="0" destOrd="0" presId="urn:microsoft.com/office/officeart/2005/8/layout/equation2"/>
    <dgm:cxn modelId="{D0C58CC6-8136-4691-BC22-6F48CFF5795B}" srcId="{52315F4A-3D7F-406A-9D2C-AC7D14FD3FB6}" destId="{3955A09D-7695-4C24-9285-C3D297D37032}" srcOrd="2" destOrd="0" parTransId="{26CEB202-62B0-4EC2-B4C5-85A38BDEC43D}" sibTransId="{CD659061-E027-4032-A5FD-F4A3532F25F9}"/>
    <dgm:cxn modelId="{08211759-D44D-4835-8C6F-F738D2E5EA94}" type="presOf" srcId="{B4D2E6E6-885C-4DFE-9151-884107735CA1}" destId="{BED6794B-3FA0-495E-9AF0-172243559595}" srcOrd="0" destOrd="0" presId="urn:microsoft.com/office/officeart/2005/8/layout/equation2"/>
    <dgm:cxn modelId="{2299A80D-5544-41A5-9DCF-4D7CD1E01EC7}" type="presOf" srcId="{52315F4A-3D7F-406A-9D2C-AC7D14FD3FB6}" destId="{FD2211B1-0B0D-4F6B-8449-757DCEBCBC98}" srcOrd="0" destOrd="0" presId="urn:microsoft.com/office/officeart/2005/8/layout/equation2"/>
    <dgm:cxn modelId="{631F0AC8-E79A-4E24-9432-50704F782570}" type="presOf" srcId="{F322E75A-2CCD-4E4E-9D3C-43910C4DB9E9}" destId="{ED1BBE70-968A-448E-8B00-4863327C6FD6}" srcOrd="0" destOrd="0" presId="urn:microsoft.com/office/officeart/2005/8/layout/equation2"/>
    <dgm:cxn modelId="{AE3DC0DD-4C69-47FF-8EFB-E69BCA166F95}" srcId="{52315F4A-3D7F-406A-9D2C-AC7D14FD3FB6}" destId="{AD6BD125-464C-478C-970A-1C742C61BE57}" srcOrd="0" destOrd="0" parTransId="{6E2582FB-0786-4254-9584-182D4CB4F8BA}" sibTransId="{18F0C6BD-25FE-4E7C-9554-ED7129C83DB6}"/>
    <dgm:cxn modelId="{06F4D5B0-A523-405C-9C24-DB638EB5C128}" type="presOf" srcId="{B4D2E6E6-885C-4DFE-9151-884107735CA1}" destId="{AF9748A7-666C-4743-AD40-30173DCBF143}" srcOrd="1" destOrd="0" presId="urn:microsoft.com/office/officeart/2005/8/layout/equation2"/>
    <dgm:cxn modelId="{02803A3B-2F9B-4DC3-A53D-5CFFE5F653F9}" type="presParOf" srcId="{FD2211B1-0B0D-4F6B-8449-757DCEBCBC98}" destId="{609B899E-F44B-4225-ACEF-6BF1CD8DC044}" srcOrd="0" destOrd="0" presId="urn:microsoft.com/office/officeart/2005/8/layout/equation2"/>
    <dgm:cxn modelId="{A94C4904-C065-4C16-B9E8-733313A493EF}" type="presParOf" srcId="{609B899E-F44B-4225-ACEF-6BF1CD8DC044}" destId="{E95BB786-AA59-444E-8C75-AF2307A3A192}" srcOrd="0" destOrd="0" presId="urn:microsoft.com/office/officeart/2005/8/layout/equation2"/>
    <dgm:cxn modelId="{B8D636C6-ACA7-407A-AC82-40E3FE21BA55}" type="presParOf" srcId="{609B899E-F44B-4225-ACEF-6BF1CD8DC044}" destId="{1D062D83-78A4-4E99-8570-316EE73A3F56}" srcOrd="1" destOrd="0" presId="urn:microsoft.com/office/officeart/2005/8/layout/equation2"/>
    <dgm:cxn modelId="{80EBF756-7C36-4F82-8482-D60351943232}" type="presParOf" srcId="{609B899E-F44B-4225-ACEF-6BF1CD8DC044}" destId="{D3B90235-5E0D-474C-810E-5FDBD6457FDF}" srcOrd="2" destOrd="0" presId="urn:microsoft.com/office/officeart/2005/8/layout/equation2"/>
    <dgm:cxn modelId="{F0C28724-DF57-435B-9376-772D099653FF}" type="presParOf" srcId="{609B899E-F44B-4225-ACEF-6BF1CD8DC044}" destId="{E235BFDE-C162-44F9-9593-E6A3E67FBD37}" srcOrd="3" destOrd="0" presId="urn:microsoft.com/office/officeart/2005/8/layout/equation2"/>
    <dgm:cxn modelId="{511320D9-7B4C-450D-8AF7-907C6C41E162}" type="presParOf" srcId="{609B899E-F44B-4225-ACEF-6BF1CD8DC044}" destId="{ED1BBE70-968A-448E-8B00-4863327C6FD6}" srcOrd="4" destOrd="0" presId="urn:microsoft.com/office/officeart/2005/8/layout/equation2"/>
    <dgm:cxn modelId="{5A054F5D-8BD9-4BDC-9756-204EB705F4F4}" type="presParOf" srcId="{FD2211B1-0B0D-4F6B-8449-757DCEBCBC98}" destId="{BED6794B-3FA0-495E-9AF0-172243559595}" srcOrd="1" destOrd="0" presId="urn:microsoft.com/office/officeart/2005/8/layout/equation2"/>
    <dgm:cxn modelId="{BC91CA5D-05A5-4C1F-A8D6-19E46D14F47C}" type="presParOf" srcId="{BED6794B-3FA0-495E-9AF0-172243559595}" destId="{AF9748A7-666C-4743-AD40-30173DCBF143}" srcOrd="0" destOrd="0" presId="urn:microsoft.com/office/officeart/2005/8/layout/equation2"/>
    <dgm:cxn modelId="{CD863EFF-37EF-4D2D-B6A6-14A261573A5F}" type="presParOf" srcId="{FD2211B1-0B0D-4F6B-8449-757DCEBCBC98}" destId="{9C843F41-49D1-4B96-908E-1D9A3BDF737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D6E503-A112-43EA-B507-3272C5032075}" type="doc">
      <dgm:prSet loTypeId="urn:microsoft.com/office/officeart/2005/8/layout/matrix1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675926E-D21E-448D-8F35-FF229DAF8415}">
      <dgm:prSet phldrT="[Текст]" custT="1"/>
      <dgm:spPr/>
      <dgm:t>
        <a:bodyPr/>
        <a:lstStyle/>
        <a:p>
          <a:r>
            <a:rPr lang="ru-RU" sz="1800" b="1" dirty="0" smtClean="0"/>
            <a:t>Сложная и динамичная система деятельности, общения, жизни субъектов педагогического процесса, способствующая свободному развитию личности и формированию толерантности</a:t>
          </a:r>
          <a:endParaRPr lang="ru-RU" sz="1800" b="1" dirty="0"/>
        </a:p>
      </dgm:t>
    </dgm:pt>
    <dgm:pt modelId="{B5401667-831A-4540-94C4-7154EBB18683}" type="parTrans" cxnId="{35D3A30F-3819-485F-B423-18DC8751508E}">
      <dgm:prSet/>
      <dgm:spPr/>
      <dgm:t>
        <a:bodyPr/>
        <a:lstStyle/>
        <a:p>
          <a:endParaRPr lang="ru-RU"/>
        </a:p>
      </dgm:t>
    </dgm:pt>
    <dgm:pt modelId="{597BCAB4-DA31-49E1-AB75-3B6EE58622E4}" type="sibTrans" cxnId="{35D3A30F-3819-485F-B423-18DC8751508E}">
      <dgm:prSet/>
      <dgm:spPr/>
      <dgm:t>
        <a:bodyPr/>
        <a:lstStyle/>
        <a:p>
          <a:endParaRPr lang="ru-RU"/>
        </a:p>
      </dgm:t>
    </dgm:pt>
    <dgm:pt modelId="{716AE1FD-43A5-42AD-A5E2-4CF56675673F}">
      <dgm:prSet phldrT="[Текст]" custT="1"/>
      <dgm:spPr/>
      <dgm:t>
        <a:bodyPr/>
        <a:lstStyle/>
        <a:p>
          <a:r>
            <a:rPr lang="ru-RU" sz="3200" dirty="0" smtClean="0"/>
            <a:t>Атмосфера принятия</a:t>
          </a:r>
          <a:endParaRPr lang="ru-RU" sz="3200" dirty="0"/>
        </a:p>
      </dgm:t>
    </dgm:pt>
    <dgm:pt modelId="{EAEB7A5B-D32D-4398-A4CF-71E4D75DB12C}" type="parTrans" cxnId="{72D1E1BD-854A-4040-BC99-94AE3B0FCC83}">
      <dgm:prSet/>
      <dgm:spPr/>
      <dgm:t>
        <a:bodyPr/>
        <a:lstStyle/>
        <a:p>
          <a:endParaRPr lang="ru-RU"/>
        </a:p>
      </dgm:t>
    </dgm:pt>
    <dgm:pt modelId="{40DC57D5-D31B-4EE4-927A-FCD9A62F1BA3}" type="sibTrans" cxnId="{72D1E1BD-854A-4040-BC99-94AE3B0FCC83}">
      <dgm:prSet/>
      <dgm:spPr/>
      <dgm:t>
        <a:bodyPr/>
        <a:lstStyle/>
        <a:p>
          <a:endParaRPr lang="ru-RU"/>
        </a:p>
      </dgm:t>
    </dgm:pt>
    <dgm:pt modelId="{608D1309-600D-47C7-AE5A-FF364B180E9E}">
      <dgm:prSet phldrT="[Текст]" custT="1"/>
      <dgm:spPr/>
      <dgm:t>
        <a:bodyPr/>
        <a:lstStyle/>
        <a:p>
          <a:r>
            <a:rPr lang="ru-RU" sz="3200" dirty="0" smtClean="0"/>
            <a:t>Конструктивное взаимодействие</a:t>
          </a:r>
          <a:endParaRPr lang="ru-RU" sz="3200" dirty="0"/>
        </a:p>
      </dgm:t>
    </dgm:pt>
    <dgm:pt modelId="{C6DD3130-D324-4E0C-828E-46D41413D9B8}" type="parTrans" cxnId="{19011ED8-05A8-455A-88B8-FBD819724CB7}">
      <dgm:prSet/>
      <dgm:spPr/>
      <dgm:t>
        <a:bodyPr/>
        <a:lstStyle/>
        <a:p>
          <a:endParaRPr lang="ru-RU"/>
        </a:p>
      </dgm:t>
    </dgm:pt>
    <dgm:pt modelId="{1E368BC3-F0CF-4B49-959D-0952E4C47C0D}" type="sibTrans" cxnId="{19011ED8-05A8-455A-88B8-FBD819724CB7}">
      <dgm:prSet/>
      <dgm:spPr/>
      <dgm:t>
        <a:bodyPr/>
        <a:lstStyle/>
        <a:p>
          <a:endParaRPr lang="ru-RU"/>
        </a:p>
      </dgm:t>
    </dgm:pt>
    <dgm:pt modelId="{A454CFFC-92F9-4C7F-8376-220F78B194DD}">
      <dgm:prSet phldrT="[Текст]" custT="1"/>
      <dgm:spPr/>
      <dgm:t>
        <a:bodyPr/>
        <a:lstStyle/>
        <a:p>
          <a:r>
            <a:rPr lang="ru-RU" sz="3200" dirty="0" err="1" smtClean="0"/>
            <a:t>Психолого</a:t>
          </a:r>
          <a:r>
            <a:rPr lang="ru-RU" sz="3200" dirty="0" smtClean="0"/>
            <a:t>- педагогическая поддержка</a:t>
          </a:r>
          <a:endParaRPr lang="ru-RU" sz="3200" dirty="0"/>
        </a:p>
      </dgm:t>
    </dgm:pt>
    <dgm:pt modelId="{C42B289A-864D-4641-9A9A-B906AB0F62B6}" type="parTrans" cxnId="{756C8A9C-E436-4ADF-A785-ACEA9130223D}">
      <dgm:prSet/>
      <dgm:spPr/>
      <dgm:t>
        <a:bodyPr/>
        <a:lstStyle/>
        <a:p>
          <a:endParaRPr lang="ru-RU"/>
        </a:p>
      </dgm:t>
    </dgm:pt>
    <dgm:pt modelId="{80CB2CE4-4F88-431F-8543-D9889CFD7415}" type="sibTrans" cxnId="{756C8A9C-E436-4ADF-A785-ACEA9130223D}">
      <dgm:prSet/>
      <dgm:spPr/>
      <dgm:t>
        <a:bodyPr/>
        <a:lstStyle/>
        <a:p>
          <a:endParaRPr lang="ru-RU"/>
        </a:p>
      </dgm:t>
    </dgm:pt>
    <dgm:pt modelId="{ECFC1109-919E-4F9A-B651-75614B0E2475}">
      <dgm:prSet phldrT="[Текст]" custT="1"/>
      <dgm:spPr/>
      <dgm:t>
        <a:bodyPr/>
        <a:lstStyle/>
        <a:p>
          <a:r>
            <a:rPr lang="ru-RU" sz="2800" dirty="0" smtClean="0"/>
            <a:t>Демократический стиль руководства и общения</a:t>
          </a:r>
          <a:endParaRPr lang="ru-RU" sz="2800" dirty="0"/>
        </a:p>
      </dgm:t>
    </dgm:pt>
    <dgm:pt modelId="{7562B12B-0796-4B85-96D5-F15E6DD8A43E}" type="parTrans" cxnId="{5FAF1E61-C14D-4C42-AA7F-46B3FA0A92D8}">
      <dgm:prSet/>
      <dgm:spPr/>
      <dgm:t>
        <a:bodyPr/>
        <a:lstStyle/>
        <a:p>
          <a:endParaRPr lang="ru-RU"/>
        </a:p>
      </dgm:t>
    </dgm:pt>
    <dgm:pt modelId="{3F011E13-CADD-4757-BA34-C85388A020B7}" type="sibTrans" cxnId="{5FAF1E61-C14D-4C42-AA7F-46B3FA0A92D8}">
      <dgm:prSet/>
      <dgm:spPr/>
      <dgm:t>
        <a:bodyPr/>
        <a:lstStyle/>
        <a:p>
          <a:endParaRPr lang="ru-RU"/>
        </a:p>
      </dgm:t>
    </dgm:pt>
    <dgm:pt modelId="{39DE8214-05D4-48D6-90B0-7A444A5D6AA8}" type="pres">
      <dgm:prSet presAssocID="{E2D6E503-A112-43EA-B507-3272C503207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E4AE24-7D62-43AA-A215-A1B683E77534}" type="pres">
      <dgm:prSet presAssocID="{E2D6E503-A112-43EA-B507-3272C5032075}" presName="matrix" presStyleCnt="0"/>
      <dgm:spPr/>
      <dgm:t>
        <a:bodyPr/>
        <a:lstStyle/>
        <a:p>
          <a:endParaRPr lang="ru-RU"/>
        </a:p>
      </dgm:t>
    </dgm:pt>
    <dgm:pt modelId="{C1758521-7F46-4D29-BF75-2CE4B69B9E51}" type="pres">
      <dgm:prSet presAssocID="{E2D6E503-A112-43EA-B507-3272C5032075}" presName="tile1" presStyleLbl="node1" presStyleIdx="0" presStyleCnt="4"/>
      <dgm:spPr/>
      <dgm:t>
        <a:bodyPr/>
        <a:lstStyle/>
        <a:p>
          <a:endParaRPr lang="ru-RU"/>
        </a:p>
      </dgm:t>
    </dgm:pt>
    <dgm:pt modelId="{947C6E70-8583-4EA1-96C9-59CB1BD7C993}" type="pres">
      <dgm:prSet presAssocID="{E2D6E503-A112-43EA-B507-3272C503207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53A7C6-C36B-4CC3-A277-93E08372E93C}" type="pres">
      <dgm:prSet presAssocID="{E2D6E503-A112-43EA-B507-3272C5032075}" presName="tile2" presStyleLbl="node1" presStyleIdx="1" presStyleCnt="4"/>
      <dgm:spPr/>
      <dgm:t>
        <a:bodyPr/>
        <a:lstStyle/>
        <a:p>
          <a:endParaRPr lang="ru-RU"/>
        </a:p>
      </dgm:t>
    </dgm:pt>
    <dgm:pt modelId="{012AFD22-04EF-47AB-A481-02F0FF1C9945}" type="pres">
      <dgm:prSet presAssocID="{E2D6E503-A112-43EA-B507-3272C503207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1F5C8-462B-4D19-8842-2DF359F3C352}" type="pres">
      <dgm:prSet presAssocID="{E2D6E503-A112-43EA-B507-3272C5032075}" presName="tile3" presStyleLbl="node1" presStyleIdx="2" presStyleCnt="4"/>
      <dgm:spPr/>
      <dgm:t>
        <a:bodyPr/>
        <a:lstStyle/>
        <a:p>
          <a:endParaRPr lang="ru-RU"/>
        </a:p>
      </dgm:t>
    </dgm:pt>
    <dgm:pt modelId="{C964D917-3F6F-478A-8C30-E642DFA6AE3E}" type="pres">
      <dgm:prSet presAssocID="{E2D6E503-A112-43EA-B507-3272C503207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665A2-9B89-4DB1-A50E-DA6310929D98}" type="pres">
      <dgm:prSet presAssocID="{E2D6E503-A112-43EA-B507-3272C5032075}" presName="tile4" presStyleLbl="node1" presStyleIdx="3" presStyleCnt="4" custLinFactNeighborY="3088"/>
      <dgm:spPr/>
      <dgm:t>
        <a:bodyPr/>
        <a:lstStyle/>
        <a:p>
          <a:endParaRPr lang="ru-RU"/>
        </a:p>
      </dgm:t>
    </dgm:pt>
    <dgm:pt modelId="{BB766F57-4F4E-4A3E-A5FE-69D8507B0347}" type="pres">
      <dgm:prSet presAssocID="{E2D6E503-A112-43EA-B507-3272C503207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890EB-55C6-45E4-8EC6-9D5598A79D37}" type="pres">
      <dgm:prSet presAssocID="{E2D6E503-A112-43EA-B507-3272C5032075}" presName="centerTile" presStyleLbl="fgShp" presStyleIdx="0" presStyleCnt="1" custScaleX="175832" custScaleY="150913" custLinFactNeighborX="417" custLinFactNeighborY="-11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4C4815D-1315-46BD-8D8B-2C08D0A1F3D2}" type="presOf" srcId="{716AE1FD-43A5-42AD-A5E2-4CF56675673F}" destId="{C1758521-7F46-4D29-BF75-2CE4B69B9E51}" srcOrd="0" destOrd="0" presId="urn:microsoft.com/office/officeart/2005/8/layout/matrix1"/>
    <dgm:cxn modelId="{5B6795CE-C3BB-43B0-AAE8-2A724BEF88AA}" type="presOf" srcId="{A454CFFC-92F9-4C7F-8376-220F78B194DD}" destId="{E461F5C8-462B-4D19-8842-2DF359F3C352}" srcOrd="0" destOrd="0" presId="urn:microsoft.com/office/officeart/2005/8/layout/matrix1"/>
    <dgm:cxn modelId="{70BC56F3-A7C2-4041-9030-8B5487F7A5EA}" type="presOf" srcId="{608D1309-600D-47C7-AE5A-FF364B180E9E}" destId="{012AFD22-04EF-47AB-A481-02F0FF1C9945}" srcOrd="1" destOrd="0" presId="urn:microsoft.com/office/officeart/2005/8/layout/matrix1"/>
    <dgm:cxn modelId="{B769459F-89FE-447E-985D-948C3F80534C}" type="presOf" srcId="{ECFC1109-919E-4F9A-B651-75614B0E2475}" destId="{BB766F57-4F4E-4A3E-A5FE-69D8507B0347}" srcOrd="1" destOrd="0" presId="urn:microsoft.com/office/officeart/2005/8/layout/matrix1"/>
    <dgm:cxn modelId="{4777076F-B66C-4524-B316-275BFE0D65BC}" type="presOf" srcId="{608D1309-600D-47C7-AE5A-FF364B180E9E}" destId="{2D53A7C6-C36B-4CC3-A277-93E08372E93C}" srcOrd="0" destOrd="0" presId="urn:microsoft.com/office/officeart/2005/8/layout/matrix1"/>
    <dgm:cxn modelId="{9DF1F073-7137-44A5-846A-14ADC6976FFA}" type="presOf" srcId="{A454CFFC-92F9-4C7F-8376-220F78B194DD}" destId="{C964D917-3F6F-478A-8C30-E642DFA6AE3E}" srcOrd="1" destOrd="0" presId="urn:microsoft.com/office/officeart/2005/8/layout/matrix1"/>
    <dgm:cxn modelId="{35D3A30F-3819-485F-B423-18DC8751508E}" srcId="{E2D6E503-A112-43EA-B507-3272C5032075}" destId="{E675926E-D21E-448D-8F35-FF229DAF8415}" srcOrd="0" destOrd="0" parTransId="{B5401667-831A-4540-94C4-7154EBB18683}" sibTransId="{597BCAB4-DA31-49E1-AB75-3B6EE58622E4}"/>
    <dgm:cxn modelId="{DCD9BFC5-E784-4F65-B033-982CF6D85726}" type="presOf" srcId="{E2D6E503-A112-43EA-B507-3272C5032075}" destId="{39DE8214-05D4-48D6-90B0-7A444A5D6AA8}" srcOrd="0" destOrd="0" presId="urn:microsoft.com/office/officeart/2005/8/layout/matrix1"/>
    <dgm:cxn modelId="{756C8A9C-E436-4ADF-A785-ACEA9130223D}" srcId="{E675926E-D21E-448D-8F35-FF229DAF8415}" destId="{A454CFFC-92F9-4C7F-8376-220F78B194DD}" srcOrd="2" destOrd="0" parTransId="{C42B289A-864D-4641-9A9A-B906AB0F62B6}" sibTransId="{80CB2CE4-4F88-431F-8543-D9889CFD7415}"/>
    <dgm:cxn modelId="{5FAF1E61-C14D-4C42-AA7F-46B3FA0A92D8}" srcId="{E675926E-D21E-448D-8F35-FF229DAF8415}" destId="{ECFC1109-919E-4F9A-B651-75614B0E2475}" srcOrd="3" destOrd="0" parTransId="{7562B12B-0796-4B85-96D5-F15E6DD8A43E}" sibTransId="{3F011E13-CADD-4757-BA34-C85388A020B7}"/>
    <dgm:cxn modelId="{51841313-C1B8-4EA5-B632-6E42F662F6F2}" type="presOf" srcId="{E675926E-D21E-448D-8F35-FF229DAF8415}" destId="{2D2890EB-55C6-45E4-8EC6-9D5598A79D37}" srcOrd="0" destOrd="0" presId="urn:microsoft.com/office/officeart/2005/8/layout/matrix1"/>
    <dgm:cxn modelId="{C6B0F5DE-379D-4F11-A76A-AB35734553F8}" type="presOf" srcId="{716AE1FD-43A5-42AD-A5E2-4CF56675673F}" destId="{947C6E70-8583-4EA1-96C9-59CB1BD7C993}" srcOrd="1" destOrd="0" presId="urn:microsoft.com/office/officeart/2005/8/layout/matrix1"/>
    <dgm:cxn modelId="{72D1E1BD-854A-4040-BC99-94AE3B0FCC83}" srcId="{E675926E-D21E-448D-8F35-FF229DAF8415}" destId="{716AE1FD-43A5-42AD-A5E2-4CF56675673F}" srcOrd="0" destOrd="0" parTransId="{EAEB7A5B-D32D-4398-A4CF-71E4D75DB12C}" sibTransId="{40DC57D5-D31B-4EE4-927A-FCD9A62F1BA3}"/>
    <dgm:cxn modelId="{19011ED8-05A8-455A-88B8-FBD819724CB7}" srcId="{E675926E-D21E-448D-8F35-FF229DAF8415}" destId="{608D1309-600D-47C7-AE5A-FF364B180E9E}" srcOrd="1" destOrd="0" parTransId="{C6DD3130-D324-4E0C-828E-46D41413D9B8}" sibTransId="{1E368BC3-F0CF-4B49-959D-0952E4C47C0D}"/>
    <dgm:cxn modelId="{8D8B32E6-D9C7-434A-AD58-46A859792BCF}" type="presOf" srcId="{ECFC1109-919E-4F9A-B651-75614B0E2475}" destId="{62B665A2-9B89-4DB1-A50E-DA6310929D98}" srcOrd="0" destOrd="0" presId="urn:microsoft.com/office/officeart/2005/8/layout/matrix1"/>
    <dgm:cxn modelId="{7B3E05A3-255E-4926-9D51-17B27D2924A5}" type="presParOf" srcId="{39DE8214-05D4-48D6-90B0-7A444A5D6AA8}" destId="{12E4AE24-7D62-43AA-A215-A1B683E77534}" srcOrd="0" destOrd="0" presId="urn:microsoft.com/office/officeart/2005/8/layout/matrix1"/>
    <dgm:cxn modelId="{F36AF189-B940-4119-B540-976CCF0DA71E}" type="presParOf" srcId="{12E4AE24-7D62-43AA-A215-A1B683E77534}" destId="{C1758521-7F46-4D29-BF75-2CE4B69B9E51}" srcOrd="0" destOrd="0" presId="urn:microsoft.com/office/officeart/2005/8/layout/matrix1"/>
    <dgm:cxn modelId="{72184085-0F6D-4DF6-AF0A-B63520B48C66}" type="presParOf" srcId="{12E4AE24-7D62-43AA-A215-A1B683E77534}" destId="{947C6E70-8583-4EA1-96C9-59CB1BD7C993}" srcOrd="1" destOrd="0" presId="urn:microsoft.com/office/officeart/2005/8/layout/matrix1"/>
    <dgm:cxn modelId="{F3EBEB2A-5A1B-445E-B08E-0362CBD06D96}" type="presParOf" srcId="{12E4AE24-7D62-43AA-A215-A1B683E77534}" destId="{2D53A7C6-C36B-4CC3-A277-93E08372E93C}" srcOrd="2" destOrd="0" presId="urn:microsoft.com/office/officeart/2005/8/layout/matrix1"/>
    <dgm:cxn modelId="{331CB05B-9E26-42C2-A40C-83DBD241E8F3}" type="presParOf" srcId="{12E4AE24-7D62-43AA-A215-A1B683E77534}" destId="{012AFD22-04EF-47AB-A481-02F0FF1C9945}" srcOrd="3" destOrd="0" presId="urn:microsoft.com/office/officeart/2005/8/layout/matrix1"/>
    <dgm:cxn modelId="{C0C7B160-EBBC-4A67-B360-6504A1181804}" type="presParOf" srcId="{12E4AE24-7D62-43AA-A215-A1B683E77534}" destId="{E461F5C8-462B-4D19-8842-2DF359F3C352}" srcOrd="4" destOrd="0" presId="urn:microsoft.com/office/officeart/2005/8/layout/matrix1"/>
    <dgm:cxn modelId="{021D00E2-02EE-4261-A321-70407974A9C2}" type="presParOf" srcId="{12E4AE24-7D62-43AA-A215-A1B683E77534}" destId="{C964D917-3F6F-478A-8C30-E642DFA6AE3E}" srcOrd="5" destOrd="0" presId="urn:microsoft.com/office/officeart/2005/8/layout/matrix1"/>
    <dgm:cxn modelId="{7BD30E2E-1DA3-4BED-89E9-35CD9F64BA26}" type="presParOf" srcId="{12E4AE24-7D62-43AA-A215-A1B683E77534}" destId="{62B665A2-9B89-4DB1-A50E-DA6310929D98}" srcOrd="6" destOrd="0" presId="urn:microsoft.com/office/officeart/2005/8/layout/matrix1"/>
    <dgm:cxn modelId="{F2B4EC50-CAFA-4B1A-BDD6-307F20D98660}" type="presParOf" srcId="{12E4AE24-7D62-43AA-A215-A1B683E77534}" destId="{BB766F57-4F4E-4A3E-A5FE-69D8507B0347}" srcOrd="7" destOrd="0" presId="urn:microsoft.com/office/officeart/2005/8/layout/matrix1"/>
    <dgm:cxn modelId="{99CDE3B7-4823-47E7-B4CB-ABD6E6440377}" type="presParOf" srcId="{39DE8214-05D4-48D6-90B0-7A444A5D6AA8}" destId="{2D2890EB-55C6-45E4-8EC6-9D5598A79D3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B5DD4E-1950-4202-8A9B-93FDB23969F8}">
      <dsp:nvSpPr>
        <dsp:cNvPr id="0" name=""/>
        <dsp:cNvSpPr/>
      </dsp:nvSpPr>
      <dsp:spPr>
        <a:xfrm>
          <a:off x="2923463" y="105758"/>
          <a:ext cx="2409729" cy="2409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Современной сельской школе нужна среда, в которой бы…</a:t>
          </a:r>
          <a:endParaRPr lang="ru-RU" sz="2200" kern="1200" dirty="0"/>
        </a:p>
      </dsp:txBody>
      <dsp:txXfrm>
        <a:off x="2923463" y="105758"/>
        <a:ext cx="2409729" cy="2409729"/>
      </dsp:txXfrm>
    </dsp:sp>
    <dsp:sp modelId="{13E1256D-E82B-4992-B511-F10998B4A74C}">
      <dsp:nvSpPr>
        <dsp:cNvPr id="0" name=""/>
        <dsp:cNvSpPr/>
      </dsp:nvSpPr>
      <dsp:spPr>
        <a:xfrm rot="9664483">
          <a:off x="1094830" y="1691524"/>
          <a:ext cx="1842137" cy="6867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C37BB-0719-4CE9-8653-A0BF829F7DEB}">
      <dsp:nvSpPr>
        <dsp:cNvPr id="0" name=""/>
        <dsp:cNvSpPr/>
      </dsp:nvSpPr>
      <dsp:spPr>
        <a:xfrm>
          <a:off x="0" y="1417948"/>
          <a:ext cx="2289243" cy="18313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обучающийся свободно развивался, раскрывал свой потенциал независимо от </a:t>
          </a:r>
          <a:r>
            <a:rPr lang="ru-RU" sz="1400" kern="1200" dirty="0" err="1" smtClean="0"/>
            <a:t>социокультурных</a:t>
          </a:r>
          <a:r>
            <a:rPr lang="ru-RU" sz="1400" kern="1200" dirty="0" smtClean="0"/>
            <a:t>, религиозных, психофизических особенностей;</a:t>
          </a:r>
          <a:endParaRPr lang="ru-RU" sz="1400" kern="1200" dirty="0"/>
        </a:p>
      </dsp:txBody>
      <dsp:txXfrm>
        <a:off x="0" y="1417948"/>
        <a:ext cx="2289243" cy="1831394"/>
      </dsp:txXfrm>
    </dsp:sp>
    <dsp:sp modelId="{F0483C50-26CA-4C6F-8B67-59B9F92969C8}">
      <dsp:nvSpPr>
        <dsp:cNvPr id="0" name=""/>
        <dsp:cNvSpPr/>
      </dsp:nvSpPr>
      <dsp:spPr>
        <a:xfrm rot="5358539">
          <a:off x="3477616" y="2924774"/>
          <a:ext cx="1348644" cy="6867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78E80-9DB9-4914-B08F-34DC0C45C3CA}">
      <dsp:nvSpPr>
        <dsp:cNvPr id="0" name=""/>
        <dsp:cNvSpPr/>
      </dsp:nvSpPr>
      <dsp:spPr>
        <a:xfrm>
          <a:off x="3015449" y="3026736"/>
          <a:ext cx="2289243" cy="18313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родители обучающихся были активными участниками образовательного процесса, помощниками своим детям, свободно сотрудничая друг с другом;</a:t>
          </a:r>
          <a:endParaRPr lang="ru-RU" sz="1400" kern="1200" dirty="0"/>
        </a:p>
      </dsp:txBody>
      <dsp:txXfrm>
        <a:off x="3015449" y="3026736"/>
        <a:ext cx="2289243" cy="1831394"/>
      </dsp:txXfrm>
    </dsp:sp>
    <dsp:sp modelId="{1214E3A8-28A0-44AE-B13C-A9D7FF1CEF3E}">
      <dsp:nvSpPr>
        <dsp:cNvPr id="0" name=""/>
        <dsp:cNvSpPr/>
      </dsp:nvSpPr>
      <dsp:spPr>
        <a:xfrm rot="1145167">
          <a:off x="5316982" y="1693039"/>
          <a:ext cx="1817964" cy="6867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D39C4-7BD3-4432-8AB7-1D04DA2E3468}">
      <dsp:nvSpPr>
        <dsp:cNvPr id="0" name=""/>
        <dsp:cNvSpPr/>
      </dsp:nvSpPr>
      <dsp:spPr>
        <a:xfrm>
          <a:off x="5940356" y="1417955"/>
          <a:ext cx="2289243" cy="18313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Учитель был бы уважаем и принимаем коллегами, обучающимися, их родителями</a:t>
          </a:r>
          <a:endParaRPr lang="ru-RU" sz="1400" kern="1200" dirty="0"/>
        </a:p>
      </dsp:txBody>
      <dsp:txXfrm>
        <a:off x="5940356" y="1417955"/>
        <a:ext cx="2289243" cy="18313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5BB786-AA59-444E-8C75-AF2307A3A192}">
      <dsp:nvSpPr>
        <dsp:cNvPr id="0" name=""/>
        <dsp:cNvSpPr/>
      </dsp:nvSpPr>
      <dsp:spPr>
        <a:xfrm>
          <a:off x="1162476" y="388646"/>
          <a:ext cx="1649536" cy="1649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среда социализации  и самореализации в поликультурном обществе</a:t>
          </a:r>
          <a:endParaRPr lang="ru-RU" sz="1200" kern="1200" dirty="0"/>
        </a:p>
      </dsp:txBody>
      <dsp:txXfrm>
        <a:off x="1162476" y="388646"/>
        <a:ext cx="1649536" cy="1649536"/>
      </dsp:txXfrm>
    </dsp:sp>
    <dsp:sp modelId="{D3B90235-5E0D-474C-810E-5FDBD6457FDF}">
      <dsp:nvSpPr>
        <dsp:cNvPr id="0" name=""/>
        <dsp:cNvSpPr/>
      </dsp:nvSpPr>
      <dsp:spPr>
        <a:xfrm>
          <a:off x="1512166" y="1944217"/>
          <a:ext cx="956731" cy="956731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512166" y="1944217"/>
        <a:ext cx="956731" cy="956731"/>
      </dsp:txXfrm>
    </dsp:sp>
    <dsp:sp modelId="{ED1BBE70-968A-448E-8B00-4863327C6FD6}">
      <dsp:nvSpPr>
        <dsp:cNvPr id="0" name=""/>
        <dsp:cNvSpPr/>
      </dsp:nvSpPr>
      <dsp:spPr>
        <a:xfrm>
          <a:off x="1145634" y="2875289"/>
          <a:ext cx="1649536" cy="1649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среда сотрудничества, сотворчества, </a:t>
          </a:r>
          <a:r>
            <a:rPr lang="ru-RU" sz="1200" kern="1200" dirty="0" err="1" smtClean="0"/>
            <a:t>психолого</a:t>
          </a:r>
          <a:r>
            <a:rPr lang="ru-RU" sz="1200" kern="1200" dirty="0" smtClean="0"/>
            <a:t>- педагогической  поддержки </a:t>
          </a:r>
          <a:endParaRPr lang="ru-RU" sz="1200" kern="1200" dirty="0"/>
        </a:p>
      </dsp:txBody>
      <dsp:txXfrm>
        <a:off x="1145634" y="2875289"/>
        <a:ext cx="1649536" cy="1649536"/>
      </dsp:txXfrm>
    </dsp:sp>
    <dsp:sp modelId="{BED6794B-3FA0-495E-9AF0-172243559595}">
      <dsp:nvSpPr>
        <dsp:cNvPr id="0" name=""/>
        <dsp:cNvSpPr/>
      </dsp:nvSpPr>
      <dsp:spPr>
        <a:xfrm rot="21407448">
          <a:off x="3055473" y="2075038"/>
          <a:ext cx="517809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21407448">
        <a:off x="3055473" y="2075038"/>
        <a:ext cx="517809" cy="613627"/>
      </dsp:txXfrm>
    </dsp:sp>
    <dsp:sp modelId="{9C843F41-49D1-4B96-908E-1D9A3BDF7376}">
      <dsp:nvSpPr>
        <dsp:cNvPr id="0" name=""/>
        <dsp:cNvSpPr/>
      </dsp:nvSpPr>
      <dsp:spPr>
        <a:xfrm>
          <a:off x="3784892" y="613444"/>
          <a:ext cx="3299073" cy="32990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Толерантная образовательная среда</a:t>
          </a:r>
          <a:endParaRPr lang="ru-RU" sz="2400" kern="1200" dirty="0"/>
        </a:p>
      </dsp:txBody>
      <dsp:txXfrm>
        <a:off x="3784892" y="613444"/>
        <a:ext cx="3299073" cy="329907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758521-7F46-4D29-BF75-2CE4B69B9E51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Атмосфера принятия</a:t>
          </a:r>
          <a:endParaRPr lang="ru-RU" sz="3200" kern="1200" dirty="0"/>
        </a:p>
      </dsp:txBody>
      <dsp:txXfrm rot="16200000">
        <a:off x="1208781" y="-1208781"/>
        <a:ext cx="1697236" cy="4114800"/>
      </dsp:txXfrm>
    </dsp:sp>
    <dsp:sp modelId="{2D53A7C6-C36B-4CC3-A277-93E08372E93C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Конструктивное взаимодействие</a:t>
          </a:r>
          <a:endParaRPr lang="ru-RU" sz="3200" kern="1200" dirty="0"/>
        </a:p>
      </dsp:txBody>
      <dsp:txXfrm>
        <a:off x="4114800" y="0"/>
        <a:ext cx="4114800" cy="1697236"/>
      </dsp:txXfrm>
    </dsp:sp>
    <dsp:sp modelId="{E461F5C8-462B-4D19-8842-2DF359F3C352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Психолого</a:t>
          </a:r>
          <a:r>
            <a:rPr lang="ru-RU" sz="3200" kern="1200" dirty="0" smtClean="0"/>
            <a:t>- педагогическая поддержка</a:t>
          </a:r>
          <a:endParaRPr lang="ru-RU" sz="3200" kern="1200" dirty="0"/>
        </a:p>
      </dsp:txBody>
      <dsp:txXfrm rot="10800000">
        <a:off x="0" y="2828726"/>
        <a:ext cx="4114800" cy="1697236"/>
      </dsp:txXfrm>
    </dsp:sp>
    <dsp:sp modelId="{62B665A2-9B89-4DB1-A50E-DA6310929D98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Демократический стиль руководства и общения</a:t>
          </a:r>
          <a:endParaRPr lang="ru-RU" sz="2800" kern="1200" dirty="0"/>
        </a:p>
      </dsp:txBody>
      <dsp:txXfrm rot="5400000">
        <a:off x="5323581" y="1619944"/>
        <a:ext cx="1697236" cy="4114800"/>
      </dsp:txXfrm>
    </dsp:sp>
    <dsp:sp modelId="{2D2890EB-55C6-45E4-8EC6-9D5598A79D37}">
      <dsp:nvSpPr>
        <dsp:cNvPr id="0" name=""/>
        <dsp:cNvSpPr/>
      </dsp:nvSpPr>
      <dsp:spPr>
        <a:xfrm>
          <a:off x="1954554" y="1396751"/>
          <a:ext cx="4341081" cy="1707566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Сложная и динамичная система деятельности, общения, жизни субъектов педагогического процесса, способствующая свободному развитию личности и формированию толерантности</a:t>
          </a:r>
          <a:endParaRPr lang="ru-RU" sz="1800" b="1" kern="1200" dirty="0"/>
        </a:p>
      </dsp:txBody>
      <dsp:txXfrm>
        <a:off x="1954554" y="1396751"/>
        <a:ext cx="4341081" cy="1707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C249F-365C-4228-AF09-22F7D0BCE377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0A1DF-C02D-403A-8109-CB4250BF8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0B01C-EE74-4F68-9603-DD83413E07D1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394C-33F6-49E4-B491-106B8B3E4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707AE-F707-4145-95D3-D35A27BEF343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75127-57F0-453E-B589-401425BE7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AC53C-C74C-421D-9B47-C7080829793A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288CB-9C77-4194-8DB8-2D395B4BB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E76A2-0F26-4905-9990-90C333A8E3AF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5EBE0-1BB1-49BB-9925-79D750E0A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48D95-67A9-4E08-87B6-FA507A87F150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54F72-0131-4D88-80C6-CBBD0B6193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A93E-8E53-41E3-BA95-F7BF6784126A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F17B4-6747-4A75-8BC0-727A83707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50E26-8D4A-4673-850F-F9E4CCD6B158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CDCBF-1F5D-4AB8-A3ED-DF0A6FA75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C07B6-00CB-48CA-A062-8B6CE0DCE58B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6521C-E8A6-443D-B6C0-E28CEF41B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708BA-411E-47F4-AF74-91C2F4383907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6008C-064B-42D9-9E1A-BD6595A27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BF20-1F3B-4365-AD52-2E7B2F125480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EC124-D684-4022-B4E9-00D96DF60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7EB314-3598-472C-897B-12ADD175F027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FF92D2-22BC-42A0-820F-C9BA973FD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757362" y="3284984"/>
            <a:ext cx="6847086" cy="1470025"/>
          </a:xfrm>
        </p:spPr>
        <p:txBody>
          <a:bodyPr/>
          <a:lstStyle/>
          <a:p>
            <a:pPr eaLnBrk="1" hangingPunct="1"/>
            <a:r>
              <a:rPr lang="ru-RU" dirty="0" smtClean="0"/>
              <a:t>Создание толерантной образовательной среды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941168"/>
            <a:ext cx="6129338" cy="1752600"/>
          </a:xfrm>
        </p:spPr>
        <p:txBody>
          <a:bodyPr rtlCol="0">
            <a:normAutofit fontScale="55000" lnSpcReduction="2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Разработчики проблемы: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solidFill>
                  <a:schemeClr val="tx1"/>
                </a:solidFill>
              </a:rPr>
              <a:t>Фоминская</a:t>
            </a:r>
            <a:r>
              <a:rPr lang="ru-RU" b="1" i="1" dirty="0" smtClean="0">
                <a:solidFill>
                  <a:schemeClr val="tx1"/>
                </a:solidFill>
              </a:rPr>
              <a:t> СОШ: </a:t>
            </a:r>
            <a:r>
              <a:rPr lang="ru-RU" dirty="0" smtClean="0">
                <a:solidFill>
                  <a:schemeClr val="tx1"/>
                </a:solidFill>
              </a:rPr>
              <a:t>Гущина И.А. социальный педагог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solidFill>
                  <a:schemeClr val="tx1"/>
                </a:solidFill>
              </a:rPr>
              <a:t>Емишевская</a:t>
            </a:r>
            <a:r>
              <a:rPr lang="ru-RU" b="1" i="1" dirty="0" smtClean="0">
                <a:solidFill>
                  <a:schemeClr val="tx1"/>
                </a:solidFill>
              </a:rPr>
              <a:t> СОШ: </a:t>
            </a:r>
            <a:r>
              <a:rPr lang="ru-RU" dirty="0" smtClean="0">
                <a:solidFill>
                  <a:schemeClr val="tx1"/>
                </a:solidFill>
              </a:rPr>
              <a:t>Гришина Ю.М. дефектолог, </a:t>
            </a:r>
            <a:r>
              <a:rPr lang="ru-RU" dirty="0" err="1" smtClean="0">
                <a:solidFill>
                  <a:schemeClr val="tx1"/>
                </a:solidFill>
              </a:rPr>
              <a:t>Левчишина</a:t>
            </a:r>
            <a:r>
              <a:rPr lang="ru-RU" dirty="0" smtClean="0">
                <a:solidFill>
                  <a:schemeClr val="tx1"/>
                </a:solidFill>
              </a:rPr>
              <a:t> К.В. учитель, Лыкова С.И. социальный педагог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solidFill>
                  <a:schemeClr val="tx1"/>
                </a:solidFill>
              </a:rPr>
              <a:t>Скоковская</a:t>
            </a:r>
            <a:r>
              <a:rPr lang="ru-RU" b="1" i="1" dirty="0" smtClean="0">
                <a:solidFill>
                  <a:schemeClr val="tx1"/>
                </a:solidFill>
              </a:rPr>
              <a:t> СОШ: </a:t>
            </a:r>
            <a:r>
              <a:rPr lang="ru-RU" dirty="0" smtClean="0">
                <a:solidFill>
                  <a:schemeClr val="tx1"/>
                </a:solidFill>
              </a:rPr>
              <a:t>Тихомирова Е.А. социальный педагог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err="1" smtClean="0">
                <a:solidFill>
                  <a:schemeClr val="tx1"/>
                </a:solidFill>
              </a:rPr>
              <a:t>Столбищенская</a:t>
            </a:r>
            <a:r>
              <a:rPr lang="ru-RU" b="1" i="1" dirty="0" smtClean="0">
                <a:solidFill>
                  <a:schemeClr val="tx1"/>
                </a:solidFill>
              </a:rPr>
              <a:t> СОШ: </a:t>
            </a:r>
            <a:r>
              <a:rPr lang="ru-RU" dirty="0" smtClean="0">
                <a:solidFill>
                  <a:schemeClr val="tx1"/>
                </a:solidFill>
              </a:rPr>
              <a:t>Туманова М.О. учитель, психолог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" name="Рисунок 3" descr="DSCN66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16632"/>
            <a:ext cx="4644009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1008062"/>
          </a:xfrm>
        </p:spPr>
        <p:txBody>
          <a:bodyPr/>
          <a:lstStyle/>
          <a:p>
            <a:pPr eaLnBrk="1" hangingPunct="1"/>
            <a:r>
              <a:rPr lang="ru-RU" sz="3600" b="1" smtClean="0"/>
              <a:t>Цель создания толерантной образовательной среды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4525962"/>
          </a:xfrm>
        </p:spPr>
        <p:txBody>
          <a:bodyPr/>
          <a:lstStyle/>
          <a:p>
            <a:pPr eaLnBrk="1" hangingPunct="1"/>
            <a:r>
              <a:rPr lang="ru-RU" smtClean="0"/>
              <a:t>формирование системы поведенческих установок на толерантное взаимодействие в ситуации поликультурности (стратегии толерантного поведения).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863600"/>
          </a:xfrm>
        </p:spPr>
        <p:txBody>
          <a:bodyPr/>
          <a:lstStyle/>
          <a:p>
            <a:pPr eaLnBrk="1" hangingPunct="1"/>
            <a:r>
              <a:rPr lang="ru-RU" sz="3600" b="1" smtClean="0"/>
              <a:t>Основные показатели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750" y="1568450"/>
          <a:ext cx="8229600" cy="495679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04258"/>
                <a:gridCol w="4125342"/>
              </a:tblGrid>
              <a:tr h="933437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Личностный уровень (на уровне участника образовательного процесса)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Системный уровень (на уровне образовательной организации)</a:t>
                      </a:r>
                      <a:endParaRPr lang="ru-RU" dirty="0"/>
                    </a:p>
                  </a:txBody>
                  <a:tcPr/>
                </a:tc>
              </a:tr>
              <a:tr h="3963107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-</a:t>
                      </a:r>
                      <a:r>
                        <a:rPr lang="ru-RU" sz="1600" kern="1200" dirty="0" smtClean="0"/>
                        <a:t>осознание ценности толерантности и значимости данной ценности для жизни в поликультурном обществе;</a:t>
                      </a:r>
                    </a:p>
                    <a:p>
                      <a:r>
                        <a:rPr lang="ru-RU" sz="1600" kern="1200" dirty="0" smtClean="0"/>
                        <a:t>--толерантность; эмоциональная </a:t>
                      </a:r>
                      <a:r>
                        <a:rPr lang="ru-RU" sz="1600" kern="1200" dirty="0" err="1" smtClean="0"/>
                        <a:t>саморегуляция</a:t>
                      </a:r>
                      <a:r>
                        <a:rPr lang="ru-RU" sz="1600" kern="1200" dirty="0" smtClean="0"/>
                        <a:t> (выдержка, самообладание); </a:t>
                      </a:r>
                    </a:p>
                    <a:p>
                      <a:r>
                        <a:rPr lang="ru-RU" sz="1600" kern="1200" dirty="0" smtClean="0"/>
                        <a:t>-владение способами толерантного взаимодействия с различными представителями социума; </a:t>
                      </a:r>
                    </a:p>
                    <a:p>
                      <a:r>
                        <a:rPr lang="ru-RU" sz="1600" kern="1200" dirty="0" smtClean="0"/>
                        <a:t>-демократическая культура; патриотические чувства и уважение патриотических чувств других; </a:t>
                      </a:r>
                    </a:p>
                    <a:p>
                      <a:r>
                        <a:rPr lang="ru-RU" sz="1600" kern="1200" dirty="0" smtClean="0"/>
                        <a:t>-способность переживать, сочувствовать, помогать;</a:t>
                      </a:r>
                    </a:p>
                    <a:p>
                      <a:r>
                        <a:rPr lang="ru-RU" sz="1600" kern="1200" dirty="0" smtClean="0"/>
                        <a:t>-осознание границ толерантности и способность противостоять  нарушениям этих границ (социальная ответственность).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-</a:t>
                      </a:r>
                      <a:r>
                        <a:rPr lang="ru-RU" sz="1600" kern="1200" dirty="0" smtClean="0"/>
                        <a:t>система ценностных ориентаций участников педагогического процесса к жизни в поликультурном пространстве; </a:t>
                      </a:r>
                    </a:p>
                    <a:p>
                      <a:r>
                        <a:rPr lang="ru-RU" sz="1600" kern="1200" dirty="0" smtClean="0"/>
                        <a:t>-мотивация участников к толерантному взаимодействию;</a:t>
                      </a:r>
                    </a:p>
                    <a:p>
                      <a:r>
                        <a:rPr lang="ru-RU" sz="1600" kern="1200" dirty="0" smtClean="0"/>
                        <a:t>-атмосфера эмоционального понимания и благополучия, эмоциональной стабильности;</a:t>
                      </a:r>
                    </a:p>
                    <a:p>
                      <a:r>
                        <a:rPr lang="ru-RU" sz="1600" kern="1200" dirty="0" smtClean="0"/>
                        <a:t>-сотрудничество и диалог в образовательном процессе, следование принципам толерантности при общении и взаимодействии; </a:t>
                      </a:r>
                    </a:p>
                    <a:p>
                      <a:r>
                        <a:rPr lang="ru-RU" sz="1600" kern="1200" dirty="0" smtClean="0"/>
                        <a:t>-отсутствие конфликтов на почве </a:t>
                      </a:r>
                      <a:r>
                        <a:rPr lang="ru-RU" sz="1600" kern="1200" dirty="0" err="1" smtClean="0"/>
                        <a:t>социокультурных</a:t>
                      </a:r>
                      <a:r>
                        <a:rPr lang="ru-RU" sz="1600" kern="1200" dirty="0" smtClean="0"/>
                        <a:t> противоречий, демократические взаимоотношения.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991475" cy="935038"/>
          </a:xfrm>
        </p:spPr>
        <p:txBody>
          <a:bodyPr/>
          <a:lstStyle/>
          <a:p>
            <a:pPr eaLnBrk="1" hangingPunct="1"/>
            <a:r>
              <a:rPr lang="ru-RU" sz="3600" b="1" smtClean="0"/>
              <a:t>Концептуальные основы</a:t>
            </a:r>
          </a:p>
        </p:txBody>
      </p:sp>
      <p:sp>
        <p:nvSpPr>
          <p:cNvPr id="10243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ru-RU" sz="1800" b="1" i="1" u="sng" smtClean="0"/>
              <a:t>Этапы:</a:t>
            </a:r>
          </a:p>
          <a:p>
            <a:pPr eaLnBrk="1" hangingPunct="1"/>
            <a:r>
              <a:rPr lang="ru-RU" sz="1800" smtClean="0"/>
              <a:t>1.Изучение и анализ среды (удовлетворенность средой школы, состояние толерантности).</a:t>
            </a:r>
          </a:p>
          <a:p>
            <a:pPr eaLnBrk="1" hangingPunct="1"/>
            <a:r>
              <a:rPr lang="ru-RU" sz="1800" smtClean="0"/>
              <a:t>2.Обнаружение «проблемных зон» ТОС.</a:t>
            </a:r>
          </a:p>
          <a:p>
            <a:pPr eaLnBrk="1" hangingPunct="1"/>
            <a:r>
              <a:rPr lang="ru-RU" sz="1800" smtClean="0"/>
              <a:t>3.Мобилизация ресурсов для изменения существующей ситуации в среде (определение возможностей школы).</a:t>
            </a:r>
          </a:p>
          <a:p>
            <a:pPr eaLnBrk="1" hangingPunct="1"/>
            <a:r>
              <a:rPr lang="ru-RU" sz="1800" smtClean="0"/>
              <a:t>4.Развитие ресурсов (обучение педагогических кадров).</a:t>
            </a:r>
          </a:p>
          <a:p>
            <a:pPr eaLnBrk="1" hangingPunct="1"/>
            <a:r>
              <a:rPr lang="ru-RU" sz="1800" smtClean="0"/>
              <a:t>5.Внедрение элементов новой системы отношений в среду.</a:t>
            </a:r>
          </a:p>
          <a:p>
            <a:pPr eaLnBrk="1" hangingPunct="1"/>
            <a:r>
              <a:rPr lang="ru-RU" sz="1800" smtClean="0"/>
              <a:t>6.Мониторинг происходящих изменений и системный анализ результатов деятельности.</a:t>
            </a:r>
          </a:p>
          <a:p>
            <a:pPr eaLnBrk="1" hangingPunct="1"/>
            <a:r>
              <a:rPr lang="ru-RU" sz="1800" smtClean="0"/>
              <a:t>7.Практическое сопоставление достигнутого и желаемого</a:t>
            </a:r>
            <a:endParaRPr lang="ru-RU" sz="1800" b="1" i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848600" cy="71438"/>
          </a:xfrm>
        </p:spPr>
        <p:txBody>
          <a:bodyPr/>
          <a:lstStyle/>
          <a:p>
            <a:pPr eaLnBrk="1" hangingPunct="1"/>
            <a:endParaRPr lang="ru-RU" sz="3600" b="1" smtClean="0"/>
          </a:p>
        </p:txBody>
      </p:sp>
      <p:sp>
        <p:nvSpPr>
          <p:cNvPr id="11267" name="Содержимое 3"/>
          <p:cNvSpPr>
            <a:spLocks noGrp="1"/>
          </p:cNvSpPr>
          <p:nvPr>
            <p:ph idx="1"/>
          </p:nvPr>
        </p:nvSpPr>
        <p:spPr>
          <a:xfrm>
            <a:off x="457200" y="1052513"/>
            <a:ext cx="8435975" cy="5073650"/>
          </a:xfrm>
        </p:spPr>
        <p:txBody>
          <a:bodyPr/>
          <a:lstStyle/>
          <a:p>
            <a:pPr eaLnBrk="1" hangingPunct="1"/>
            <a:r>
              <a:rPr lang="ru-RU" sz="1800" b="1" i="1" u="sng" smtClean="0"/>
              <a:t>Принципы:</a:t>
            </a:r>
          </a:p>
          <a:p>
            <a:pPr eaLnBrk="1" hangingPunct="1"/>
            <a:r>
              <a:rPr lang="ru-RU" sz="1800" b="1" smtClean="0"/>
              <a:t>-</a:t>
            </a:r>
            <a:r>
              <a:rPr lang="ru-RU" sz="1800" smtClean="0"/>
              <a:t>открытости толерантной образовательной среды;</a:t>
            </a:r>
          </a:p>
          <a:p>
            <a:pPr eaLnBrk="1" hangingPunct="1"/>
            <a:r>
              <a:rPr lang="ru-RU" sz="1800" smtClean="0"/>
              <a:t>-учета социокультурных условий и имеющихся ресурсов школы, региона;</a:t>
            </a:r>
          </a:p>
          <a:p>
            <a:pPr eaLnBrk="1" hangingPunct="1"/>
            <a:r>
              <a:rPr lang="ru-RU" sz="1800" smtClean="0"/>
              <a:t>-учета индивидуальных и половозрастных особенностей обучающихся;</a:t>
            </a:r>
          </a:p>
          <a:p>
            <a:pPr eaLnBrk="1" hangingPunct="1"/>
            <a:r>
              <a:rPr lang="ru-RU" sz="1800" smtClean="0"/>
              <a:t>-фокусирования на «проблемных зонах» ТОС;</a:t>
            </a:r>
          </a:p>
          <a:p>
            <a:pPr eaLnBrk="1" hangingPunct="1"/>
            <a:r>
              <a:rPr lang="ru-RU" sz="1800" smtClean="0"/>
              <a:t>-уважения личности любого участника ОП;</a:t>
            </a:r>
          </a:p>
          <a:p>
            <a:pPr eaLnBrk="1" hangingPunct="1"/>
            <a:r>
              <a:rPr lang="ru-RU" sz="1800" smtClean="0"/>
              <a:t>-педагогического оптимизма;</a:t>
            </a:r>
          </a:p>
          <a:p>
            <a:pPr eaLnBrk="1" hangingPunct="1"/>
            <a:r>
              <a:rPr lang="ru-RU" sz="1800" smtClean="0"/>
              <a:t>-психолого- педагогической поддержки;</a:t>
            </a:r>
          </a:p>
          <a:p>
            <a:pPr eaLnBrk="1" hangingPunct="1"/>
            <a:r>
              <a:rPr lang="ru-RU" sz="1800" smtClean="0"/>
              <a:t>- диалогизации образовательного пространства и опоры на сотрудничество;</a:t>
            </a:r>
          </a:p>
          <a:p>
            <a:pPr eaLnBrk="1" hangingPunct="1"/>
            <a:r>
              <a:rPr lang="ru-RU" sz="1800" smtClean="0"/>
              <a:t>-«социального урока» (предполагает активизацию детей в поиске решений проблемы детской агрессии);</a:t>
            </a:r>
          </a:p>
          <a:p>
            <a:pPr eaLnBrk="1" hangingPunct="1"/>
            <a:r>
              <a:rPr lang="ru-RU" sz="1800" smtClean="0"/>
              <a:t>-нравственной атмосферы, «социального комфорта».</a:t>
            </a:r>
          </a:p>
          <a:p>
            <a:pPr eaLnBrk="1" hangingPunct="1"/>
            <a:endParaRPr lang="ru-RU" sz="1800" b="1" i="1" u="sng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848600" cy="71438"/>
          </a:xfrm>
        </p:spPr>
        <p:txBody>
          <a:bodyPr/>
          <a:lstStyle/>
          <a:p>
            <a:pPr eaLnBrk="1" hangingPunct="1"/>
            <a:endParaRPr lang="ru-RU" sz="3600" b="1" smtClean="0"/>
          </a:p>
        </p:txBody>
      </p:sp>
      <p:sp>
        <p:nvSpPr>
          <p:cNvPr id="12291" name="Содержимое 3"/>
          <p:cNvSpPr>
            <a:spLocks noGrp="1"/>
          </p:cNvSpPr>
          <p:nvPr>
            <p:ph idx="1"/>
          </p:nvPr>
        </p:nvSpPr>
        <p:spPr>
          <a:xfrm>
            <a:off x="457200" y="1052513"/>
            <a:ext cx="8435975" cy="5073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800" b="1" i="1" u="sng" smtClean="0"/>
              <a:t>Направления деятельности по созданию толерантной образовательной среды :</a:t>
            </a:r>
          </a:p>
          <a:p>
            <a:pPr eaLnBrk="1" hangingPunct="1">
              <a:buFont typeface="Arial" charset="0"/>
              <a:buNone/>
            </a:pPr>
            <a:endParaRPr lang="ru-RU" sz="1800" smtClean="0"/>
          </a:p>
          <a:p>
            <a:pPr eaLnBrk="1" hangingPunct="1"/>
            <a:r>
              <a:rPr lang="ru-RU" sz="1600" b="1" i="1" smtClean="0"/>
              <a:t>1.Предварительная диагностика:</a:t>
            </a:r>
            <a:r>
              <a:rPr lang="ru-RU" sz="1600" i="1" smtClean="0"/>
              <a:t> удовлетворенность средой, проблемные зоны ТОС, уровень толерантности у участников образовательного процесса.</a:t>
            </a:r>
            <a:r>
              <a:rPr lang="ru-RU" sz="1600" b="1" i="1" smtClean="0"/>
              <a:t> </a:t>
            </a:r>
            <a:endParaRPr lang="ru-RU" sz="1600" smtClean="0"/>
          </a:p>
          <a:p>
            <a:pPr eaLnBrk="1" hangingPunct="1"/>
            <a:r>
              <a:rPr lang="ru-RU" sz="1600" b="1" i="1" smtClean="0"/>
              <a:t>2.Мобилизация ресурсов: </a:t>
            </a:r>
            <a:r>
              <a:rPr lang="ru-RU" sz="1600" i="1" smtClean="0"/>
              <a:t>педагогических, кадровых.</a:t>
            </a:r>
            <a:endParaRPr lang="ru-RU" sz="1600" smtClean="0"/>
          </a:p>
          <a:p>
            <a:pPr eaLnBrk="1" hangingPunct="1"/>
            <a:r>
              <a:rPr lang="ru-RU" sz="1600" b="1" i="1" smtClean="0"/>
              <a:t>3.Развитие ресурсов: </a:t>
            </a:r>
            <a:r>
              <a:rPr lang="ru-RU" sz="1600" i="1" smtClean="0"/>
              <a:t>обучающие семинары для учителей.</a:t>
            </a:r>
            <a:endParaRPr lang="ru-RU" sz="1600" smtClean="0"/>
          </a:p>
          <a:p>
            <a:pPr eaLnBrk="1" hangingPunct="1"/>
            <a:r>
              <a:rPr lang="ru-RU" sz="1600" b="1" i="1" smtClean="0"/>
              <a:t>4.Организация воспитательной работы по направлениям:</a:t>
            </a:r>
            <a:endParaRPr lang="ru-RU" sz="1600" smtClean="0"/>
          </a:p>
          <a:p>
            <a:pPr eaLnBrk="1" hangingPunct="1"/>
            <a:r>
              <a:rPr lang="ru-RU" sz="1600" i="1" smtClean="0"/>
              <a:t>-демократизация отношений и формирование толерантности как  основы взаимодействия предполагает проведение;</a:t>
            </a:r>
            <a:endParaRPr lang="ru-RU" sz="1600" smtClean="0"/>
          </a:p>
          <a:p>
            <a:pPr eaLnBrk="1" hangingPunct="1"/>
            <a:r>
              <a:rPr lang="ru-RU" sz="1600" i="1" smtClean="0"/>
              <a:t>-формирование правового сознания как основы толерантного поведения в образовательной среде;</a:t>
            </a:r>
            <a:endParaRPr lang="ru-RU" sz="1600" smtClean="0"/>
          </a:p>
          <a:p>
            <a:pPr eaLnBrk="1" hangingPunct="1"/>
            <a:r>
              <a:rPr lang="ru-RU" sz="1600" i="1" smtClean="0"/>
              <a:t>-формирование этики межнационального общения и патриотизма;</a:t>
            </a:r>
            <a:endParaRPr lang="ru-RU" sz="1600" smtClean="0"/>
          </a:p>
          <a:p>
            <a:pPr eaLnBrk="1" hangingPunct="1"/>
            <a:r>
              <a:rPr lang="ru-RU" sz="1600" i="1" smtClean="0"/>
              <a:t>-формирование социальной толерантности</a:t>
            </a:r>
            <a:endParaRPr lang="ru-RU" sz="1600" smtClean="0"/>
          </a:p>
          <a:p>
            <a:pPr eaLnBrk="1" hangingPunct="1"/>
            <a:r>
              <a:rPr lang="ru-RU" sz="1600" b="1" i="1" smtClean="0"/>
              <a:t>5.Организация системы психолого-педагогической поддержки в школе.</a:t>
            </a:r>
            <a:endParaRPr lang="ru-RU" sz="1600" smtClean="0"/>
          </a:p>
          <a:p>
            <a:pPr eaLnBrk="1" hangingPunct="1"/>
            <a:r>
              <a:rPr lang="ru-RU" sz="1600" b="1" i="1" smtClean="0"/>
              <a:t>Организация учебного процесса условиях ТОС.</a:t>
            </a:r>
            <a:endParaRPr lang="ru-RU" sz="1600" smtClean="0"/>
          </a:p>
          <a:p>
            <a:pPr eaLnBrk="1" hangingPunct="1"/>
            <a:r>
              <a:rPr lang="ru-RU" sz="1600" b="1" i="1" smtClean="0"/>
              <a:t>6.Организация работы с родителями обучающихся как субъектами ТОС.</a:t>
            </a:r>
            <a:endParaRPr lang="ru-RU" sz="1600" b="1" i="1" u="sng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848600" cy="1223963"/>
          </a:xfrm>
        </p:spPr>
        <p:txBody>
          <a:bodyPr/>
          <a:lstStyle/>
          <a:p>
            <a:pPr eaLnBrk="1" hangingPunct="1"/>
            <a:r>
              <a:rPr lang="ru-RU" sz="3600" b="1" smtClean="0"/>
              <a:t>Планируемые научные результаты</a:t>
            </a:r>
          </a:p>
        </p:txBody>
      </p:sp>
      <p:sp>
        <p:nvSpPr>
          <p:cNvPr id="13315" name="Содержимое 3"/>
          <p:cNvSpPr>
            <a:spLocks noGrp="1"/>
          </p:cNvSpPr>
          <p:nvPr>
            <p:ph idx="1"/>
          </p:nvPr>
        </p:nvSpPr>
        <p:spPr>
          <a:xfrm>
            <a:off x="457200" y="2276475"/>
            <a:ext cx="8435975" cy="384968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2400" smtClean="0"/>
              <a:t>создание толерантной образовательной среды в сельских школах, участвующих в проблемной группе;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разработка методических рекомендаций по созданию толерантной образовательной среды сельской школы;</a:t>
            </a:r>
          </a:p>
          <a:p>
            <a:pPr eaLnBrk="1" hangingPunct="1">
              <a:buFontTx/>
              <a:buChar char="-"/>
            </a:pPr>
            <a:r>
              <a:rPr lang="ru-RU" sz="2400" smtClean="0"/>
              <a:t>публикации  разработчиков проблемы в научных журналах, участие в профессиональных конкурсах, проектах.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848600" cy="1223963"/>
          </a:xfrm>
        </p:spPr>
        <p:txBody>
          <a:bodyPr/>
          <a:lstStyle/>
          <a:p>
            <a:pPr eaLnBrk="1" hangingPunct="1"/>
            <a:endParaRPr lang="ru-RU" sz="3600" b="1" smtClean="0"/>
          </a:p>
        </p:txBody>
      </p:sp>
      <p:sp>
        <p:nvSpPr>
          <p:cNvPr id="14339" name="Содержимое 3"/>
          <p:cNvSpPr>
            <a:spLocks noGrp="1"/>
          </p:cNvSpPr>
          <p:nvPr>
            <p:ph idx="1"/>
          </p:nvPr>
        </p:nvSpPr>
        <p:spPr>
          <a:xfrm>
            <a:off x="457200" y="2276475"/>
            <a:ext cx="8435975" cy="38496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sz="4800" smtClean="0"/>
          </a:p>
          <a:p>
            <a:pPr algn="ctr" eaLnBrk="1" hangingPunct="1">
              <a:buFont typeface="Arial" charset="0"/>
              <a:buNone/>
            </a:pPr>
            <a:r>
              <a:rPr lang="ru-RU" sz="4800" b="1" smtClean="0"/>
              <a:t>Благодарим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Руководство группой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4535487"/>
          </a:xfrm>
        </p:spPr>
        <p:txBody>
          <a:bodyPr/>
          <a:lstStyle/>
          <a:p>
            <a:pPr eaLnBrk="1" hangingPunct="1"/>
            <a:r>
              <a:rPr lang="ru-RU" b="1" i="1" smtClean="0"/>
              <a:t>Научный руководитель: </a:t>
            </a:r>
            <a:r>
              <a:rPr lang="ru-RU" smtClean="0"/>
              <a:t>Кораблева А.А., к.п.н., заведующий заочным отделением, преподаватель ГПОАУ ЯО ЯрПК;</a:t>
            </a:r>
          </a:p>
          <a:p>
            <a:pPr eaLnBrk="1" hangingPunct="1"/>
            <a:r>
              <a:rPr lang="ru-RU" b="1" i="1" smtClean="0"/>
              <a:t>Руководитель: </a:t>
            </a:r>
            <a:r>
              <a:rPr lang="ru-RU" smtClean="0"/>
              <a:t>Медведева С.А., старший преподаватель кафедры общей педагогики и психологии ГАУ ДПО ЯО ИРО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750" y="908720"/>
          <a:ext cx="8229600" cy="542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Среда современной сельской школы-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Толерантная образовательная среда</a:t>
            </a:r>
            <a:br>
              <a:rPr lang="ru-RU" sz="3600" smtClean="0"/>
            </a:br>
            <a:endParaRPr lang="ru-RU" sz="3600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</p:spPr>
        <p:txBody>
          <a:bodyPr/>
          <a:lstStyle/>
          <a:p>
            <a:r>
              <a:rPr lang="ru-RU" sz="2400" dirty="0" smtClean="0"/>
              <a:t>Уровень удовлетворенности образовательным учреждением и школьной жизнью (методика изучения удовлетворенности школьной жизни А.А. Андреева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2492896"/>
          <a:ext cx="8229600" cy="367240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08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Начальная школа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Среднее звено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Старшеклассники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Педагоги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Родители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Фоминская СОШ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Емишевская СОШ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средний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Скоковская СОШ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/>
                        <a:t>Столбищенская</a:t>
                      </a:r>
                      <a:r>
                        <a:rPr lang="ru-RU" sz="1400" dirty="0"/>
                        <a:t> СОШ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/>
                        <a:t>высокий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/>
                        <a:t>высокий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/>
          <a:lstStyle/>
          <a:p>
            <a:r>
              <a:rPr lang="ru-RU" sz="2800" b="1" i="1" dirty="0" smtClean="0"/>
              <a:t>Ресурсы </a:t>
            </a:r>
            <a:r>
              <a:rPr lang="ru-RU" sz="2800" b="1" i="1" dirty="0" smtClean="0"/>
              <a:t>сельской школы, положительно влияющие на создание </a:t>
            </a:r>
            <a:r>
              <a:rPr lang="ru-RU" sz="2800" b="1" i="1" dirty="0" smtClean="0"/>
              <a:t>ТОС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неформальность</a:t>
            </a:r>
            <a:r>
              <a:rPr lang="ru-RU" dirty="0" smtClean="0"/>
              <a:t> отношений и связей между педагогами и обучающимися (территориальная близость влияет на характер отношений);</a:t>
            </a:r>
          </a:p>
          <a:p>
            <a:r>
              <a:rPr lang="ru-RU" dirty="0" smtClean="0"/>
              <a:t>-сильные народно-национальные, историко-культурные традиции;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командность</a:t>
            </a:r>
            <a:r>
              <a:rPr lang="ru-RU" dirty="0" smtClean="0"/>
              <a:t> и социальное партнерство педагогов и детей;</a:t>
            </a:r>
          </a:p>
          <a:p>
            <a:r>
              <a:rPr lang="ru-RU" dirty="0" smtClean="0"/>
              <a:t>-в силу небольшого количества обучающихся учителю легче понять и принять особенности каждого, регулировать взаимоотношения, изучить запросы и потребности учеников и их родителей;</a:t>
            </a:r>
          </a:p>
          <a:p>
            <a:r>
              <a:rPr lang="ru-RU" dirty="0" smtClean="0"/>
              <a:t>-естественная интеграция учебной и </a:t>
            </a:r>
            <a:r>
              <a:rPr lang="ru-RU" dirty="0" err="1" smtClean="0"/>
              <a:t>внеучебной</a:t>
            </a:r>
            <a:r>
              <a:rPr lang="ru-RU" dirty="0" smtClean="0"/>
              <a:t>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Среднее значение индекса толерантности обучающихся различных классов (экспресс- </a:t>
            </a:r>
            <a:r>
              <a:rPr lang="ru-RU" dirty="0" err="1" smtClean="0"/>
              <a:t>опросник</a:t>
            </a:r>
            <a:r>
              <a:rPr lang="ru-RU" dirty="0" smtClean="0"/>
              <a:t> “Индекс толерантности</a:t>
            </a:r>
            <a:r>
              <a:rPr lang="ru-RU" dirty="0" smtClean="0"/>
              <a:t>”)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3429000"/>
          <a:ext cx="8229595" cy="281044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64468"/>
                <a:gridCol w="720080"/>
                <a:gridCol w="659887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Среднее значение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индексапо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школам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Классы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 школе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Родители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Фоминская СОШ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Емишевская СОШ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Скоковская СОШ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1008062"/>
          </a:xfrm>
        </p:spPr>
        <p:txBody>
          <a:bodyPr/>
          <a:lstStyle/>
          <a:p>
            <a:pPr eaLnBrk="1" hangingPunct="1"/>
            <a:r>
              <a:rPr lang="ru-RU" sz="3600" smtClean="0"/>
              <a:t>Выявленные проблемы создания толерантной образовательной среды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452596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ru-RU" dirty="0" smtClean="0"/>
              <a:t>повышение уровня толерантности участников образовательного процесса, в частности обучающихся 5-6 классов (самые низкие показатели по результатам диагностики) и у родителей обучающихся;</a:t>
            </a:r>
          </a:p>
          <a:p>
            <a:pPr eaLnBrk="1" hangingPunct="1">
              <a:defRPr/>
            </a:pPr>
            <a:r>
              <a:rPr lang="ru-RU" dirty="0" smtClean="0"/>
              <a:t>-повышение коммуникативной культуры всех участников образовательного процесса</a:t>
            </a:r>
          </a:p>
          <a:p>
            <a:pPr eaLnBrk="1" hangingPunct="1">
              <a:defRPr/>
            </a:pPr>
            <a:r>
              <a:rPr lang="ru-RU" dirty="0" smtClean="0"/>
              <a:t>-повышение педагогической толерантности учителей;</a:t>
            </a:r>
          </a:p>
          <a:p>
            <a:pPr eaLnBrk="1" hangingPunct="1">
              <a:defRPr/>
            </a:pPr>
            <a:r>
              <a:rPr lang="ru-RU" dirty="0" smtClean="0"/>
              <a:t>-социально-педагогическая адаптация обучающихся – представителей других национальностей, проживающих на селе и формирование межнациональной культуры общения.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896</Words>
  <Application>Microsoft Office PowerPoint</Application>
  <PresentationFormat>Экран (4:3)</PresentationFormat>
  <Paragraphs>192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Создание толерантной образовательной среды</vt:lpstr>
      <vt:lpstr>Руководство группой</vt:lpstr>
      <vt:lpstr>Слайд 3</vt:lpstr>
      <vt:lpstr>Среда современной сельской школы-</vt:lpstr>
      <vt:lpstr>Толерантная образовательная среда </vt:lpstr>
      <vt:lpstr>Уровень удовлетворенности образовательным учреждением и школьной жизнью (методика изучения удовлетворенности школьной жизни А.А. Андреева)</vt:lpstr>
      <vt:lpstr>Ресурсы сельской школы, положительно влияющие на создание ТОС</vt:lpstr>
      <vt:lpstr>Среднее значение индекса толерантности обучающихся различных классов (экспресс- опросник “Индекс толерантности”)</vt:lpstr>
      <vt:lpstr>Выявленные проблемы создания толерантной образовательной среды</vt:lpstr>
      <vt:lpstr>Цель создания толерантной образовательной среды</vt:lpstr>
      <vt:lpstr>Основные показатели</vt:lpstr>
      <vt:lpstr>Концептуальные основы</vt:lpstr>
      <vt:lpstr>Слайд 13</vt:lpstr>
      <vt:lpstr>Слайд 14</vt:lpstr>
      <vt:lpstr>Планируемые научные результаты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A.Klein</dc:creator>
  <cp:lastModifiedBy>123</cp:lastModifiedBy>
  <cp:revision>28</cp:revision>
  <dcterms:created xsi:type="dcterms:W3CDTF">2011-12-17T14:41:40Z</dcterms:created>
  <dcterms:modified xsi:type="dcterms:W3CDTF">2016-03-28T20:15:52Z</dcterms:modified>
</cp:coreProperties>
</file>