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264" r:id="rId3"/>
    <p:sldId id="273" r:id="rId4"/>
    <p:sldId id="274" r:id="rId5"/>
    <p:sldId id="262" r:id="rId6"/>
    <p:sldId id="266" r:id="rId7"/>
    <p:sldId id="278" r:id="rId8"/>
    <p:sldId id="263" r:id="rId9"/>
    <p:sldId id="269" r:id="rId10"/>
    <p:sldId id="275" r:id="rId11"/>
    <p:sldId id="265" r:id="rId12"/>
    <p:sldId id="261" r:id="rId13"/>
    <p:sldId id="260" r:id="rId14"/>
    <p:sldId id="277" r:id="rId15"/>
    <p:sldId id="267" r:id="rId16"/>
    <p:sldId id="271" r:id="rId17"/>
    <p:sldId id="272" r:id="rId18"/>
    <p:sldId id="27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90" autoAdjust="0"/>
  </p:normalViewPr>
  <p:slideViewPr>
    <p:cSldViewPr>
      <p:cViewPr>
        <p:scale>
          <a:sx n="70" d="100"/>
          <a:sy n="70" d="100"/>
        </p:scale>
        <p:origin x="-1164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112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&#1069;&#1092;&#1092;&#1077;&#1082;&#1090;&#1080;&#1074;&#1085;&#1099;&#1081;%20&#1082;&#1086;&#1085;&#1090;&#1088;&#1072;&#1082;&#1090;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Лист1!$A$2:$A$4</c:f>
              <c:strCache>
                <c:ptCount val="3"/>
                <c:pt idx="0">
                  <c:v>Лидеры</c:v>
                </c:pt>
                <c:pt idx="1">
                  <c:v>Специалисты</c:v>
                </c:pt>
                <c:pt idx="2">
                  <c:v>Стажеры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7.5000000000000136E-2</c:v>
                </c:pt>
                <c:pt idx="1">
                  <c:v>0.37500000000000056</c:v>
                </c:pt>
                <c:pt idx="2" formatCode="0%">
                  <c:v>0.55000000000000004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305984"/>
        <c:axId val="31662080"/>
        <c:axId val="0"/>
      </c:bar3DChart>
      <c:catAx>
        <c:axId val="61305984"/>
        <c:scaling>
          <c:orientation val="minMax"/>
        </c:scaling>
        <c:delete val="0"/>
        <c:axPos val="b"/>
        <c:majorTickMark val="out"/>
        <c:minorTickMark val="none"/>
        <c:tickLblPos val="nextTo"/>
        <c:crossAx val="31662080"/>
        <c:crosses val="autoZero"/>
        <c:auto val="1"/>
        <c:lblAlgn val="ctr"/>
        <c:lblOffset val="100"/>
        <c:noMultiLvlLbl val="0"/>
      </c:catAx>
      <c:valAx>
        <c:axId val="3166208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61305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0.76789</cdr:x>
      <cdr:y>0.06567</cdr:y>
    </cdr:from>
    <cdr:to>
      <cdr:x>0.85687</cdr:x>
      <cdr:y>0.11045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81425" y="209551"/>
          <a:ext cx="438150" cy="142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55%</a:t>
          </a:r>
        </a:p>
      </cdr:txBody>
    </cdr:sp>
  </cdr:relSizeAnchor>
  <cdr:relSizeAnchor xmlns:cdr="http://schemas.openxmlformats.org/drawingml/2006/chartDrawing">
    <cdr:from>
      <cdr:x>0.50097</cdr:x>
      <cdr:y>0.21493</cdr:y>
    </cdr:from>
    <cdr:to>
      <cdr:x>0.61509</cdr:x>
      <cdr:y>0.26269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66975" y="685801"/>
          <a:ext cx="561975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37,5%</a:t>
          </a:r>
        </a:p>
      </cdr:txBody>
    </cdr:sp>
  </cdr:relSizeAnchor>
  <cdr:relSizeAnchor xmlns:cdr="http://schemas.openxmlformats.org/drawingml/2006/chartDrawing">
    <cdr:from>
      <cdr:x>0.27079</cdr:x>
      <cdr:y>0.5791</cdr:y>
    </cdr:from>
    <cdr:to>
      <cdr:x>0.40039</cdr:x>
      <cdr:y>0.63284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33499" y="1847851"/>
          <a:ext cx="638175" cy="171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7,5%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5DB1B-A887-4604-B161-903CB49D5712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DEFD1-6137-43D9-AF08-D89462F8E3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079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DEFD1-6137-43D9-AF08-D89462F8E34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B2E8812-7AE1-45A1-A60A-2C900EAF649E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378A9A4-93A7-40DC-A7F6-E142BFDA9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E6974-0414-40AE-BD2E-39FD68391235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B4B74-6349-4259-B060-3D1CE2FFF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3BD3B9-518D-43AA-B308-1934B2C2D4CD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D61C79B-45D2-4188-86EC-D5DBB6AFD1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893E-2703-4D81-AA06-D6A008975217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C5FD-35CE-48F5-9BA7-B55618B1B5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9B9E36C-C18B-4148-B2B6-80E45F55878F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01D986-CEF7-48F7-BD9A-F95582812C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DC067-F227-4BAB-9280-8B274C0757B9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25177-39BC-446E-AFE3-0AE9D4F868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3A4FD-6371-4FA6-8C7E-FFE369A65927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34FAA-EF91-475F-A314-E1DD896AEC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A33F1-679C-408B-8AFD-15EB0203D7AC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F10A5-8648-4B95-834B-77894AC4C9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5ECC2-A7ED-434F-97DD-04AC07E10B9C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F8385-1F10-4943-9EE9-521502488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DECD4-5E1A-4F89-8AA3-D0A8D0845D88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D372F-20C8-41FA-B0D0-69D0541AF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88A047-3215-44E5-AB2B-74D4F6407C70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DCCFEE-9E09-4BF5-9CE0-F9D67B6B0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5146E14-31D7-4175-925D-9BB5BF7173F8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27CF34D-83C6-48EF-B29E-616259BB6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8" r:id="rId2"/>
    <p:sldLayoutId id="2147483696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7" r:id="rId9"/>
    <p:sldLayoutId id="2147483694" r:id="rId10"/>
    <p:sldLayoutId id="214748369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CC0000"/>
                </a:solidFill>
              </a:rPr>
              <a:t/>
            </a:r>
            <a:br>
              <a:rPr lang="ru-RU" i="1" dirty="0" smtClean="0">
                <a:solidFill>
                  <a:srgbClr val="CC0000"/>
                </a:solidFill>
              </a:rPr>
            </a:br>
            <a:r>
              <a:rPr lang="ru-RU" i="1" dirty="0" smtClean="0">
                <a:solidFill>
                  <a:srgbClr val="0000FF"/>
                </a:solidFill>
              </a:rPr>
              <a:t> </a:t>
            </a:r>
            <a:br>
              <a:rPr lang="ru-RU" i="1" dirty="0" smtClean="0">
                <a:solidFill>
                  <a:srgbClr val="0000FF"/>
                </a:solidFill>
              </a:rPr>
            </a:br>
            <a:r>
              <a:rPr lang="ru-RU" i="1" dirty="0">
                <a:solidFill>
                  <a:srgbClr val="0000FF"/>
                </a:solidFill>
              </a:rPr>
              <a:t/>
            </a:r>
            <a:br>
              <a:rPr lang="ru-RU" i="1" dirty="0">
                <a:solidFill>
                  <a:srgbClr val="0000FF"/>
                </a:solidFill>
              </a:rPr>
            </a:br>
            <a:r>
              <a:rPr lang="ru-RU" i="1" dirty="0" smtClean="0">
                <a:solidFill>
                  <a:srgbClr val="0000FF"/>
                </a:solidFill>
              </a:rPr>
              <a:t/>
            </a:r>
            <a:br>
              <a:rPr lang="ru-RU" i="1" dirty="0" smtClean="0">
                <a:solidFill>
                  <a:srgbClr val="0000FF"/>
                </a:solidFill>
              </a:rPr>
            </a:br>
            <a:r>
              <a:rPr lang="ru-RU" i="1" dirty="0">
                <a:solidFill>
                  <a:srgbClr val="0000FF"/>
                </a:solidFill>
              </a:rPr>
              <a:t/>
            </a:r>
            <a:br>
              <a:rPr lang="ru-RU" i="1" dirty="0">
                <a:solidFill>
                  <a:srgbClr val="0000FF"/>
                </a:solidFill>
              </a:rPr>
            </a:br>
            <a:r>
              <a:rPr lang="ru-RU" i="1" dirty="0">
                <a:solidFill>
                  <a:srgbClr val="0000FF"/>
                </a:solidFill>
              </a:rPr>
              <a:t/>
            </a:r>
            <a:br>
              <a:rPr lang="ru-RU" i="1" dirty="0">
                <a:solidFill>
                  <a:srgbClr val="0000FF"/>
                </a:solidFill>
              </a:rPr>
            </a:br>
            <a:r>
              <a:rPr lang="ru-RU" i="1" dirty="0" smtClean="0">
                <a:solidFill>
                  <a:srgbClr val="0000FF"/>
                </a:solidFill>
              </a:rPr>
              <a:t/>
            </a:r>
            <a:br>
              <a:rPr lang="ru-RU" i="1" dirty="0" smtClean="0">
                <a:solidFill>
                  <a:srgbClr val="0000FF"/>
                </a:solidFill>
              </a:rPr>
            </a:br>
            <a:r>
              <a:rPr lang="ru-RU" i="1" dirty="0">
                <a:solidFill>
                  <a:srgbClr val="0000FF"/>
                </a:solidFill>
              </a:rPr>
              <a:t/>
            </a:r>
            <a:br>
              <a:rPr lang="ru-RU" i="1" dirty="0">
                <a:solidFill>
                  <a:srgbClr val="0000FF"/>
                </a:solidFill>
              </a:rPr>
            </a:br>
            <a:r>
              <a:rPr lang="ru-RU" i="1" dirty="0" smtClean="0">
                <a:solidFill>
                  <a:srgbClr val="CC0000"/>
                </a:solidFill>
              </a:rPr>
              <a:t> </a:t>
            </a:r>
            <a:r>
              <a:rPr lang="ru-RU" i="1" dirty="0" smtClean="0">
                <a:solidFill>
                  <a:srgbClr val="0000FF"/>
                </a:solidFill>
              </a:rPr>
              <a:t/>
            </a:r>
            <a:br>
              <a:rPr lang="ru-RU" i="1" dirty="0" smtClean="0">
                <a:solidFill>
                  <a:srgbClr val="0000FF"/>
                </a:solidFill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1214422"/>
            <a:ext cx="7239000" cy="484663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3600" b="1" i="1" dirty="0" smtClean="0">
              <a:solidFill>
                <a:srgbClr val="C00000"/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5400" b="1" i="1" dirty="0" smtClean="0">
                <a:solidFill>
                  <a:srgbClr val="C00000"/>
                </a:solidFill>
                <a:latin typeface="+mj-lt"/>
              </a:rPr>
              <a:t>Внутрифирменное обучение педагогов – основа для реализации</a:t>
            </a:r>
            <a:r>
              <a:rPr lang="ru-RU" sz="5400" b="1" i="1" dirty="0" smtClean="0">
                <a:solidFill>
                  <a:srgbClr val="C00000"/>
                </a:solidFill>
              </a:rPr>
              <a:t> ФГОС и</a:t>
            </a:r>
            <a:r>
              <a:rPr lang="ru-RU" sz="5400" b="1" i="1" dirty="0" smtClean="0">
                <a:solidFill>
                  <a:srgbClr val="C00000"/>
                </a:solidFill>
                <a:latin typeface="+mj-lt"/>
              </a:rPr>
              <a:t> ПСП </a:t>
            </a:r>
            <a:endParaRPr lang="ru-RU" sz="54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67604" cy="1320823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      направления деятельности      ВФО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 smtClean="0"/>
              <a:t> внедрение нового содержания образования, форм и методов работы;</a:t>
            </a:r>
          </a:p>
          <a:p>
            <a:r>
              <a:rPr lang="ru-RU" sz="1600" b="1" dirty="0" smtClean="0"/>
              <a:t> внедрение организационно-инновационной  работы в ОУ;</a:t>
            </a:r>
          </a:p>
          <a:p>
            <a:r>
              <a:rPr lang="ru-RU" sz="1600" b="1" dirty="0" smtClean="0"/>
              <a:t> обучение педагогов работе в новых условиях;</a:t>
            </a:r>
          </a:p>
          <a:p>
            <a:r>
              <a:rPr lang="ru-RU" sz="1600" b="1" dirty="0" smtClean="0"/>
              <a:t> создание системы непрерывного образования педагогов;</a:t>
            </a:r>
          </a:p>
          <a:p>
            <a:r>
              <a:rPr lang="ru-RU" sz="1600" b="1" dirty="0" smtClean="0"/>
              <a:t> осуществление дифференцированного подхода к повышению профессионального мастерства;</a:t>
            </a:r>
          </a:p>
          <a:p>
            <a:r>
              <a:rPr lang="ru-RU" sz="1600" b="1" dirty="0" smtClean="0"/>
              <a:t> организация мониторинга качества образования;</a:t>
            </a:r>
          </a:p>
          <a:p>
            <a:r>
              <a:rPr lang="ru-RU" sz="1600" b="1" dirty="0" smtClean="0"/>
              <a:t> организация психологического сопровождения педагогического процесса;</a:t>
            </a:r>
          </a:p>
          <a:p>
            <a:r>
              <a:rPr lang="ru-RU" sz="1600" b="1" dirty="0" smtClean="0"/>
              <a:t> поиск инновационных путей в реализации содержания образования;</a:t>
            </a:r>
          </a:p>
          <a:p>
            <a:r>
              <a:rPr lang="ru-RU" sz="1600" b="1" dirty="0" smtClean="0"/>
              <a:t> организация участия педагогов в обмене, изучении, распространении передового педагогического опыта;</a:t>
            </a:r>
          </a:p>
          <a:p>
            <a:r>
              <a:rPr lang="ru-RU" sz="1600" b="1" dirty="0" smtClean="0"/>
              <a:t> изучение потребностей педагогов в методической помощи;</a:t>
            </a:r>
          </a:p>
          <a:p>
            <a:r>
              <a:rPr lang="ru-RU" sz="1600" b="1" dirty="0" smtClean="0"/>
              <a:t> организация взаимодействия с различными социальными институтами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C0000"/>
                </a:solidFill>
              </a:rPr>
              <a:t>Формы внутрифирменного взаимодействия </a:t>
            </a:r>
            <a:br>
              <a:rPr lang="ru-RU" dirty="0" smtClean="0">
                <a:solidFill>
                  <a:srgbClr val="CC0000"/>
                </a:solidFill>
              </a:rPr>
            </a:br>
            <a:endParaRPr lang="ru-RU" dirty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 smtClean="0">
                <a:solidFill>
                  <a:srgbClr val="0033CC"/>
                </a:solidFill>
              </a:rPr>
              <a:t>Научно – практические конференции </a:t>
            </a:r>
          </a:p>
          <a:p>
            <a:r>
              <a:rPr lang="ru-RU" sz="2400" b="1" i="1" dirty="0" smtClean="0">
                <a:solidFill>
                  <a:srgbClr val="0033CC"/>
                </a:solidFill>
              </a:rPr>
              <a:t>Самоподготовка и самообразование </a:t>
            </a:r>
          </a:p>
          <a:p>
            <a:r>
              <a:rPr lang="ru-RU" sz="2400" b="1" i="1" dirty="0" smtClean="0">
                <a:solidFill>
                  <a:srgbClr val="0033CC"/>
                </a:solidFill>
              </a:rPr>
              <a:t>Видеоконференции, </a:t>
            </a:r>
            <a:r>
              <a:rPr lang="ru-RU" sz="2400" b="1" i="1" dirty="0" err="1" smtClean="0">
                <a:solidFill>
                  <a:srgbClr val="0033CC"/>
                </a:solidFill>
              </a:rPr>
              <a:t>вебинары</a:t>
            </a:r>
            <a:r>
              <a:rPr lang="ru-RU" sz="2400" b="1" i="1" dirty="0" smtClean="0">
                <a:solidFill>
                  <a:srgbClr val="0033CC"/>
                </a:solidFill>
              </a:rPr>
              <a:t>, виртуальное взаимодействие </a:t>
            </a:r>
          </a:p>
          <a:p>
            <a:r>
              <a:rPr lang="ru-RU" sz="2400" b="1" i="1" dirty="0" smtClean="0">
                <a:solidFill>
                  <a:srgbClr val="0033CC"/>
                </a:solidFill>
              </a:rPr>
              <a:t>Внутрифирменные практико-ориентированные семинары </a:t>
            </a:r>
          </a:p>
          <a:p>
            <a:r>
              <a:rPr lang="ru-RU" sz="2400" b="1" i="1" dirty="0" smtClean="0">
                <a:solidFill>
                  <a:srgbClr val="0033CC"/>
                </a:solidFill>
              </a:rPr>
              <a:t>Совместная творческая деятельность </a:t>
            </a:r>
          </a:p>
          <a:p>
            <a:pPr>
              <a:buFont typeface="Wingdings 2" pitchFamily="18" charset="2"/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      в </a:t>
            </a:r>
            <a:r>
              <a:rPr lang="ru-RU" sz="2400" b="1" i="1" dirty="0" err="1" smtClean="0">
                <a:solidFill>
                  <a:srgbClr val="0033CC"/>
                </a:solidFill>
              </a:rPr>
              <a:t>межпредметных</a:t>
            </a:r>
            <a:r>
              <a:rPr lang="ru-RU" sz="2400" b="1" i="1" dirty="0" smtClean="0">
                <a:solidFill>
                  <a:srgbClr val="0033CC"/>
                </a:solidFill>
              </a:rPr>
              <a:t> творческих группах </a:t>
            </a:r>
          </a:p>
          <a:p>
            <a:pPr>
              <a:buFont typeface="Wingdings 2" pitchFamily="18" charset="2"/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     </a:t>
            </a:r>
            <a:r>
              <a:rPr lang="ru-RU" sz="2400" b="1" dirty="0" smtClean="0">
                <a:solidFill>
                  <a:srgbClr val="0033CC"/>
                </a:solidFill>
              </a:rPr>
              <a:t>Наставничество и </a:t>
            </a:r>
            <a:r>
              <a:rPr lang="ru-RU" sz="2400" b="1" dirty="0" err="1" smtClean="0">
                <a:solidFill>
                  <a:srgbClr val="0033CC"/>
                </a:solidFill>
              </a:rPr>
              <a:t>коучинг</a:t>
            </a:r>
            <a:r>
              <a:rPr lang="ru-RU" sz="2400" dirty="0" smtClean="0"/>
              <a:t> (тренинг)</a:t>
            </a:r>
          </a:p>
          <a:p>
            <a:pPr>
              <a:buFont typeface="Wingdings 2" pitchFamily="18" charset="2"/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      Самоподготовка и самообразование </a:t>
            </a:r>
          </a:p>
          <a:p>
            <a:pPr>
              <a:buFont typeface="Wingdings 2" pitchFamily="18" charset="2"/>
              <a:buNone/>
            </a:pPr>
            <a:endParaRPr lang="ru-RU" sz="1800" dirty="0" smtClean="0"/>
          </a:p>
          <a:p>
            <a:pPr>
              <a:buFont typeface="Wingdings 2" pitchFamily="18" charset="2"/>
              <a:buNone/>
            </a:pPr>
            <a:endParaRPr lang="ru-RU" sz="1800" dirty="0" smtClean="0"/>
          </a:p>
          <a:p>
            <a:pPr>
              <a:buFont typeface="Wingdings 2" pitchFamily="18" charset="2"/>
              <a:buNone/>
            </a:pPr>
            <a:endParaRPr lang="ru-RU" sz="1800" b="1" i="1" dirty="0" smtClean="0">
              <a:solidFill>
                <a:srgbClr val="0033CC"/>
              </a:solidFill>
            </a:endParaRPr>
          </a:p>
          <a:p>
            <a:pPr>
              <a:buFont typeface="Wingdings 2" pitchFamily="18" charset="2"/>
              <a:buNone/>
            </a:pPr>
            <a:endParaRPr lang="ru-RU" sz="1800" b="1" i="1" dirty="0" smtClean="0">
              <a:solidFill>
                <a:srgbClr val="0033CC"/>
              </a:solidFill>
            </a:endParaRPr>
          </a:p>
          <a:p>
            <a:endParaRPr lang="ru-RU" sz="1800" b="1" i="1" dirty="0" smtClean="0">
              <a:solidFill>
                <a:srgbClr val="0033CC"/>
              </a:solidFill>
            </a:endParaRPr>
          </a:p>
          <a:p>
            <a:endParaRPr lang="ru-RU" b="1" i="1" dirty="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7030A0"/>
                </a:solidFill>
              </a:rPr>
              <a:t>Профессиональные    изменения педагога</a:t>
            </a:r>
            <a:endParaRPr lang="ru-RU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C0000"/>
                </a:solidFill>
              </a:rPr>
              <a:t>динамика личностного роста</a:t>
            </a:r>
          </a:p>
          <a:p>
            <a:endParaRPr lang="ru-RU" dirty="0" smtClean="0">
              <a:solidFill>
                <a:srgbClr val="CC0000"/>
              </a:solidFill>
            </a:endParaRPr>
          </a:p>
          <a:p>
            <a:r>
              <a:rPr lang="ru-RU" dirty="0" err="1" smtClean="0">
                <a:solidFill>
                  <a:srgbClr val="CC0000"/>
                </a:solidFill>
              </a:rPr>
              <a:t>сформированность</a:t>
            </a:r>
            <a:r>
              <a:rPr lang="ru-RU" dirty="0" smtClean="0">
                <a:solidFill>
                  <a:srgbClr val="CC0000"/>
                </a:solidFill>
              </a:rPr>
              <a:t> базовых компетенций и функциональной  грамотности</a:t>
            </a:r>
          </a:p>
          <a:p>
            <a:endParaRPr lang="ru-RU" dirty="0" smtClean="0">
              <a:solidFill>
                <a:srgbClr val="CC0000"/>
              </a:solidFill>
            </a:endParaRPr>
          </a:p>
          <a:p>
            <a:r>
              <a:rPr lang="ru-RU" dirty="0" smtClean="0">
                <a:solidFill>
                  <a:srgbClr val="CC0000"/>
                </a:solidFill>
              </a:rPr>
              <a:t>способность быть </a:t>
            </a:r>
            <a:r>
              <a:rPr lang="ru-RU" dirty="0" err="1" smtClean="0">
                <a:solidFill>
                  <a:srgbClr val="CC0000"/>
                </a:solidFill>
              </a:rPr>
              <a:t>тьютором</a:t>
            </a:r>
            <a:endParaRPr lang="ru-RU" dirty="0" smtClean="0">
              <a:solidFill>
                <a:srgbClr val="CC0000"/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Основные направления работы</a:t>
            </a:r>
            <a:endParaRPr lang="ru-RU" dirty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обучение в деятельности</a:t>
            </a:r>
          </a:p>
          <a:p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личностно-ориентированный подход</a:t>
            </a:r>
          </a:p>
          <a:p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потребность в образовании</a:t>
            </a:r>
          </a:p>
          <a:p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технология сопровождающего обучения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 smtClean="0">
                <a:solidFill>
                  <a:schemeClr val="accent3"/>
                </a:solidFill>
              </a:rPr>
              <a:t>Бербель</a:t>
            </a:r>
            <a:r>
              <a:rPr lang="ru-RU" sz="4000" dirty="0" smtClean="0">
                <a:solidFill>
                  <a:schemeClr val="accent3"/>
                </a:solidFill>
              </a:rPr>
              <a:t> </a:t>
            </a:r>
            <a:r>
              <a:rPr lang="ru-RU" sz="4000" dirty="0" err="1" smtClean="0">
                <a:solidFill>
                  <a:schemeClr val="accent3"/>
                </a:solidFill>
              </a:rPr>
              <a:t>Швальбе</a:t>
            </a:r>
            <a:r>
              <a:rPr lang="ru-RU" sz="4000" dirty="0" smtClean="0">
                <a:solidFill>
                  <a:schemeClr val="accent3"/>
                </a:solidFill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accent3"/>
                </a:solidFill>
              </a:rPr>
              <a:t/>
            </a:r>
            <a:br>
              <a:rPr lang="ru-RU" sz="2400" dirty="0" smtClean="0">
                <a:solidFill>
                  <a:schemeClr val="accent3"/>
                </a:solidFill>
              </a:rPr>
            </a:b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Хороший руководитель никогда не позволит себе  «вгонять» людей в стрессовое состояние, его инструмент управления – сознательная мотивация к труду. Его цель – привнести в души сотрудников ощущение уверенности, а не разъединяющее чувство страха за свою судьбу.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3200" dirty="0" smtClean="0">
                <a:solidFill>
                  <a:schemeClr val="accent3"/>
                </a:solidFill>
              </a:rPr>
              <a:t/>
            </a:r>
            <a:br>
              <a:rPr lang="ru-RU" sz="3200" dirty="0" smtClean="0">
                <a:solidFill>
                  <a:schemeClr val="accent3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Критерии эффективности  системы внутрифирменного обучения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Психологические критерии</a:t>
            </a:r>
            <a:r>
              <a:rPr lang="ru-RU" dirty="0" smtClean="0">
                <a:solidFill>
                  <a:srgbClr val="7030A0"/>
                </a:solidFill>
              </a:rPr>
              <a:t>: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-    мотивация работников;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-   повышение творческой активности педагогов;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-   удовлетворенность 	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                          </a:t>
            </a:r>
            <a:r>
              <a:rPr lang="ru-RU" dirty="0" smtClean="0">
                <a:solidFill>
                  <a:srgbClr val="C00000"/>
                </a:solidFill>
              </a:rPr>
              <a:t>Непсихологические критерии :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- увеличение количества творческих педагогических проектов;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- увеличение количества работников, включенных в  образовательный процесс;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-  наличие методических разработок педагогов по актуальным направлениям образования;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- стабильность и повышение качества образования. 	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Синквейн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b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творческая форма рефлексии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mtClean="0">
                <a:solidFill>
                  <a:srgbClr val="164B4F"/>
                </a:solidFill>
              </a:rPr>
              <a:t> </a:t>
            </a:r>
            <a:r>
              <a:rPr lang="ru-RU" b="1" u="sng" smtClean="0">
                <a:solidFill>
                  <a:srgbClr val="FF0000"/>
                </a:solidFill>
              </a:rPr>
              <a:t>Синквейн</a:t>
            </a:r>
            <a:r>
              <a:rPr lang="ru-RU" smtClean="0">
                <a:solidFill>
                  <a:srgbClr val="164B4F"/>
                </a:solidFill>
              </a:rPr>
              <a:t> – это стихотворение, которое требует синтеза информации и материала в кратких выражениях.</a:t>
            </a:r>
          </a:p>
          <a:p>
            <a:pPr algn="ctr"/>
            <a:endParaRPr lang="ru-RU" smtClean="0">
              <a:solidFill>
                <a:srgbClr val="164B4F"/>
              </a:solidFill>
            </a:endParaRPr>
          </a:p>
          <a:p>
            <a:pPr algn="ctr"/>
            <a:r>
              <a:rPr lang="ru-RU" smtClean="0">
                <a:solidFill>
                  <a:srgbClr val="164B4F"/>
                </a:solidFill>
              </a:rPr>
              <a:t>Слово синквейн происходит от французского, которое означает «пять». Таким образом, синквейн – это стихотворение, состоящее из пяти строк.</a:t>
            </a:r>
            <a:endParaRPr lang="ru-R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>Правила написания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>синквейна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>1. В первой строчке тема называется одним словом (обычно существительным).</a:t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/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>2. Вторая строчка – описание темы в двух словах (двумя прилагательными).</a:t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/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>3. Третья строчка – это описание действия в рамках этой темы тремя словами (глаголы).</a:t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/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>4. Четвертая строка – это фраза из четырех слов, показывающая отношение к теме (чувства одной фразой).</a:t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/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  <a:t>5. Последняя строка – синоним из одного слова, который повторяет суть темы. </a:t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Синквейн</a:t>
            </a:r>
            <a:r>
              <a:rPr lang="ru-RU" dirty="0" smtClean="0"/>
              <a:t> к слову </a:t>
            </a:r>
            <a:r>
              <a:rPr lang="ru-RU" dirty="0" err="1" smtClean="0">
                <a:solidFill>
                  <a:srgbClr val="C00000"/>
                </a:solidFill>
              </a:rPr>
              <a:t>СТАНдарт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dirty="0" smtClean="0"/>
              <a:t>1. Существительное – это тема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>2. Два прилагательных –  это описание темы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>3. Три глагола –  это описание действия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>4. Предложение из сказанного выше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>5.  Синоним к слову анкета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CC0000"/>
                </a:solidFill>
              </a:rPr>
              <a:t>Внутрифирменное обучение</a:t>
            </a:r>
            <a:r>
              <a:rPr lang="ru-RU" dirty="0" smtClean="0">
                <a:solidFill>
                  <a:srgbClr val="CC0000"/>
                </a:solidFill>
              </a:rPr>
              <a:t> –</a:t>
            </a:r>
            <a:br>
              <a:rPr lang="ru-RU" dirty="0" smtClean="0">
                <a:solidFill>
                  <a:srgbClr val="CC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3600" b="1" dirty="0" smtClean="0">
              <a:solidFill>
                <a:srgbClr val="CC000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00CC"/>
                </a:solidFill>
              </a:rPr>
              <a:t>обучение непосредственно на рабочем месте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 smtClean="0">
              <a:solidFill>
                <a:srgbClr val="0000CC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 smtClean="0">
              <a:solidFill>
                <a:srgbClr val="0000CC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0000CC"/>
                </a:solidFill>
              </a:rPr>
              <a:t>ориентировано на задачи школы, интересы и затруднения конкретных педагогов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 smtClean="0">
              <a:solidFill>
                <a:srgbClr val="0000CC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 smtClean="0">
              <a:solidFill>
                <a:srgbClr val="0000CC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00CC"/>
                </a:solidFill>
              </a:rPr>
              <a:t>способствует созданию профессиональных контактов, особой рефлексивной среды, содействующей саморазвитию и самообразованию учителя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Условия эффективного обучения  педагогов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    Мотивация</a:t>
            </a:r>
          </a:p>
          <a:p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    Создание  организационной культуры школы</a:t>
            </a:r>
          </a:p>
          <a:p>
            <a:pPr>
              <a:buNone/>
            </a:pPr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    Положительная обратная связь, любовь к своему делу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методической           службы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>
              <a:buNone/>
            </a:pPr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785926"/>
          <a:ext cx="8072495" cy="4643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857256"/>
                <a:gridCol w="785818"/>
                <a:gridCol w="1000132"/>
                <a:gridCol w="928694"/>
                <a:gridCol w="857256"/>
                <a:gridCol w="848327"/>
                <a:gridCol w="1009062"/>
              </a:tblGrid>
              <a:tr h="13200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Основной предметно-методический сервис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Дополнительный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сервис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 учителей начальной школя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 учителей математики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 учителей русского языка и литературы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 учителей истории , обществознания, географии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 учителей химии, физики, биологии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 учителей английского языка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 учителей физической культуры и технологии</a:t>
                      </a:r>
                    </a:p>
                  </a:txBody>
                  <a:tcPr marL="68580" marR="68580" marT="0" marB="0"/>
                </a:tc>
              </a:tr>
              <a:tr h="6988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Маркетинговый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88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Консалтинговый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Библиотечно-методический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4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Мониторинговый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CC0000"/>
                </a:solidFill>
              </a:rPr>
              <a:t>Преимущества внедрения в учебный процесс новых стандартов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i="1" dirty="0" smtClean="0">
                <a:solidFill>
                  <a:srgbClr val="0000CC"/>
                </a:solidFill>
              </a:rPr>
              <a:t>возможность гибкого реагирования на меняющуюся ситуацию в образовании;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i="1" dirty="0" smtClean="0">
                <a:solidFill>
                  <a:srgbClr val="0000CC"/>
                </a:solidFill>
              </a:rPr>
              <a:t>повышение квалификации на рабочем месте осуществляется непрерывно в течение всей профессиональной карьеры учителя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i="1" dirty="0" smtClean="0">
                <a:solidFill>
                  <a:srgbClr val="0000CC"/>
                </a:solidFill>
              </a:rPr>
              <a:t>возможность организации командной работы учителей школы</a:t>
            </a:r>
            <a:r>
              <a:rPr lang="ru-RU" sz="2000" dirty="0" smtClean="0">
                <a:solidFill>
                  <a:srgbClr val="0000CC"/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i="1" dirty="0" smtClean="0">
                <a:solidFill>
                  <a:srgbClr val="0000CC"/>
                </a:solidFill>
              </a:rPr>
              <a:t>постоянное повышение квалификации всего коллектива школы, а не только отдельных педагогов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>
                <a:solidFill>
                  <a:srgbClr val="0000CC"/>
                </a:solidFill>
              </a:rPr>
              <a:t>возможность распространения ценного опыта отдельных учителей школы по приоритетным направлениям развития системы образования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>
                <a:solidFill>
                  <a:srgbClr val="0000CC"/>
                </a:solidFill>
              </a:rPr>
              <a:t>оказание непрерывной квалифицированной методической помощи конкретным учителям по решению конкретной проблемы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>
                <a:solidFill>
                  <a:srgbClr val="0000CC"/>
                </a:solidFill>
              </a:rPr>
              <a:t>возможность учитывать особенности, как самого учителя, так и школы, в которой он работает</a:t>
            </a:r>
            <a:endParaRPr lang="ru-RU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C0000"/>
                </a:solidFill>
              </a:rPr>
              <a:t>Система   внутрифирменного обучения учителей </a:t>
            </a:r>
            <a:r>
              <a:rPr lang="ru-RU" sz="4000" dirty="0" smtClean="0">
                <a:solidFill>
                  <a:srgbClr val="CC0000"/>
                </a:solidFill>
              </a:rPr>
              <a:t>:</a:t>
            </a:r>
            <a:br>
              <a:rPr lang="ru-RU" sz="4000" dirty="0" smtClean="0">
                <a:solidFill>
                  <a:srgbClr val="CC0000"/>
                </a:solidFill>
              </a:rPr>
            </a:br>
            <a:endParaRPr lang="ru-RU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7239000" cy="5278686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33CC"/>
                </a:solidFill>
              </a:rPr>
              <a:t>Наличие единого научно-методического пространства  для учителей разных предметов </a:t>
            </a:r>
          </a:p>
          <a:p>
            <a:r>
              <a:rPr lang="ru-RU" sz="2400" b="1" dirty="0" smtClean="0">
                <a:solidFill>
                  <a:srgbClr val="0033CC"/>
                </a:solidFill>
              </a:rPr>
              <a:t>Определение проекта повышения квалификации  конкретного учителя на основе анализа  имеющихся проблем и потребностей </a:t>
            </a:r>
          </a:p>
          <a:p>
            <a:r>
              <a:rPr lang="ru-RU" sz="2400" b="1" dirty="0" smtClean="0">
                <a:solidFill>
                  <a:srgbClr val="0033CC"/>
                </a:solidFill>
              </a:rPr>
              <a:t>  «Выращивание» у учителя способностей к         самостоятельной рефлексивно-проектной деятельности, необходимых для работы в новых условиях Результат: </a:t>
            </a:r>
          </a:p>
          <a:p>
            <a:r>
              <a:rPr lang="ru-RU" sz="2400" b="1" dirty="0" smtClean="0">
                <a:solidFill>
                  <a:srgbClr val="0033CC"/>
                </a:solidFill>
              </a:rPr>
              <a:t>Учитель может выступать в роли организатора,  </a:t>
            </a:r>
            <a:r>
              <a:rPr lang="ru-RU" sz="2400" b="1" dirty="0" err="1" smtClean="0">
                <a:solidFill>
                  <a:srgbClr val="0033CC"/>
                </a:solidFill>
              </a:rPr>
              <a:t>тьютора</a:t>
            </a:r>
            <a:r>
              <a:rPr lang="ru-RU" sz="2400" b="1" dirty="0" smtClean="0">
                <a:solidFill>
                  <a:srgbClr val="0033CC"/>
                </a:solidFill>
              </a:rPr>
              <a:t>, наставника, руководителя проекта</a:t>
            </a:r>
          </a:p>
          <a:p>
            <a:pPr>
              <a:buFont typeface="Wingdings 2" pitchFamily="18" charset="2"/>
              <a:buNone/>
            </a:pPr>
            <a:endParaRPr lang="ru-RU" sz="2400" b="1" dirty="0" smtClean="0">
              <a:solidFill>
                <a:srgbClr val="0033CC"/>
              </a:solidFill>
            </a:endParaRPr>
          </a:p>
          <a:p>
            <a:pPr>
              <a:buFont typeface="Wingdings 2" pitchFamily="18" charset="2"/>
              <a:buNone/>
            </a:pPr>
            <a:endParaRPr lang="ru-RU" sz="2000" b="1" dirty="0" smtClean="0">
              <a:solidFill>
                <a:srgbClr val="0033CC"/>
              </a:solidFill>
            </a:endParaRPr>
          </a:p>
          <a:p>
            <a:pPr>
              <a:buFont typeface="Wingdings 2" pitchFamily="18" charset="2"/>
              <a:buNone/>
            </a:pPr>
            <a:endParaRPr lang="ru-RU" sz="2000" b="1" dirty="0" smtClean="0">
              <a:solidFill>
                <a:srgbClr val="0033CC"/>
              </a:solidFill>
            </a:endParaRPr>
          </a:p>
          <a:p>
            <a:pPr>
              <a:buFont typeface="Wingdings 2" pitchFamily="18" charset="2"/>
              <a:buNone/>
            </a:pPr>
            <a:endParaRPr lang="ru-RU" sz="2000" b="1" dirty="0" smtClean="0">
              <a:solidFill>
                <a:srgbClr val="0033CC"/>
              </a:solidFill>
            </a:endParaRPr>
          </a:p>
          <a:p>
            <a:pPr>
              <a:buFont typeface="Wingdings 2" pitchFamily="18" charset="2"/>
              <a:buNone/>
            </a:pPr>
            <a:endParaRPr lang="ru-RU" sz="2000" b="1" dirty="0" smtClean="0">
              <a:solidFill>
                <a:srgbClr val="0033CC"/>
              </a:solidFill>
            </a:endParaRPr>
          </a:p>
          <a:p>
            <a:pPr>
              <a:buFont typeface="Wingdings 2" pitchFamily="18" charset="2"/>
              <a:buNone/>
            </a:pPr>
            <a:endParaRPr lang="ru-RU" sz="2000" b="1" dirty="0" smtClean="0">
              <a:solidFill>
                <a:srgbClr val="0033CC"/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мастерской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7239000" cy="4846638"/>
          </a:xfrm>
        </p:spPr>
        <p:txBody>
          <a:bodyPr/>
          <a:lstStyle/>
          <a:p>
            <a:r>
              <a:rPr lang="ru-RU" dirty="0" smtClean="0"/>
              <a:t>Продолжить внедрение такой формы обучения и в дальнейшем!</a:t>
            </a:r>
          </a:p>
          <a:p>
            <a:r>
              <a:rPr lang="ru-RU" dirty="0" smtClean="0"/>
              <a:t>Очень продуктивная работа, дающая и теоретическую, и материал для практического внедрения. Быстро, эффективно и  качественно познаешь новое. Спасибо всем участникам!</a:t>
            </a:r>
          </a:p>
          <a:p>
            <a:r>
              <a:rPr lang="ru-RU" dirty="0" smtClean="0"/>
              <a:t>Спасибо за организацию учебы в такой форме. Эффективно, практическое общение с </a:t>
            </a:r>
            <a:r>
              <a:rPr lang="ru-RU" dirty="0" err="1" smtClean="0"/>
              <a:t>педколлективом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Выбранная форма дает огромный импульс</a:t>
            </a:r>
          </a:p>
          <a:p>
            <a:pPr>
              <a:buNone/>
            </a:pPr>
            <a:r>
              <a:rPr lang="ru-RU" dirty="0" smtClean="0"/>
              <a:t>для самообразования.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Профессиональный уровень педагогов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453955"/>
          </a:xfrm>
        </p:spPr>
        <p:txBody>
          <a:bodyPr anchor="ctr">
            <a:normAutofit/>
          </a:bodyPr>
          <a:lstStyle/>
          <a:p>
            <a:pPr lvl="8">
              <a:buFont typeface="Wingdings"/>
              <a:buNone/>
              <a:defRPr/>
            </a:pPr>
            <a:r>
              <a:rPr lang="ru-RU" sz="3600" dirty="0" smtClean="0">
                <a:solidFill>
                  <a:srgbClr val="CC0000"/>
                </a:solidFill>
              </a:rPr>
              <a:t>Стажеры( частично подготовленные)</a:t>
            </a:r>
          </a:p>
          <a:p>
            <a:pPr lvl="8">
              <a:buFont typeface="Wingdings"/>
              <a:buNone/>
              <a:defRPr/>
            </a:pPr>
            <a:r>
              <a:rPr lang="ru-RU" sz="3600" dirty="0" smtClean="0">
                <a:solidFill>
                  <a:srgbClr val="CC0000"/>
                </a:solidFill>
              </a:rPr>
              <a:t>Специалисты (достаточно подготовленные)</a:t>
            </a:r>
          </a:p>
          <a:p>
            <a:pPr lvl="8">
              <a:buFont typeface="Wingdings"/>
              <a:buNone/>
              <a:defRPr/>
            </a:pPr>
            <a:r>
              <a:rPr lang="ru-RU" sz="3600" dirty="0" smtClean="0">
                <a:solidFill>
                  <a:srgbClr val="CC0000"/>
                </a:solidFill>
              </a:rPr>
              <a:t>Лидеры - наставники(полностью подготовленные)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86766" cy="132301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Уровень готовности и соответствия требованиям ПСП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424</TotalTime>
  <Words>634</Words>
  <Application>Microsoft Office PowerPoint</Application>
  <PresentationFormat>Экран (4:3)</PresentationFormat>
  <Paragraphs>142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           </vt:lpstr>
      <vt:lpstr>Внутрифирменное обучение – </vt:lpstr>
      <vt:lpstr>Условия эффективного обучения  педагогов</vt:lpstr>
      <vt:lpstr>Структура методической           службы</vt:lpstr>
      <vt:lpstr>Преимущества внедрения в учебный процесс новых стандартов</vt:lpstr>
      <vt:lpstr>Система   внутрифирменного обучения учителей : </vt:lpstr>
      <vt:lpstr>Рефлексия мастерской</vt:lpstr>
      <vt:lpstr>Профессиональный уровень педагогов</vt:lpstr>
      <vt:lpstr>Уровень готовности и соответствия требованиям ПСП</vt:lpstr>
      <vt:lpstr>Основные       направления деятельности      ВФО</vt:lpstr>
      <vt:lpstr>Формы внутрифирменного взаимодействия  </vt:lpstr>
      <vt:lpstr>Профессиональные    изменения педагога</vt:lpstr>
      <vt:lpstr>Основные направления работы</vt:lpstr>
      <vt:lpstr>Бербель Швальбе:</vt:lpstr>
      <vt:lpstr>Критерии эффективности  системы внутрифирменного обучения </vt:lpstr>
      <vt:lpstr>Синквейн –  творческая форма рефлексии</vt:lpstr>
      <vt:lpstr>Правила написания синквейна:</vt:lpstr>
      <vt:lpstr>Синквейн к слову СТАНдарт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Внутрифирменное обучение учителя-      новый подход к совершенствованию      профессиональных знаний и умений               педагогических кадров</dc:title>
  <dc:creator>лена</dc:creator>
  <cp:lastModifiedBy>Рашид Минасхатович Гайнутдинов</cp:lastModifiedBy>
  <cp:revision>52</cp:revision>
  <dcterms:created xsi:type="dcterms:W3CDTF">2016-03-14T17:44:39Z</dcterms:created>
  <dcterms:modified xsi:type="dcterms:W3CDTF">2017-06-19T12:42:18Z</dcterms:modified>
</cp:coreProperties>
</file>