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  <p:sldMasterId id="2147483651" r:id="rId4"/>
    <p:sldMasterId id="2147483653" r:id="rId5"/>
    <p:sldMasterId id="2147483757" r:id="rId6"/>
    <p:sldMasterId id="2147483769" r:id="rId7"/>
    <p:sldMasterId id="2147483781" r:id="rId8"/>
    <p:sldMasterId id="2147483794" r:id="rId9"/>
    <p:sldMasterId id="2147483894" r:id="rId10"/>
  </p:sldMasterIdLst>
  <p:notesMasterIdLst>
    <p:notesMasterId r:id="rId39"/>
  </p:notesMasterIdLst>
  <p:sldIdLst>
    <p:sldId id="257" r:id="rId11"/>
    <p:sldId id="312" r:id="rId12"/>
    <p:sldId id="283" r:id="rId13"/>
    <p:sldId id="284" r:id="rId14"/>
    <p:sldId id="322" r:id="rId15"/>
    <p:sldId id="307" r:id="rId16"/>
    <p:sldId id="308" r:id="rId17"/>
    <p:sldId id="309" r:id="rId18"/>
    <p:sldId id="262" r:id="rId19"/>
    <p:sldId id="313" r:id="rId20"/>
    <p:sldId id="323" r:id="rId21"/>
    <p:sldId id="321" r:id="rId22"/>
    <p:sldId id="266" r:id="rId23"/>
    <p:sldId id="263" r:id="rId24"/>
    <p:sldId id="294" r:id="rId25"/>
    <p:sldId id="295" r:id="rId26"/>
    <p:sldId id="259" r:id="rId27"/>
    <p:sldId id="271" r:id="rId28"/>
    <p:sldId id="261" r:id="rId29"/>
    <p:sldId id="331" r:id="rId30"/>
    <p:sldId id="325" r:id="rId31"/>
    <p:sldId id="327" r:id="rId32"/>
    <p:sldId id="330" r:id="rId33"/>
    <p:sldId id="268" r:id="rId34"/>
    <p:sldId id="303" r:id="rId35"/>
    <p:sldId id="332" r:id="rId36"/>
    <p:sldId id="285" r:id="rId37"/>
    <p:sldId id="258" r:id="rId38"/>
  </p:sldIdLst>
  <p:sldSz cx="12192000" cy="6858000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B40000"/>
    <a:srgbClr val="333399"/>
    <a:srgbClr val="A52C36"/>
    <a:srgbClr val="DFDDDD"/>
    <a:srgbClr val="333F4F"/>
    <a:srgbClr val="A32D35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 snapToGrid="0">
      <p:cViewPr varScale="1">
        <p:scale>
          <a:sx n="77" d="100"/>
          <a:sy n="77" d="100"/>
        </p:scale>
        <p:origin x="-114" y="-7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03D5CF1-086C-4107-8A6A-5AC1D2531732}" type="datetimeFigureOut">
              <a:rPr lang="ru-RU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136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A5AE35C-2957-4549-9BDE-0D2FE39A34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9829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altLang="ru-RU" smtClean="0">
                <a:latin typeface="Arial" charset="0"/>
                <a:cs typeface="Arial" charset="0"/>
              </a:rPr>
              <a:t>Где найти ответы на волнующие вопросы </a:t>
            </a:r>
          </a:p>
          <a:p>
            <a:pPr eaLnBrk="1" hangingPunct="1"/>
            <a:endParaRPr lang="ru-RU" altLang="ru-RU" smtClean="0">
              <a:latin typeface="Arial" charset="0"/>
              <a:cs typeface="Arial" charset="0"/>
            </a:endParaRPr>
          </a:p>
          <a:p>
            <a:pPr eaLnBrk="1" hangingPunct="1"/>
            <a:r>
              <a:rPr lang="ru-RU" altLang="ru-RU" smtClean="0">
                <a:latin typeface="Arial" charset="0"/>
                <a:cs typeface="Arial" charset="0"/>
              </a:rPr>
              <a:t>Как не ошибиться в выборе образовательного маршрута </a:t>
            </a:r>
          </a:p>
          <a:p>
            <a:pPr eaLnBrk="1" hangingPunct="1"/>
            <a:r>
              <a:rPr lang="ru-RU" altLang="ru-RU" smtClean="0">
                <a:latin typeface="Arial" charset="0"/>
                <a:cs typeface="Arial" charset="0"/>
              </a:rPr>
              <a:t>Как выбрать ОО, будущую профессиональную сферу </a:t>
            </a:r>
          </a:p>
          <a:p>
            <a:pPr eaLnBrk="1" hangingPunct="1"/>
            <a:endParaRPr lang="ru-RU" alt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E81C5C9-F9EE-4018-AB23-904EF6B771A7}" type="slidenum">
              <a:rPr lang="ru-RU" altLang="ru-RU" sz="1200">
                <a:latin typeface="Arial" charset="0"/>
              </a:rPr>
              <a:pPr algn="r"/>
              <a:t>22</a:t>
            </a:fld>
            <a:endParaRPr lang="ru-RU" altLang="ru-RU" sz="1200">
              <a:latin typeface="Arial" charset="0"/>
            </a:endParaRPr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altLang="ru-RU" smtClean="0">
                <a:latin typeface="Arial" charset="0"/>
                <a:cs typeface="Arial" charset="0"/>
              </a:rPr>
              <a:t>Новые проекты – это те механизмы развития данного направления на нашей территории. Это первые шаги! </a:t>
            </a:r>
          </a:p>
          <a:p>
            <a:pPr eaLnBrk="1" hangingPunct="1"/>
            <a:endParaRPr lang="ru-RU" altLang="ru-RU" smtClean="0">
              <a:latin typeface="Arial" charset="0"/>
              <a:cs typeface="Arial" charset="0"/>
            </a:endParaRPr>
          </a:p>
          <a:p>
            <a:pPr eaLnBrk="1" hangingPunct="1"/>
            <a:r>
              <a:rPr lang="ru-RU" altLang="ru-RU" smtClean="0">
                <a:latin typeface="Arial" charset="0"/>
                <a:cs typeface="Arial" charset="0"/>
              </a:rPr>
              <a:t>Перспектива: дорожная карта по профориентации. В данном документе: будет отражена преемственная линия от дошкольников до выпускников школ. Зафиксированы важные вещи: на каком этапе – уровне образования, КТО оказывает какие профориентационные услуги,  через ЧЕГО воздействует на подрастающее поколение. Это интегративный документ объединит запросы и планы по профориентации всех заинтересованных наших партнёров. </a:t>
            </a:r>
          </a:p>
          <a:p>
            <a:pPr eaLnBrk="1" hangingPunct="1"/>
            <a:endParaRPr lang="ru-RU" altLang="ru-RU" smtClean="0">
              <a:latin typeface="Arial" charset="0"/>
              <a:cs typeface="Arial" charset="0"/>
            </a:endParaRPr>
          </a:p>
          <a:p>
            <a:pPr eaLnBrk="1" hangingPunct="1"/>
            <a:r>
              <a:rPr lang="ru-RU" altLang="ru-RU" smtClean="0">
                <a:latin typeface="Arial" charset="0"/>
                <a:cs typeface="Arial" charset="0"/>
              </a:rPr>
              <a:t>У нас уже состоялось несколько рабочих заседаний с приглашением всех, кто занимается вопросами профориентации на муниципальном уровне: Департамент образования, наш Информационно-образовательный центр, МУК, НПО «Сатурн», представители среднего и высшего профессионального образования и наши ярославские коллеги ГО ЯО «Ресурс». Держатели направления, координаторы – ДО и поэтому нам предложено нормативно закрепить создание межведомственного Координационного Совета по реализации профориентационной работы в городе. </a:t>
            </a:r>
          </a:p>
          <a:p>
            <a:pPr eaLnBrk="1" hangingPunct="1"/>
            <a:endParaRPr lang="ru-RU" altLang="ru-RU" smtClean="0">
              <a:latin typeface="Arial" charset="0"/>
              <a:cs typeface="Arial" charset="0"/>
            </a:endParaRPr>
          </a:p>
          <a:p>
            <a:pPr eaLnBrk="1" hangingPunct="1">
              <a:buFontTx/>
              <a:buChar char="•"/>
            </a:pPr>
            <a:r>
              <a:rPr lang="ru-RU" altLang="ru-RU" smtClean="0">
                <a:latin typeface="Arial" charset="0"/>
                <a:cs typeface="Arial" charset="0"/>
              </a:rPr>
              <a:t>Должна быть МОТИВАЦИЯ, привлекательность профобразования и производственной сферы Рыбинска и лучшие наши выпускники должны остаться в городе!!! </a:t>
            </a:r>
          </a:p>
          <a:p>
            <a:pPr eaLnBrk="1" hangingPunct="1">
              <a:buFontTx/>
              <a:buChar char="•"/>
            </a:pPr>
            <a:r>
              <a:rPr lang="ru-RU" altLang="ru-RU" smtClean="0">
                <a:latin typeface="Arial" charset="0"/>
                <a:cs typeface="Arial" charset="0"/>
              </a:rPr>
              <a:t>Возможность подготовить для города кадры.</a:t>
            </a:r>
          </a:p>
          <a:p>
            <a:pPr eaLnBrk="1" hangingPunct="1">
              <a:buFontTx/>
              <a:buChar char="•"/>
            </a:pPr>
            <a:endParaRPr lang="ru-RU" altLang="ru-RU" smtClean="0">
              <a:latin typeface="Arial" charset="0"/>
              <a:cs typeface="Arial" charset="0"/>
            </a:endParaRPr>
          </a:p>
          <a:p>
            <a:pPr eaLnBrk="1" hangingPunct="1"/>
            <a:r>
              <a:rPr lang="ru-RU" altLang="ru-RU" smtClean="0">
                <a:latin typeface="Arial" charset="0"/>
                <a:cs typeface="Arial" charset="0"/>
              </a:rPr>
              <a:t>Желание всех: Рыбинск – город образовательных возможностей и профессиональной перспективы! </a:t>
            </a:r>
          </a:p>
          <a:p>
            <a:pPr eaLnBrk="1" hangingPunct="1"/>
            <a:endParaRPr lang="ru-RU" altLang="ru-RU" smtClean="0">
              <a:latin typeface="Arial" charset="0"/>
              <a:cs typeface="Arial" charset="0"/>
            </a:endParaRPr>
          </a:p>
          <a:p>
            <a:pPr eaLnBrk="1" hangingPunct="1"/>
            <a:endParaRPr lang="ru-RU" alt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251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Для организации наиболее продуктивной и эффективной работы по реализации минимума</a:t>
            </a:r>
            <a:r>
              <a:rPr lang="ru-RU" altLang="ru-RU" i="1" smtClean="0"/>
              <a:t> </a:t>
            </a:r>
            <a:r>
              <a:rPr lang="ru-RU" altLang="ru-RU" smtClean="0"/>
              <a:t>содержания примерных образовательных программ регионального компонента по технологии возможно целенаправленное и организованное привлечение образовательных ресурсов других образовательных учреждений высшего, среднего профессионального образования и предприятий города. </a:t>
            </a:r>
          </a:p>
        </p:txBody>
      </p:sp>
      <p:sp>
        <p:nvSpPr>
          <p:cNvPr id="192516" name="Номер слайда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17EB20F-E80A-49DE-8F44-807ED181AEAF}" type="slidenum">
              <a:rPr lang="ru-RU" altLang="ru-RU" sz="1200">
                <a:latin typeface="Arial" charset="0"/>
              </a:rPr>
              <a:pPr algn="r"/>
              <a:t>23</a:t>
            </a:fld>
            <a:endParaRPr lang="ru-RU" altLang="ru-RU" sz="120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94FCA-2281-4405-88EC-FAA742A3707D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AC3B7-04F0-4ECE-8EF2-EC5BE8EABD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41E80-50CE-4247-91E7-EE28A4D8C73B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F8C38-9100-4CCD-88BA-B0E3C71A46B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CF449-0FEF-4A66-88A0-BA881AAB1CB3}" type="datetimeFigureOut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19.10.2017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43117-8186-47CF-9061-E3A8CFD09F7C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29677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7CE8C-42C4-45E0-A242-245C3DA19D96}" type="datetimeFigureOut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19.10.2017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9BE9B-96D5-4B48-B909-1CD6843AFA0C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71496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AF94F-DB0A-4B28-839C-0DFF44C1BC53}" type="datetimeFigureOut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19.10.2017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C4DA9-7DA7-4E1E-B58F-D9B8B3D389AD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25994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DD675-30C3-43A6-AC01-30588575CE59}" type="datetimeFigureOut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19.10.2017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F1AFB-D7EF-456A-8B0E-54A4D0FEA059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79814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447E8-3816-4A47-B8CE-F5688637A29F}" type="datetimeFigureOut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19.10.2017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96992-B52A-4EA6-9AAD-949283D61601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88196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66B40-50D4-48DF-B0EF-C36AEB8EAD46}" type="datetimeFigureOut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19.10.2017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269DC-AC4A-4624-BFDA-B7731D62AA26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66639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F0EC8-B862-4921-A0CC-60A46287AF3B}" type="datetimeFigureOut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19.10.2017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893AB-3B15-4462-9313-F984274B49AA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95329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6B70E-818C-45B4-9C9A-A8245CC4A178}" type="datetimeFigureOut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19.10.2017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09D56-7C01-42F9-AA0A-9C219E045F76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4364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A9081-E5F0-419C-89B1-0ACA7B5338D5}" type="datetimeFigureOut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19.10.2017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C1237-C96E-4418-84D0-F79D04F3DCA3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82327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625B8-8FA4-4BA4-8857-A668224361D8}" type="datetimeFigureOut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19.10.2017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B802E-790A-42D1-81F4-7F61036103A7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268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D54BE-0CBD-4D8B-84BD-CB93BC9CD7BD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44673-CB4F-4D52-9C67-3B39822110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1C027-78FB-411D-9E17-4279D2864BD0}" type="datetimeFigureOut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19.10.2017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4AD48-7E31-4E74-916F-ED35C50423F6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978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0D1FF-1211-4652-8075-C858377B2078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71EC8-6554-4F5B-9641-5968468406C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66655-EC65-4773-AAF5-A1225DA7F538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70903-62AD-49D4-9AA6-DD4E8CB0CA6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CFD37-A241-4AB0-9303-665ADE9A3A4E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1D3A8-C03B-4C48-A45E-6A1D323D7E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BB611-F526-449D-89DD-343089717A4A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03815-DE2A-43D3-978A-CE8B0E9D8A6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DB994-DAB9-4B87-87A2-435345F252A6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16886-FF43-4E00-B8BC-493714E633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9BA3E-911C-49BF-9173-35D4F3EC7A68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7A2FB-F4D4-48CC-8A85-170073AD70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27565-452A-4AC4-A2A1-36487F0261B6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98DF2-5C6C-4AA2-9327-6284DEA79B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E8C73-6576-4D90-9C86-3C83B2655348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66E47-9044-4D5C-ABDD-F5A8F46AB6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E4D6B-963D-49DF-B3D0-4AEF8FF5B9D7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AC036-9B4E-4125-9FEE-32D175EF55B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017B9-7C2B-4345-BB23-B688D3CB9E0C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06739-0735-4A9A-8244-97C7E5A0AE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549AA-03BB-41E5-825C-43400AC57323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9937C-D11F-4630-882D-050CE07CEC4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5A088-4A03-4051-BCA1-0AAA3F374FFC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9AAC5-F41A-490A-9BB0-35C4459074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CF449-0FEF-4A66-88A0-BA881AAB1CB3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43117-8186-47CF-9061-E3A8CFD09F7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7CE8C-42C4-45E0-A242-245C3DA19D96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9BE9B-96D5-4B48-B909-1CD6843AFA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AF94F-DB0A-4B28-839C-0DFF44C1BC53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C4DA9-7DA7-4E1E-B58F-D9B8B3D389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DD675-30C3-43A6-AC01-30588575CE59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F1AFB-D7EF-456A-8B0E-54A4D0FEA05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447E8-3816-4A47-B8CE-F5688637A29F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96992-B52A-4EA6-9AAD-949283D616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66B40-50D4-48DF-B0EF-C36AEB8EAD46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269DC-AC4A-4624-BFDA-B7731D62AA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F0EC8-B862-4921-A0CC-60A46287AF3B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893AB-3B15-4462-9313-F984274B49A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B4D3C-5D02-4A0A-A28E-7672ADB3E99D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E1EC5-C908-4EA6-AED6-FBBDC6B872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6B70E-818C-45B4-9C9A-A8245CC4A178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09D56-7C01-42F9-AA0A-9C219E045F7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A9081-E5F0-419C-89B1-0ACA7B5338D5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C1237-C96E-4418-84D0-F79D04F3DCA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625B8-8FA4-4BA4-8857-A668224361D8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B802E-790A-42D1-81F4-7F61036103A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1C027-78FB-411D-9E17-4279D2864BD0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4AD48-7E31-4E74-916F-ED35C50423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B15F7-96BD-4374-90D8-8E4BC9D4170F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9ADC5-BF35-4B81-AECE-54B5659E0DF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EF87F-E1C0-48A3-8ADE-DDD8550DA3A2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E93CF-9BAF-488E-A433-7D9DF78EF2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F4141-40DC-4568-AC48-FC4E02E45649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AE121-E824-4B27-B706-20D2D7266F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5D233-DB56-4A48-89E6-17E3F97BD9EF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D0BE0-0280-4176-9556-4DCE9EC3C94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2ED67-61A6-42CA-A8B9-123BBB942087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14D0C-CF97-487A-93BA-04E56298E07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B3590-A593-4CEB-B9DC-61D86F07DB3A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BB8EC-4748-4A52-945F-A9F63B01224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76889-F57F-40A9-B8B4-27785E3C8EDF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B870C-70DC-40CB-B7BB-272801403F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6A6AD-EA01-441B-ACA8-0FD279AA25AC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4FE9D-281A-4890-AC85-4CEF863857A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5D29F-E7F4-4C06-B9AB-ACEB156AA864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62D8A-EF3A-4EE6-A0C3-FB7C78F4FC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D881E-6C3C-4C6F-BA8F-97C8EE53022F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7C032-883C-4296-BB4A-FE0197AF4F1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50922-5425-4D54-AE24-5EC12A498898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29521-E58D-4C12-98AC-B1418BF33B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9F250-6C2F-4B44-B7C8-78D1423E4256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30B5D-E379-4292-838F-42C7953D813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2C342-D283-4C4E-8A18-E51F5CD077B0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EA198-FC97-4598-81D6-1C8CB436F4F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B43B6-4427-4BBD-B344-A3BBA904B22D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F959E-688F-46BB-934C-2F8B51C2D23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4A9A8-7F65-4051-A9E9-7BE831B58753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A1374-A252-4C0E-885E-8168C76316F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5DEF6-B8BA-4B68-8DEF-C5B81F29DD26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DE0E3-0F89-453D-B5DE-DC386CAA5F8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8985A-7910-4E0A-85BB-B7F4797D3478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F946B-ADB3-4D59-9E0A-702B44C971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14CF0-1B88-4ED7-8471-5C28C53E30C0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020F3-2C2F-4047-8648-D6B69415A5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B5309-0975-480B-A837-61DF181A05E7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63AB3-8D77-4000-BC6D-53C385B0F0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E9DF0-8517-4915-9CE4-9D729E4D238E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FC825-6E7D-4F21-BBA8-0953DA04DBD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93ABE-B30C-41DC-803C-4594F42C09FA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AF10A-0AE5-45AB-B4B9-9B6E2689E14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D0131-C027-4D11-94D6-4B0659A82A42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98582-A6A1-4EB9-9469-89249B87928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B596A-CFF7-43C1-95FA-66BAC7A896DF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ABA45-E307-47BC-A848-9E85A0455A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27EAA-05E4-432E-B464-8D5A99D9BB04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BBC0C-E2E1-4604-BC39-8A69669926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69190-1AD9-41AA-9C45-B942E67C47DF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EA79D-03C5-4DD9-A39A-5548AFDA1F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55EB5-B99F-411F-BD9B-EE4116D8D43A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391E8-FF3D-489E-A277-C8CB888588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01C81-8490-4B29-B8B1-6C3344C38BDF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7D874-3B0D-451E-A8E5-7E7A45C7ABD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3260C-9DC7-48C1-A439-37337525AB35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EDCF5-68F3-4202-9140-920FB64A80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A158F-E8CB-4D52-9AE6-24901174FDF2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B34F5-0F1A-4A8E-8CAB-6850696F82F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0D8B6-627D-4965-A29F-68C14D3B74E7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7C6B8-137E-4391-93E7-390A80CCE5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0CD0D-20A4-45A8-B34A-C0A75C135B4B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5FBFF-2336-4FF6-86DB-5CF7787E7FC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C211A-F8E1-45A5-9269-B1665017AA30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EDF31-FDEC-4083-B940-EAABC5FDDE6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DEABB-E38A-44AA-9E26-757346D663F1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4A8C3-49BE-4504-AEE3-C49F42456C0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2E2C2-D395-4337-B199-F236BF05C4A2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E2815-8910-4A3A-A521-86B922988E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1AE96-FE4E-42D6-B0C5-7A88CDA3066D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DA830-FEF9-4B7B-B58A-F8A77141944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F4FFF-27B4-42CC-8F13-0901F3E3B9B3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AD28F-E8E3-4EC3-9323-DC58D24296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C3B8C-C810-48A3-AD6A-FEA4CCA53D90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12BF9-3FD0-40CA-AEEF-F4812F9E2D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F2022-BA4D-49A8-B04D-9409801E8189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3E397-70D1-4C55-9EBB-A442B7E0B8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C6870-C63C-4BFB-A2E5-CB9750878735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32987-0108-4D2C-B229-F391C25F8F2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CC30E-9033-4E7A-B019-670534F776C7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43D26-288E-4B34-A75A-F4638857B4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028F2-2E75-4840-8BC1-07D1F15CE20A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2E5F4-4544-4812-A271-A772D417391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16CE7-2B7A-421E-A04D-3C91F3F662AF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2EB70-99E7-4669-995A-E924B10AF32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5F700-2B74-4308-A294-B7E1E38D7E25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AFE8D-3B11-4E18-BC6F-4E31DFA3D3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1237E-4E0A-4057-89A4-97EB760BD03B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81371-7E75-49FD-935C-BEE37F82E02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FA4DB-582A-46E3-8A6F-1412A61E1ACB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97670-C3F0-4133-A26C-4737F239614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5E7AA-3396-4DA7-A275-5C71AC181F7C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6923C-CA46-4963-A002-8EE9D3A103D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4A619-6BF4-4210-97F1-214D23777D1F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E62BC-9BD9-4624-8ADF-CE58731A8F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6447A-A92D-41AF-9978-B415BAC99681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D6D0D-520B-4B99-9F87-21787EAB4A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3207A-222B-4D1D-A8F4-1B4D85236D58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28FA9-A4FD-4E4A-9850-A4058D96B0C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3DEB0-1B77-4FC0-B7CA-D7ED0B15989E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1A285-9934-4952-A53D-BEBC1A19627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861E4-38B4-40BB-910B-B1BAA6633F3D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31445-D427-4734-AA41-FC9708054C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E8E80-698F-4D04-B812-8C63317A041E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FC435-3F77-455F-A46C-9472F95000D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D10B2-D051-4224-9D4E-08E328B5994B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B31CE-0B6C-42BD-A27C-40AACA069AB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88E9B-69A0-4918-860E-62632B531220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72CA7-FE92-4631-A8EC-FC5FE65345D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950B6-3EE3-4DA2-A0AD-C47D05F9889C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9F55B-A07C-4E55-8E3C-20853A996CF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EFEBE-17CE-4D7E-B015-834643ACDDB9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F4EAB-1068-49FD-8EC4-06043B0DBF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EC852-2A27-4629-AC33-0304675F0A1B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022C7-D9CB-4412-9298-0C752FCE90C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C28A2-45EF-422B-B5B0-F84CAF43ADE1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FE2F1-555F-483F-8A5A-5445195444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63085-9E73-489B-B02B-15E10CAEB550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4D2CB-59F8-4DBE-B446-FAD5D96974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D69F4-33FA-423C-878F-3E06827D0971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B5BFA-770F-4A06-973F-473A9CC575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F5BFF-AA6B-4A0B-A34C-537281CB63C0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BAAD6-86F5-400E-9112-961EC30200A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39CA1-7BF9-4382-A578-EFBAEF57428E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B2F54-D443-41C0-A54C-797970F9A51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9244B-1261-4B73-9909-236465B8F18F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97415-1F21-4336-B0CF-6C751D28386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74C28-3C7F-4C46-9F2B-88005BD95328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3FD46-2E7D-4296-9A62-208C203923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A007B-CD6D-45E1-AE60-000F8DAA304A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4770C-DECA-49B6-BB84-CBE6B0D9129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F0C8E-B6BD-4F0B-B2FF-72327F5CA24C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52F12-BB3C-47E3-9007-FFBDED9C7F5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EBF1E-2C9F-4192-B0A2-FA1D6A501733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5CABD-B2B0-4C52-A199-0061E6E8658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21850-3AA0-4020-B5C1-4D2625B9A7B1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AD62E-BD38-48F7-8A8C-8B315E34AC8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2AE09-6778-479B-842A-7B2CEFC94217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9DEEC-05D3-451B-9A14-F93EB605C5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61465-3106-4317-AE1B-F07A0F995F33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B0F70-F65C-4872-A34A-32D72759CE5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8DCFD-9F39-4620-B809-407883E8BD52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44584-B9B6-442C-B508-5CC73E76DE9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D7A56-DB11-495C-9794-6DC0D5D60357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D0F96-53F5-4696-B8F7-A6BD918248F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3EE6AC-8F80-489A-8562-38CDEB2C66E8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54FC01-F3FC-41B6-B855-998C141EDC7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50000">
              <a:srgbClr val="FBFBFB"/>
            </a:gs>
            <a:gs pos="100000">
              <a:srgbClr val="D0D0D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560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E61015-860D-40EB-B866-C2E2D6FB90A0}" type="datetimeFigureOut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19.10.2017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58EF68-6515-4EFF-8835-CE16B7136259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737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rial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Georgia" pitchFamily="18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50000">
              <a:srgbClr val="FBFBFB"/>
            </a:gs>
            <a:gs pos="100000">
              <a:srgbClr val="D0D0D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5B25A5-ACC3-42FF-A191-C5B38C624298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6D62CA-C871-4841-8265-20233BF38B1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rial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Georgia" pitchFamily="18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50000">
              <a:srgbClr val="FBFBFB"/>
            </a:gs>
            <a:gs pos="100000">
              <a:srgbClr val="D0D0D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560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E61015-860D-40EB-B866-C2E2D6FB90A0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58EF68-6515-4EFF-8835-CE16B713625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rial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Georgia" pitchFamily="18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50000">
              <a:srgbClr val="FBFBFB"/>
            </a:gs>
            <a:gs pos="100000">
              <a:srgbClr val="D0D0D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7891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1E1030-DE03-4164-917B-D8D39BCF5F53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195242-E536-4555-9078-69015AEC1B5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cs typeface="Arial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Georgia" pitchFamily="18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50000">
              <a:srgbClr val="FBFBFB"/>
            </a:gs>
            <a:gs pos="100000">
              <a:srgbClr val="D0D0D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0179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791304-7048-47C9-927A-4EA9E4CDF356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423EFC-8CA2-4386-B7EF-D61B7B20068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rial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Georgia" pitchFamily="18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50000">
              <a:srgbClr val="FBFBFB"/>
            </a:gs>
            <a:gs pos="100000">
              <a:srgbClr val="D0D0D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704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B0F7DD-6C92-45C5-B6E3-13531D110402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1BA165-7065-4C9E-A86B-A1F7B9A6634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rial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Georgia" pitchFamily="18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50000">
              <a:srgbClr val="FBFBFB"/>
            </a:gs>
            <a:gs pos="100000">
              <a:srgbClr val="D0D0D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9331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178559-E651-4FEC-89E2-A5E8471CC5B9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7BAC83E-4FF0-4E4C-A92F-838A94D8201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rial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Georgia" pitchFamily="18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50000">
              <a:srgbClr val="FBFBFB"/>
            </a:gs>
            <a:gs pos="100000">
              <a:srgbClr val="D0D0D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1619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1B87C8-D6F2-4577-BE7D-F01F8FA126FD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FDDA54-B438-4A27-9D7E-4D949AC7B3C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rial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Georgia" pitchFamily="18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50000">
              <a:srgbClr val="FBFBFB"/>
            </a:gs>
            <a:gs pos="100000">
              <a:srgbClr val="D0D0D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81251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9FF685-3F60-4597-AED7-52963B18B8E1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A694F3-F214-4C8A-AC4F-93B58B66B6F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rial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Georgia" pitchFamily="18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hyperlink" Target="http://www.garant.ru/products/ipo/prime/doc/56619643/" TargetMode="External"/><Relationship Id="rId7" Type="http://schemas.openxmlformats.org/officeDocument/2006/relationships/image" Target="../media/image32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gosreestr.ru/" TargetMode="External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9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2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44.jpeg"/><Relationship Id="rId5" Type="http://schemas.openxmlformats.org/officeDocument/2006/relationships/hyperlink" Target="http://newsprom.ru/i/n/440/207440/tn_207440_1253960f0086.jpg" TargetMode="External"/><Relationship Id="rId4" Type="http://schemas.openxmlformats.org/officeDocument/2006/relationships/image" Target="../media/image43.jpeg"/><Relationship Id="rId9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51.png"/><Relationship Id="rId11" Type="http://schemas.openxmlformats.org/officeDocument/2006/relationships/image" Target="../media/image56.jpeg"/><Relationship Id="rId5" Type="http://schemas.openxmlformats.org/officeDocument/2006/relationships/image" Target="../media/image50.jpeg"/><Relationship Id="rId10" Type="http://schemas.openxmlformats.org/officeDocument/2006/relationships/image" Target="../media/image55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0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o.yar.ru/" TargetMode="External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12" Type="http://schemas.openxmlformats.org/officeDocument/2006/relationships/image" Target="../media/image23.png"/><Relationship Id="rId2" Type="http://schemas.openxmlformats.org/officeDocument/2006/relationships/image" Target="../media/image5.jpe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jpe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42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Заголовок 1"/>
          <p:cNvSpPr>
            <a:spLocks/>
          </p:cNvSpPr>
          <p:nvPr/>
        </p:nvSpPr>
        <p:spPr bwMode="auto">
          <a:xfrm>
            <a:off x="0" y="0"/>
            <a:ext cx="12192000" cy="10795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62000">
                <a:srgbClr val="E7E6E6"/>
              </a:gs>
              <a:gs pos="92000">
                <a:srgbClr val="D0CECE"/>
              </a:gs>
              <a:gs pos="100000">
                <a:srgbClr val="AFABAB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400">
              <a:solidFill>
                <a:srgbClr val="A52C36"/>
              </a:solidFill>
              <a:cs typeface="Times New Roman" pitchFamily="18" charset="0"/>
            </a:endParaRPr>
          </a:p>
        </p:txBody>
      </p:sp>
      <p:sp>
        <p:nvSpPr>
          <p:cNvPr id="137219" name="Заголовок 1"/>
          <p:cNvSpPr>
            <a:spLocks/>
          </p:cNvSpPr>
          <p:nvPr/>
        </p:nvSpPr>
        <p:spPr bwMode="auto">
          <a:xfrm>
            <a:off x="1482725" y="0"/>
            <a:ext cx="10709275" cy="10795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62000">
                <a:srgbClr val="E7E6E6"/>
              </a:gs>
              <a:gs pos="92000">
                <a:srgbClr val="D0CECE"/>
              </a:gs>
              <a:gs pos="100000">
                <a:srgbClr val="AFABAB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2200">
                <a:solidFill>
                  <a:srgbClr val="A52C36"/>
                </a:solidFill>
                <a:cs typeface="Times New Roman" pitchFamily="18" charset="0"/>
              </a:rPr>
              <a:t>Государственное автономное учреждение дополнительного профессионального образования Ярославской области «Институт развития образования»</a:t>
            </a:r>
          </a:p>
        </p:txBody>
      </p:sp>
      <p:pic>
        <p:nvPicPr>
          <p:cNvPr id="137220" name="Объект 4"/>
          <p:cNvPicPr preferRelativeResize="0"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563" y="0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70" name="Rectangle 12"/>
          <p:cNvSpPr>
            <a:spLocks noGrp="1"/>
          </p:cNvSpPr>
          <p:nvPr>
            <p:ph type="subTitle" idx="4294967295"/>
          </p:nvPr>
        </p:nvSpPr>
        <p:spPr>
          <a:xfrm>
            <a:off x="844550" y="1554163"/>
            <a:ext cx="10501313" cy="2576512"/>
          </a:xfrm>
        </p:spPr>
        <p:txBody>
          <a:bodyPr/>
          <a:lstStyle/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Font typeface="Georgia" pitchFamily="18" charset="0"/>
              <a:buNone/>
              <a:defRPr/>
            </a:pPr>
            <a:r>
              <a:rPr lang="ru-RU" sz="360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МЕЖРЕГИОНАЛЬНЫЙ СЕМИНАР</a:t>
            </a:r>
          </a:p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Font typeface="Georgia" pitchFamily="18" charset="0"/>
              <a:buNone/>
              <a:defRPr/>
            </a:pPr>
            <a:r>
              <a:rPr lang="ru-RU" sz="360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«Региональная составляющая предметных концепций: инновационные практики реализации ФГОС»</a:t>
            </a:r>
          </a:p>
        </p:txBody>
      </p:sp>
      <p:sp>
        <p:nvSpPr>
          <p:cNvPr id="137222" name="Rectangle 13"/>
          <p:cNvSpPr>
            <a:spLocks/>
          </p:cNvSpPr>
          <p:nvPr/>
        </p:nvSpPr>
        <p:spPr bwMode="auto">
          <a:xfrm>
            <a:off x="1063625" y="6011863"/>
            <a:ext cx="1006475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Georgia" pitchFamily="18" charset="0"/>
              <a:buNone/>
            </a:pPr>
            <a:r>
              <a:rPr lang="ru-RU" sz="2000"/>
              <a:t>Цамуталина Елена Евгеньевна, доцент кафедры ЕМД ГАУ ДПО ЯО ИРО</a:t>
            </a:r>
          </a:p>
        </p:txBody>
      </p:sp>
      <p:sp>
        <p:nvSpPr>
          <p:cNvPr id="137223" name="Rectangle 11"/>
          <p:cNvSpPr>
            <a:spLocks/>
          </p:cNvSpPr>
          <p:nvPr/>
        </p:nvSpPr>
        <p:spPr bwMode="auto">
          <a:xfrm>
            <a:off x="914400" y="4160838"/>
            <a:ext cx="10363200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3200" b="1">
                <a:solidFill>
                  <a:srgbClr val="B40000"/>
                </a:solidFill>
              </a:rPr>
              <a:t>ПРЕДМЕТНАЯ ОБЛАСТЬ «ТЕХНОЛОГИЯ»</a:t>
            </a:r>
          </a:p>
        </p:txBody>
      </p:sp>
      <p:sp>
        <p:nvSpPr>
          <p:cNvPr id="88073" name="Rectangle 11"/>
          <p:cNvSpPr>
            <a:spLocks/>
          </p:cNvSpPr>
          <p:nvPr/>
        </p:nvSpPr>
        <p:spPr bwMode="auto">
          <a:xfrm>
            <a:off x="914400" y="5033963"/>
            <a:ext cx="10363200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ru-RU" sz="36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18.10.2017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4"/>
          <p:cNvSpPr>
            <a:spLocks noGrp="1"/>
          </p:cNvSpPr>
          <p:nvPr>
            <p:ph type="title"/>
          </p:nvPr>
        </p:nvSpPr>
        <p:spPr>
          <a:xfrm>
            <a:off x="1838325" y="293688"/>
            <a:ext cx="9710738" cy="765175"/>
          </a:xfrm>
        </p:spPr>
        <p:txBody>
          <a:bodyPr/>
          <a:lstStyle/>
          <a:p>
            <a:pPr eaLnBrk="1" hangingPunct="1"/>
            <a:r>
              <a:rPr lang="ru-RU" sz="3200" dirty="0" smtClean="0">
                <a:solidFill>
                  <a:srgbClr val="0000FF"/>
                </a:solidFill>
                <a:latin typeface="Georgia" pitchFamily="18" charset="0"/>
              </a:rPr>
              <a:t>ФГОС ООО (</a:t>
            </a:r>
            <a:r>
              <a:rPr lang="ru-RU" sz="3200" b="1" dirty="0" smtClean="0">
                <a:solidFill>
                  <a:srgbClr val="0000FF"/>
                </a:solidFill>
                <a:latin typeface="Georgia" pitchFamily="18" charset="0"/>
              </a:rPr>
              <a:t>новая редакция</a:t>
            </a:r>
            <a:r>
              <a:rPr lang="ru-RU" sz="3200" dirty="0" smtClean="0">
                <a:solidFill>
                  <a:srgbClr val="0000FF"/>
                </a:solidFill>
                <a:latin typeface="Georgia" pitchFamily="18" charset="0"/>
              </a:rPr>
              <a:t>) </a:t>
            </a:r>
            <a:r>
              <a:rPr lang="ru-RU" sz="2400" dirty="0" smtClean="0">
                <a:solidFill>
                  <a:srgbClr val="0000FF"/>
                </a:solidFill>
                <a:latin typeface="Georgia" pitchFamily="18" charset="0"/>
              </a:rPr>
              <a:t>(проект)</a:t>
            </a:r>
          </a:p>
        </p:txBody>
      </p:sp>
      <p:sp>
        <p:nvSpPr>
          <p:cNvPr id="148483" name="Rectangle 3"/>
          <p:cNvSpPr>
            <a:spLocks noGrp="1"/>
          </p:cNvSpPr>
          <p:nvPr>
            <p:ph type="body" idx="1"/>
          </p:nvPr>
        </p:nvSpPr>
        <p:spPr>
          <a:xfrm>
            <a:off x="1068388" y="1409700"/>
            <a:ext cx="10285412" cy="2933700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ts val="500"/>
              </a:spcBef>
              <a:buFont typeface="Georgia" pitchFamily="18" charset="0"/>
              <a:buNone/>
            </a:pPr>
            <a:r>
              <a:rPr lang="ru-RU" sz="1800" b="1" dirty="0" smtClean="0">
                <a:solidFill>
                  <a:srgbClr val="0000FF"/>
                </a:solidFill>
                <a:latin typeface="Georgia" pitchFamily="18" charset="0"/>
              </a:rPr>
              <a:t>п. 12.</a:t>
            </a:r>
            <a:r>
              <a:rPr lang="ru-RU" sz="1800" dirty="0" smtClean="0">
                <a:solidFill>
                  <a:srgbClr val="0000FF"/>
                </a:solidFill>
                <a:latin typeface="Georgia" pitchFamily="18" charset="0"/>
              </a:rPr>
              <a:t> </a:t>
            </a:r>
            <a:r>
              <a:rPr lang="ru-RU" sz="1800" dirty="0" smtClean="0">
                <a:latin typeface="Georgia" pitchFamily="18" charset="0"/>
              </a:rPr>
              <a:t>Предметные результаты освоения основной образовательной программы основного общего образования с учетом общих требований Стандарта и специфики изучаемых предметов, входящих в состав предметных областей, должны обеспечивать успешное обучение на следующем уровне общего образования</a:t>
            </a:r>
          </a:p>
          <a:p>
            <a:pPr eaLnBrk="1" hangingPunct="1">
              <a:buFont typeface="Georgia" pitchFamily="18" charset="0"/>
              <a:buNone/>
            </a:pPr>
            <a:r>
              <a:rPr lang="ru-RU" sz="1800" b="1" dirty="0" smtClean="0">
                <a:solidFill>
                  <a:srgbClr val="0000CC"/>
                </a:solidFill>
                <a:latin typeface="Georgia" pitchFamily="18" charset="0"/>
              </a:rPr>
              <a:t>п.12.9.</a:t>
            </a:r>
            <a:r>
              <a:rPr lang="ru-RU" sz="1800" dirty="0" smtClean="0">
                <a:latin typeface="Georgia" pitchFamily="18" charset="0"/>
              </a:rPr>
              <a:t> Требования к результатам освоения основной образовательной программы по учебному предмету «Технология» по уровню основного общего образования должны отражать:</a:t>
            </a:r>
          </a:p>
          <a:p>
            <a:pPr eaLnBrk="1" hangingPunct="1"/>
            <a:r>
              <a:rPr lang="ru-RU" sz="1800" dirty="0" err="1" smtClean="0">
                <a:latin typeface="Georgia" pitchFamily="18" charset="0"/>
              </a:rPr>
              <a:t>сформированность</a:t>
            </a:r>
            <a:r>
              <a:rPr lang="ru-RU" sz="1800" dirty="0" smtClean="0">
                <a:latin typeface="Georgia" pitchFamily="18" charset="0"/>
              </a:rPr>
              <a:t> </a:t>
            </a:r>
            <a:r>
              <a:rPr lang="ru-RU" sz="1800" b="1" dirty="0" smtClean="0">
                <a:solidFill>
                  <a:srgbClr val="0000FF"/>
                </a:solidFill>
                <a:latin typeface="Georgia" pitchFamily="18" charset="0"/>
              </a:rPr>
              <a:t>СИСТЕМЫ ЗНАНИЙ</a:t>
            </a:r>
          </a:p>
          <a:p>
            <a:pPr eaLnBrk="1" hangingPunct="1"/>
            <a:r>
              <a:rPr lang="ru-RU" sz="1800" dirty="0" err="1" smtClean="0">
                <a:latin typeface="Georgia" pitchFamily="18" charset="0"/>
              </a:rPr>
              <a:t>сформированность</a:t>
            </a:r>
            <a:r>
              <a:rPr lang="ru-RU" sz="1800" dirty="0" smtClean="0">
                <a:latin typeface="Georgia" pitchFamily="18" charset="0"/>
              </a:rPr>
              <a:t> </a:t>
            </a:r>
            <a:r>
              <a:rPr lang="ru-RU" sz="1800" b="1" dirty="0" smtClean="0">
                <a:solidFill>
                  <a:srgbClr val="0000FF"/>
                </a:solidFill>
                <a:latin typeface="Georgia" pitchFamily="18" charset="0"/>
              </a:rPr>
              <a:t>УМЕНИЙ</a:t>
            </a:r>
          </a:p>
          <a:p>
            <a:pPr eaLnBrk="1" hangingPunct="1">
              <a:lnSpc>
                <a:spcPct val="95000"/>
              </a:lnSpc>
              <a:spcBef>
                <a:spcPts val="500"/>
              </a:spcBef>
              <a:buFont typeface="Georgia" pitchFamily="18" charset="0"/>
              <a:buNone/>
            </a:pPr>
            <a:r>
              <a:rPr lang="ru-RU" sz="1800" dirty="0" smtClean="0">
                <a:latin typeface="Georgia" pitchFamily="18" charset="0"/>
              </a:rPr>
              <a:t> </a:t>
            </a:r>
          </a:p>
        </p:txBody>
      </p:sp>
      <p:sp>
        <p:nvSpPr>
          <p:cNvPr id="148484" name="Rectangle 5"/>
          <p:cNvSpPr>
            <a:spLocks noChangeArrowheads="1"/>
          </p:cNvSpPr>
          <p:nvPr/>
        </p:nvSpPr>
        <p:spPr bwMode="auto">
          <a:xfrm>
            <a:off x="7091363" y="6332538"/>
            <a:ext cx="49180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400">
                <a:hlinkClick r:id="rId3"/>
              </a:rPr>
              <a:t>http://www.garant.ru/products/ipo/prime/doc/56619643/</a:t>
            </a:r>
            <a:endParaRPr lang="ru-RU" sz="140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28700" y="5748338"/>
            <a:ext cx="1804988" cy="5540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latin typeface="Georgia" panose="02040502050405020303" pitchFamily="18" charset="0"/>
              </a:rPr>
              <a:t>Первый год обучения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140075" y="5748338"/>
            <a:ext cx="1804988" cy="5540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latin typeface="Georgia" panose="02040502050405020303" pitchFamily="18" charset="0"/>
              </a:rPr>
              <a:t>Второй год обучения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86375" y="5748338"/>
            <a:ext cx="1804988" cy="5540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latin typeface="Georgia" panose="02040502050405020303" pitchFamily="18" charset="0"/>
              </a:rPr>
              <a:t>Третий год обучения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491413" y="5748338"/>
            <a:ext cx="1803400" cy="5540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latin typeface="Georgia" panose="02040502050405020303" pitchFamily="18" charset="0"/>
              </a:rPr>
              <a:t>Четвертый год обучения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696450" y="5748338"/>
            <a:ext cx="1803400" cy="5540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latin typeface="Georgia" panose="02040502050405020303" pitchFamily="18" charset="0"/>
              </a:rPr>
              <a:t>Пятый год обучения</a:t>
            </a:r>
          </a:p>
        </p:txBody>
      </p:sp>
      <p:pic>
        <p:nvPicPr>
          <p:cNvPr id="14849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9363" y="4367213"/>
            <a:ext cx="1401762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8491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9038" y="4367213"/>
            <a:ext cx="77152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8492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2200" y="4367213"/>
            <a:ext cx="1903413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8493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5975" y="4367213"/>
            <a:ext cx="636588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8494" name="Picture 11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75" y="4225925"/>
            <a:ext cx="104457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8495" name="Picture 1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69463" y="4481513"/>
            <a:ext cx="1731962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8496" name="Picture 14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3363" y="4640263"/>
            <a:ext cx="496887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2"/>
          <p:cNvSpPr>
            <a:spLocks noGrp="1"/>
          </p:cNvSpPr>
          <p:nvPr>
            <p:ph type="title"/>
          </p:nvPr>
        </p:nvSpPr>
        <p:spPr>
          <a:xfrm>
            <a:off x="700088" y="292100"/>
            <a:ext cx="5659437" cy="941388"/>
          </a:xfrm>
        </p:spPr>
        <p:txBody>
          <a:bodyPr/>
          <a:lstStyle/>
          <a:p>
            <a:pPr algn="ctr"/>
            <a:r>
              <a:rPr lang="ru-RU" sz="2000" smtClean="0">
                <a:solidFill>
                  <a:srgbClr val="0000FF"/>
                </a:solidFill>
                <a:latin typeface="Georgia" pitchFamily="18" charset="0"/>
              </a:rPr>
              <a:t>Стратегия социально-экономического развития Ярославской области до 2025 года «10 точек роста»</a:t>
            </a:r>
          </a:p>
        </p:txBody>
      </p:sp>
      <p:pic>
        <p:nvPicPr>
          <p:cNvPr id="149506" name="Picture 6"/>
          <p:cNvPicPr>
            <a:picLocks noChangeAspect="1" noChangeArrowheads="1"/>
          </p:cNvPicPr>
          <p:nvPr/>
        </p:nvPicPr>
        <p:blipFill>
          <a:blip r:embed="rId2" cstate="email">
            <a:lum bright="30000"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8525" y="1311275"/>
            <a:ext cx="3162300" cy="278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38150" y="1319213"/>
            <a:ext cx="1730375" cy="163195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26800" indent="-226800">
              <a:buClr>
                <a:srgbClr val="C00000"/>
              </a:buClr>
              <a:buFont typeface="+mj-lt"/>
              <a:buAutoNum type="arabicPeriod"/>
              <a:defRPr/>
            </a:pPr>
            <a:r>
              <a:rPr lang="ru-RU" sz="1000" dirty="0"/>
              <a:t>Обеспечение доступности и повышение качества образования</a:t>
            </a:r>
          </a:p>
          <a:p>
            <a:pPr marL="226800" indent="-226800">
              <a:buClr>
                <a:srgbClr val="C00000"/>
              </a:buClr>
              <a:buFont typeface="+mj-lt"/>
              <a:buAutoNum type="arabicPeriod"/>
              <a:defRPr/>
            </a:pPr>
            <a:r>
              <a:rPr lang="ru-RU" sz="1000" dirty="0"/>
              <a:t>Повышение доступности и качества медицинских услуг</a:t>
            </a:r>
          </a:p>
          <a:p>
            <a:pPr marL="226800" indent="-226800">
              <a:buClr>
                <a:srgbClr val="C00000"/>
              </a:buClr>
              <a:buFont typeface="+mj-lt"/>
              <a:buAutoNum type="arabicPeriod"/>
              <a:defRPr/>
            </a:pPr>
            <a:r>
              <a:rPr lang="ru-RU" sz="1000" dirty="0"/>
              <a:t>Развитие массового спорта и спорта высших достижений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8150" y="3268663"/>
            <a:ext cx="1730375" cy="14636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28600" indent="-228600">
              <a:buClr>
                <a:srgbClr val="C00000"/>
              </a:buClr>
              <a:buFont typeface="+mj-lt"/>
              <a:buAutoNum type="arabicPeriod" startAt="9"/>
              <a:defRPr/>
            </a:pPr>
            <a:r>
              <a:rPr lang="ru-RU" sz="1000" dirty="0"/>
              <a:t>Повышение инвестиционной привлекательности и улучшения делового климата</a:t>
            </a:r>
          </a:p>
          <a:p>
            <a:pPr marL="226800" indent="-226800">
              <a:buClr>
                <a:srgbClr val="C00000"/>
              </a:buClr>
              <a:buFont typeface="+mj-lt"/>
              <a:buAutoNum type="arabicPeriod" startAt="9"/>
              <a:defRPr/>
            </a:pPr>
            <a:r>
              <a:rPr lang="ru-RU" sz="1000" dirty="0"/>
              <a:t>Повышение эффективности работы и открытости органов власти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0825" y="1365250"/>
            <a:ext cx="1398588" cy="14763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28600" indent="-228600">
              <a:buClr>
                <a:srgbClr val="C00000"/>
              </a:buClr>
              <a:buFont typeface="+mj-lt"/>
              <a:buAutoNum type="arabicPeriod" startAt="4"/>
              <a:defRPr/>
            </a:pPr>
            <a:r>
              <a:rPr lang="ru-RU" sz="1000" dirty="0"/>
              <a:t>Обеспечение граждан качественным жильём</a:t>
            </a:r>
          </a:p>
          <a:p>
            <a:pPr marL="228600" indent="-228600">
              <a:buClr>
                <a:srgbClr val="C00000"/>
              </a:buClr>
              <a:buFont typeface="+mj-lt"/>
              <a:buAutoNum type="arabicPeriod" startAt="4"/>
              <a:defRPr/>
            </a:pPr>
            <a:r>
              <a:rPr lang="ru-RU" sz="1000" dirty="0"/>
              <a:t>Развитие общественного транспорта и транспортной инфраструктуры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0825" y="3089275"/>
            <a:ext cx="1487488" cy="70643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28600" indent="-228600">
              <a:buClr>
                <a:srgbClr val="C00000"/>
              </a:buClr>
              <a:buFont typeface="+mj-lt"/>
              <a:buAutoNum type="arabicPeriod" startAt="6"/>
              <a:defRPr/>
            </a:pPr>
            <a:r>
              <a:rPr lang="ru-RU" sz="1000" dirty="0"/>
              <a:t>Развитие промышленности</a:t>
            </a:r>
          </a:p>
          <a:p>
            <a:pPr marL="226800" indent="-226800">
              <a:buClr>
                <a:srgbClr val="C00000"/>
              </a:buClr>
              <a:buFont typeface="+mj-lt"/>
              <a:buAutoNum type="arabicPeriod" startAt="6"/>
              <a:defRPr/>
            </a:pPr>
            <a:r>
              <a:rPr lang="ru-RU" sz="1000" dirty="0"/>
              <a:t>Развитие АПК</a:t>
            </a:r>
          </a:p>
          <a:p>
            <a:pPr marL="226800" indent="-226800">
              <a:buClr>
                <a:srgbClr val="C00000"/>
              </a:buClr>
              <a:buFont typeface="+mj-lt"/>
              <a:buAutoNum type="arabicPeriod" startAt="6"/>
              <a:defRPr/>
            </a:pPr>
            <a:r>
              <a:rPr lang="ru-RU" sz="1000" dirty="0"/>
              <a:t>Развитие туризма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59063" y="4121150"/>
            <a:ext cx="2181225" cy="40005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  <a:defRPr/>
            </a:pPr>
            <a:r>
              <a:rPr lang="ru-RU" sz="1000" dirty="0"/>
              <a:t>Культура</a:t>
            </a:r>
          </a:p>
          <a:p>
            <a:pPr marL="171450" indent="-171450">
              <a:buFont typeface="Wingdings" panose="05000000000000000000" pitchFamily="2" charset="2"/>
              <a:buChar char="Ø"/>
              <a:defRPr/>
            </a:pPr>
            <a:r>
              <a:rPr lang="ru-RU" sz="1000" dirty="0"/>
              <a:t>Информирование населения</a:t>
            </a:r>
          </a:p>
        </p:txBody>
      </p:sp>
      <p:pic>
        <p:nvPicPr>
          <p:cNvPr id="14951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4838" y="298450"/>
            <a:ext cx="4859337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"/>
          <p:cNvSpPr txBox="1">
            <a:spLocks/>
          </p:cNvSpPr>
          <p:nvPr/>
        </p:nvSpPr>
        <p:spPr bwMode="auto">
          <a:xfrm>
            <a:off x="617538" y="4956175"/>
            <a:ext cx="51308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ru-RU" sz="1800" kern="0" dirty="0" smtClean="0">
                <a:solidFill>
                  <a:srgbClr val="0000FF"/>
                </a:solidFill>
                <a:latin typeface="Georgia" pitchFamily="18" charset="0"/>
              </a:rPr>
              <a:t>Региональная программа по учебному предмету «Технология»</a:t>
            </a:r>
            <a:br>
              <a:rPr lang="ru-RU" sz="1800" kern="0" dirty="0" smtClean="0">
                <a:solidFill>
                  <a:srgbClr val="0000FF"/>
                </a:solidFill>
                <a:latin typeface="Georgia" pitchFamily="18" charset="0"/>
              </a:rPr>
            </a:br>
            <a:r>
              <a:rPr lang="ru-RU" sz="1800" kern="0" dirty="0" smtClean="0">
                <a:solidFill>
                  <a:srgbClr val="0000FF"/>
                </a:solidFill>
                <a:latin typeface="Georgia" pitchFamily="18" charset="0"/>
              </a:rPr>
              <a:t>«Технологии отраслей профессиональной деятельности Ярославской области»</a:t>
            </a:r>
          </a:p>
        </p:txBody>
      </p:sp>
      <p:graphicFrame>
        <p:nvGraphicFramePr>
          <p:cNvPr id="14" name="Group 136"/>
          <p:cNvGraphicFramePr>
            <a:graphicFrameLocks noGrp="1"/>
          </p:cNvGraphicFramePr>
          <p:nvPr/>
        </p:nvGraphicFramePr>
        <p:xfrm>
          <a:off x="5848350" y="4094163"/>
          <a:ext cx="5964776" cy="2561864"/>
        </p:xfrm>
        <a:graphic>
          <a:graphicData uri="http://schemas.openxmlformats.org/drawingml/2006/table">
            <a:tbl>
              <a:tblPr/>
              <a:tblGrid>
                <a:gridCol w="39270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77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6335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Введение. 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Сферы производства и разделение труда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06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Блок 1. Технологии индустриального производства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Блок 2. Технологии социальной сферы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06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Промышленность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Наука. 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9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Машиностроение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Культура. 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06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Химическая и нефтехимическая промышленность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Образование.</a:t>
                      </a: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5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Легкая и пищевая промышленность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Медицина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59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>
                          <a:tab pos="449263" algn="l"/>
                          <a:tab pos="914400" algn="l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Энергетика 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>
                          <a:tab pos="449263" algn="l"/>
                          <a:tab pos="914400" algn="l"/>
                        </a:tabLst>
                        <a:defRPr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Туризм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9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Производство строительных материалов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Сфера обслуживания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59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Строительство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606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Транспорт и логистика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606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Технологии агропромышленного производства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Объект 4"/>
          <p:cNvSpPr>
            <a:spLocks noGrp="1"/>
          </p:cNvSpPr>
          <p:nvPr>
            <p:ph idx="4294967295"/>
          </p:nvPr>
        </p:nvSpPr>
        <p:spPr>
          <a:xfrm>
            <a:off x="1297780" y="470128"/>
            <a:ext cx="10279063" cy="3587522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Georgia" pitchFamily="18" charset="0"/>
              <a:buNone/>
            </a:pPr>
            <a:r>
              <a:rPr lang="ru-RU" sz="2200" b="1" dirty="0" smtClean="0">
                <a:solidFill>
                  <a:srgbClr val="0000FF"/>
                </a:solidFill>
              </a:rPr>
              <a:t>КОНЦЕПЦИЯ 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Georgia" pitchFamily="18" charset="0"/>
              <a:buNone/>
            </a:pPr>
            <a:r>
              <a:rPr lang="ru-RU" sz="1900" b="1" dirty="0" smtClean="0"/>
              <a:t>развития технологического образования в системе общего образования Российской Федерации </a:t>
            </a:r>
            <a:r>
              <a:rPr lang="ru-RU" sz="1900" dirty="0" smtClean="0"/>
              <a:t>(проект)</a:t>
            </a:r>
            <a:r>
              <a:rPr lang="en-US" sz="1900" dirty="0" smtClean="0"/>
              <a:t> – </a:t>
            </a:r>
            <a:r>
              <a:rPr lang="ru-RU" sz="1900" dirty="0" smtClean="0"/>
              <a:t>система взглядов на основные проблемы базовые принципы, цели, задачи и направления развития технологического образования школьников</a:t>
            </a: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Font typeface="Georgia" pitchFamily="18" charset="0"/>
              <a:buNone/>
            </a:pPr>
            <a:endParaRPr lang="ru-RU" sz="1900" b="1" dirty="0" smtClean="0"/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Font typeface="Georgia" pitchFamily="18" charset="0"/>
              <a:buNone/>
            </a:pPr>
            <a:r>
              <a:rPr lang="ru-RU" sz="2200" b="1" dirty="0" smtClean="0">
                <a:solidFill>
                  <a:srgbClr val="0000FF"/>
                </a:solidFill>
              </a:rPr>
              <a:t>ФГОС ООО (новая редакция),   ПООП ООО</a:t>
            </a: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Font typeface="Georgia" pitchFamily="18" charset="0"/>
              <a:buNone/>
            </a:pPr>
            <a:endParaRPr lang="ru-RU" sz="2200" b="1" dirty="0" smtClean="0">
              <a:solidFill>
                <a:srgbClr val="0000FF"/>
              </a:solidFill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2200" b="1" dirty="0">
                <a:solidFill>
                  <a:srgbClr val="0000FF"/>
                </a:solidFill>
                <a:cs typeface="Arial" charset="0"/>
              </a:rPr>
              <a:t>Стратегия социально-экономического развития ЯО до 2025 года 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2200" b="1" dirty="0">
                <a:solidFill>
                  <a:srgbClr val="0000FF"/>
                </a:solidFill>
                <a:cs typeface="Arial" charset="0"/>
              </a:rPr>
              <a:t>(10 точек роста)</a:t>
            </a: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Font typeface="Georgia" pitchFamily="18" charset="0"/>
              <a:buNone/>
            </a:pPr>
            <a:endParaRPr lang="ru-RU" sz="2200" b="1" dirty="0" smtClean="0">
              <a:solidFill>
                <a:srgbClr val="0000FF"/>
              </a:solidFill>
            </a:endParaRPr>
          </a:p>
        </p:txBody>
      </p:sp>
      <p:sp>
        <p:nvSpPr>
          <p:cNvPr id="150534" name="TextBox 27657"/>
          <p:cNvSpPr txBox="1">
            <a:spLocks noChangeArrowheads="1"/>
          </p:cNvSpPr>
          <p:nvPr/>
        </p:nvSpPr>
        <p:spPr bwMode="auto">
          <a:xfrm>
            <a:off x="1150938" y="4955949"/>
            <a:ext cx="105727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2000" dirty="0"/>
              <a:t>Модернизация содержания, технологий, </a:t>
            </a:r>
            <a:r>
              <a:rPr lang="ru-RU" sz="2000" dirty="0" smtClean="0"/>
              <a:t>рабочих программ</a:t>
            </a:r>
            <a:r>
              <a:rPr lang="ru-RU" sz="2000" dirty="0"/>
              <a:t>, </a:t>
            </a:r>
            <a:r>
              <a:rPr lang="ru-RU" sz="2000" dirty="0" smtClean="0"/>
              <a:t>образовательной среды, разработка технологической карты занятия </a:t>
            </a:r>
          </a:p>
          <a:p>
            <a:pPr marL="342900" indent="-342900" algn="ctr"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2000" dirty="0" smtClean="0"/>
              <a:t>Деятельность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rgbClr val="000000"/>
                </a:solidFill>
              </a:rPr>
              <a:t>профессионального сообщества учителей технологии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1150938" y="3798093"/>
            <a:ext cx="10572750" cy="1014413"/>
            <a:chOff x="1150938" y="4305300"/>
            <a:chExt cx="10572750" cy="1014413"/>
          </a:xfrm>
        </p:grpSpPr>
        <p:sp>
          <p:nvSpPr>
            <p:cNvPr id="27656" name="Правая круглая скобка 27655"/>
            <p:cNvSpPr/>
            <p:nvPr/>
          </p:nvSpPr>
          <p:spPr>
            <a:xfrm rot="5400000">
              <a:off x="6219825" y="-763587"/>
              <a:ext cx="434975" cy="10572750"/>
            </a:xfrm>
            <a:prstGeom prst="rightBracket">
              <a:avLst>
                <a:gd name="adj" fmla="val 0"/>
              </a:avLst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7661" name="Стрелка вниз 27660"/>
            <p:cNvSpPr/>
            <p:nvPr/>
          </p:nvSpPr>
          <p:spPr>
            <a:xfrm>
              <a:off x="6105525" y="4740275"/>
              <a:ext cx="663575" cy="579438"/>
            </a:xfrm>
            <a:prstGeom prst="down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4"/>
          <p:cNvSpPr>
            <a:spLocks noChangeArrowheads="1"/>
          </p:cNvSpPr>
          <p:nvPr/>
        </p:nvSpPr>
        <p:spPr bwMode="auto">
          <a:xfrm>
            <a:off x="1408113" y="593725"/>
            <a:ext cx="4687887" cy="11874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Концепция развития ТО</a:t>
            </a:r>
          </a:p>
          <a:p>
            <a:pPr algn="ctr"/>
            <a:r>
              <a:rPr lang="ru-RU" sz="2000"/>
              <a:t>ФГОС ООО</a:t>
            </a:r>
          </a:p>
          <a:p>
            <a:pPr algn="ctr"/>
            <a:r>
              <a:rPr lang="ru-RU" sz="2000"/>
              <a:t>Предметные результаты</a:t>
            </a:r>
          </a:p>
        </p:txBody>
      </p:sp>
      <p:sp>
        <p:nvSpPr>
          <p:cNvPr id="151555" name="Rectangle 5"/>
          <p:cNvSpPr>
            <a:spLocks noChangeArrowheads="1"/>
          </p:cNvSpPr>
          <p:nvPr/>
        </p:nvSpPr>
        <p:spPr bwMode="auto">
          <a:xfrm>
            <a:off x="1433513" y="2447925"/>
            <a:ext cx="4662487" cy="9271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ПООП ООО (</a:t>
            </a:r>
            <a:r>
              <a:rPr lang="en-US">
                <a:hlinkClick r:id="rId3"/>
              </a:rPr>
              <a:t>www.fgosreestr.ru</a:t>
            </a:r>
            <a:r>
              <a:rPr lang="ru-RU"/>
              <a:t>)</a:t>
            </a:r>
          </a:p>
          <a:p>
            <a:pPr algn="ctr"/>
            <a:r>
              <a:rPr lang="ru-RU"/>
              <a:t>Предметная область «Технология»</a:t>
            </a:r>
          </a:p>
        </p:txBody>
      </p:sp>
      <p:sp>
        <p:nvSpPr>
          <p:cNvPr id="151556" name="Rectangle 7"/>
          <p:cNvSpPr>
            <a:spLocks noChangeArrowheads="1"/>
          </p:cNvSpPr>
          <p:nvPr/>
        </p:nvSpPr>
        <p:spPr bwMode="auto">
          <a:xfrm>
            <a:off x="1446213" y="4241800"/>
            <a:ext cx="2138362" cy="18542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333399"/>
                </a:solidFill>
              </a:rPr>
              <a:t>Предметные</a:t>
            </a:r>
          </a:p>
          <a:p>
            <a:pPr algn="ctr"/>
            <a:r>
              <a:rPr lang="ru-RU" b="1">
                <a:solidFill>
                  <a:srgbClr val="333399"/>
                </a:solidFill>
              </a:rPr>
              <a:t>результаты</a:t>
            </a:r>
          </a:p>
          <a:p>
            <a:pPr algn="ctr"/>
            <a:r>
              <a:rPr lang="ru-RU"/>
              <a:t>обновлены,</a:t>
            </a:r>
          </a:p>
          <a:p>
            <a:pPr algn="ctr"/>
            <a:r>
              <a:rPr lang="ru-RU"/>
              <a:t>детализированы</a:t>
            </a:r>
          </a:p>
          <a:p>
            <a:pPr algn="ctr"/>
            <a:r>
              <a:rPr lang="ru-RU"/>
              <a:t>по блокам и </a:t>
            </a:r>
          </a:p>
          <a:p>
            <a:pPr algn="ctr"/>
            <a:r>
              <a:rPr lang="ru-RU"/>
              <a:t>по годам</a:t>
            </a:r>
          </a:p>
        </p:txBody>
      </p:sp>
      <p:sp>
        <p:nvSpPr>
          <p:cNvPr id="151557" name="Text Box 11"/>
          <p:cNvSpPr txBox="1">
            <a:spLocks noChangeArrowheads="1"/>
          </p:cNvSpPr>
          <p:nvPr/>
        </p:nvSpPr>
        <p:spPr bwMode="auto">
          <a:xfrm>
            <a:off x="1795463" y="3714750"/>
            <a:ext cx="390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A32D35"/>
                </a:solidFill>
              </a:rPr>
              <a:t>Модернизированы (обновлены)</a:t>
            </a:r>
          </a:p>
        </p:txBody>
      </p:sp>
      <p:sp>
        <p:nvSpPr>
          <p:cNvPr id="151558" name="Rectangle 12"/>
          <p:cNvSpPr>
            <a:spLocks noChangeArrowheads="1"/>
          </p:cNvSpPr>
          <p:nvPr/>
        </p:nvSpPr>
        <p:spPr bwMode="auto">
          <a:xfrm>
            <a:off x="3957638" y="4241800"/>
            <a:ext cx="2138362" cy="18415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333399"/>
                </a:solidFill>
              </a:rPr>
              <a:t>Содержание</a:t>
            </a:r>
            <a:endParaRPr lang="ru-RU"/>
          </a:p>
          <a:p>
            <a:pPr algn="ctr"/>
            <a:r>
              <a:rPr lang="ru-RU"/>
              <a:t>дополнено</a:t>
            </a:r>
          </a:p>
          <a:p>
            <a:pPr algn="ctr"/>
            <a:r>
              <a:rPr lang="ru-RU"/>
              <a:t>новыми</a:t>
            </a:r>
          </a:p>
          <a:p>
            <a:pPr algn="ctr"/>
            <a:r>
              <a:rPr lang="ru-RU"/>
              <a:t>дидактическими</a:t>
            </a:r>
          </a:p>
          <a:p>
            <a:pPr algn="ctr"/>
            <a:r>
              <a:rPr lang="ru-RU"/>
              <a:t>единицами</a:t>
            </a:r>
          </a:p>
        </p:txBody>
      </p:sp>
      <p:sp>
        <p:nvSpPr>
          <p:cNvPr id="151559" name="AutoShape 13"/>
          <p:cNvSpPr>
            <a:spLocks noChangeArrowheads="1"/>
          </p:cNvSpPr>
          <p:nvPr/>
        </p:nvSpPr>
        <p:spPr bwMode="auto">
          <a:xfrm>
            <a:off x="3448050" y="1843088"/>
            <a:ext cx="333375" cy="568325"/>
          </a:xfrm>
          <a:prstGeom prst="downArrow">
            <a:avLst>
              <a:gd name="adj1" fmla="val 50000"/>
              <a:gd name="adj2" fmla="val 42619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151560" name="Rectangle 16"/>
          <p:cNvSpPr>
            <a:spLocks noChangeArrowheads="1"/>
          </p:cNvSpPr>
          <p:nvPr/>
        </p:nvSpPr>
        <p:spPr bwMode="auto">
          <a:xfrm>
            <a:off x="6254750" y="3594100"/>
            <a:ext cx="565785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ru-RU" altLang="ru-RU" sz="1600">
                <a:solidFill>
                  <a:srgbClr val="000000"/>
                </a:solidFill>
                <a:latin typeface="Cambria" pitchFamily="18" charset="0"/>
              </a:rPr>
              <a:t>Блок 1. Современные материальные, информационные и гуманитарные технологии и перспективы их развития (</a:t>
            </a:r>
            <a:r>
              <a:rPr lang="ru-RU" altLang="ru-RU" sz="1600">
                <a:solidFill>
                  <a:srgbClr val="8E0000"/>
                </a:solidFill>
                <a:latin typeface="Cambria" pitchFamily="18" charset="0"/>
              </a:rPr>
              <a:t>новое содержание + региональная составляющая</a:t>
            </a:r>
            <a:r>
              <a:rPr lang="ru-RU" altLang="ru-RU" sz="1600">
                <a:solidFill>
                  <a:srgbClr val="000000"/>
                </a:solidFill>
                <a:latin typeface="Cambria" pitchFamily="18" charset="0"/>
              </a:rPr>
              <a:t>)</a:t>
            </a:r>
          </a:p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ru-RU" altLang="ru-RU" sz="1600">
                <a:solidFill>
                  <a:srgbClr val="000000"/>
                </a:solidFill>
                <a:latin typeface="Cambria" pitchFamily="18" charset="0"/>
              </a:rPr>
              <a:t>Блок 2. Формирование технологической культуры и проектно-технологического мышления обучающихся (</a:t>
            </a:r>
            <a:r>
              <a:rPr lang="ru-RU" altLang="ru-RU" sz="1600">
                <a:solidFill>
                  <a:srgbClr val="8E0000"/>
                </a:solidFill>
                <a:latin typeface="Cambria" pitchFamily="18" charset="0"/>
              </a:rPr>
              <a:t>включение отдельных новых элементов</a:t>
            </a:r>
            <a:r>
              <a:rPr lang="ru-RU" altLang="ru-RU" sz="1600">
                <a:solidFill>
                  <a:srgbClr val="000000"/>
                </a:solidFill>
                <a:latin typeface="Cambria" pitchFamily="18" charset="0"/>
              </a:rPr>
              <a:t>)</a:t>
            </a:r>
          </a:p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ru-RU" altLang="ru-RU" sz="1600">
                <a:solidFill>
                  <a:srgbClr val="000000"/>
                </a:solidFill>
                <a:latin typeface="Cambria" pitchFamily="18" charset="0"/>
              </a:rPr>
              <a:t>Блок 3. Построение образовательных траекторий и планов в области профессионального самоопределения (</a:t>
            </a:r>
            <a:r>
              <a:rPr lang="ru-RU" altLang="ru-RU" sz="1600">
                <a:solidFill>
                  <a:srgbClr val="8E0000"/>
                </a:solidFill>
                <a:latin typeface="Cambria" pitchFamily="18" charset="0"/>
              </a:rPr>
              <a:t>содержание курса по профессиональному самоопределению из ППП + региональная составляющая</a:t>
            </a:r>
            <a:r>
              <a:rPr lang="ru-RU" altLang="ru-RU" sz="1600">
                <a:solidFill>
                  <a:srgbClr val="000000"/>
                </a:solidFill>
                <a:latin typeface="Cambria" pitchFamily="18" charset="0"/>
              </a:rPr>
              <a:t>)</a:t>
            </a:r>
            <a:endParaRPr lang="ru-RU" sz="160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51561" name="Text Box 17"/>
          <p:cNvSpPr txBox="1">
            <a:spLocks noChangeArrowheads="1"/>
          </p:cNvSpPr>
          <p:nvPr/>
        </p:nvSpPr>
        <p:spPr bwMode="auto">
          <a:xfrm>
            <a:off x="6704013" y="598488"/>
            <a:ext cx="5040312" cy="213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0" b="1">
                <a:solidFill>
                  <a:srgbClr val="A32D35"/>
                </a:solidFill>
              </a:rPr>
              <a:t>?</a:t>
            </a:r>
          </a:p>
          <a:p>
            <a:pPr algn="ctr"/>
            <a:r>
              <a:rPr lang="ru-RU" b="1">
                <a:solidFill>
                  <a:srgbClr val="A32D35"/>
                </a:solidFill>
              </a:rPr>
              <a:t>Каким образом выполнить требования ФГОС ООО, учитывая предложения ПООП и не нарушая ФЗ №273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5"/>
          <p:cNvSpPr>
            <a:spLocks noGrp="1"/>
          </p:cNvSpPr>
          <p:nvPr>
            <p:ph type="body" sz="half" idx="1"/>
          </p:nvPr>
        </p:nvSpPr>
        <p:spPr>
          <a:xfrm>
            <a:off x="1160463" y="679450"/>
            <a:ext cx="5181600" cy="41052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ru-RU" sz="2000" b="1" smtClean="0">
                <a:solidFill>
                  <a:srgbClr val="333399"/>
                </a:solidFill>
                <a:latin typeface="Georgia" pitchFamily="18" charset="0"/>
              </a:rPr>
              <a:t>Актуальные проблемы: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latin typeface="Georgia" pitchFamily="18" charset="0"/>
              </a:rPr>
              <a:t>Реализация ФГОС ООО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latin typeface="Georgia" pitchFamily="18" charset="0"/>
              </a:rPr>
              <a:t>Учет ПООП ООО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latin typeface="Georgia" pitchFamily="18" charset="0"/>
              </a:rPr>
              <a:t>Отсутствие обновленных УМК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latin typeface="Georgia" pitchFamily="18" charset="0"/>
              </a:rPr>
              <a:t>Не достаточность МТО (морально устаревшее оборудование, отсутствие в мастерских ПК для учащихся, учителя, отсутствие конструкторов, программного обеспечения и т.д.)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latin typeface="Georgia" pitchFamily="18" charset="0"/>
              </a:rPr>
              <a:t>Особенности социума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latin typeface="Georgia" pitchFamily="18" charset="0"/>
              </a:rPr>
              <a:t>Компетентность учителей</a:t>
            </a:r>
          </a:p>
        </p:txBody>
      </p:sp>
      <p:sp>
        <p:nvSpPr>
          <p:cNvPr id="152579" name="Rectangle 6"/>
          <p:cNvSpPr>
            <a:spLocks noGrp="1"/>
          </p:cNvSpPr>
          <p:nvPr>
            <p:ph type="body" sz="half" idx="2"/>
          </p:nvPr>
        </p:nvSpPr>
        <p:spPr>
          <a:xfrm>
            <a:off x="6505575" y="560388"/>
            <a:ext cx="5181600" cy="43513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ru-RU" sz="2000" b="1" smtClean="0">
                <a:solidFill>
                  <a:srgbClr val="333399"/>
                </a:solidFill>
                <a:latin typeface="Georgia" pitchFamily="18" charset="0"/>
              </a:rPr>
              <a:t>Решение: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smtClean="0">
                <a:solidFill>
                  <a:srgbClr val="A32D35"/>
                </a:solidFill>
                <a:latin typeface="Georgia" pitchFamily="18" charset="0"/>
              </a:rPr>
              <a:t>Создание  методического инструмента, который бы стал помощником учителю технологии в конструировании предметного содержания с учетом имеющихся условий и возможностей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latin typeface="Georgia" pitchFamily="18" charset="0"/>
              </a:rPr>
              <a:t>Обновление МТО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smtClean="0">
                <a:solidFill>
                  <a:srgbClr val="A32D35"/>
                </a:solidFill>
                <a:latin typeface="Georgia" pitchFamily="18" charset="0"/>
              </a:rPr>
              <a:t>Включение в содержание технологической подготовки региональной составляющей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smtClean="0">
                <a:solidFill>
                  <a:srgbClr val="C00000"/>
                </a:solidFill>
                <a:latin typeface="Georgia" pitchFamily="18" charset="0"/>
              </a:rPr>
              <a:t>Профессиональное развитие учителей (формальное, неформальное образование)</a:t>
            </a:r>
          </a:p>
          <a:p>
            <a:pPr eaLnBrk="1" hangingPunct="1">
              <a:lnSpc>
                <a:spcPct val="80000"/>
              </a:lnSpc>
            </a:pPr>
            <a:endParaRPr lang="ru-RU" sz="2000" smtClean="0">
              <a:latin typeface="Georgia" pitchFamily="18" charset="0"/>
            </a:endParaRPr>
          </a:p>
        </p:txBody>
      </p:sp>
      <p:grpSp>
        <p:nvGrpSpPr>
          <p:cNvPr id="152580" name="Group 17"/>
          <p:cNvGrpSpPr>
            <a:grpSpLocks/>
          </p:cNvGrpSpPr>
          <p:nvPr/>
        </p:nvGrpSpPr>
        <p:grpSpPr bwMode="auto">
          <a:xfrm>
            <a:off x="1743075" y="4903788"/>
            <a:ext cx="1439863" cy="1439862"/>
            <a:chOff x="1824" y="633"/>
            <a:chExt cx="2834" cy="2849"/>
          </a:xfrm>
        </p:grpSpPr>
        <p:sp>
          <p:nvSpPr>
            <p:cNvPr id="152595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69 w 21600"/>
                <a:gd name="T25" fmla="*/ 7718 h 21600"/>
                <a:gd name="T26" fmla="*/ 19157 w 21600"/>
                <a:gd name="T27" fmla="*/ 2023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596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94 w 21600"/>
                <a:gd name="T25" fmla="*/ 6735 h 21600"/>
                <a:gd name="T26" fmla="*/ 16182 w 21600"/>
                <a:gd name="T27" fmla="*/ 2044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597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75 w 21600"/>
                <a:gd name="T25" fmla="*/ 5660 h 21600"/>
                <a:gd name="T26" fmla="*/ 20210 w 21600"/>
                <a:gd name="T27" fmla="*/ 1597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598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4 w 21600"/>
                <a:gd name="T25" fmla="*/ 2569 h 21600"/>
                <a:gd name="T26" fmla="*/ 16128 w 21600"/>
                <a:gd name="T27" fmla="*/ 195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52581" name="Group 26"/>
          <p:cNvGrpSpPr>
            <a:grpSpLocks/>
          </p:cNvGrpSpPr>
          <p:nvPr/>
        </p:nvGrpSpPr>
        <p:grpSpPr bwMode="auto">
          <a:xfrm>
            <a:off x="2836863" y="4897438"/>
            <a:ext cx="1439862" cy="1439862"/>
            <a:chOff x="1824" y="633"/>
            <a:chExt cx="2834" cy="2849"/>
          </a:xfrm>
        </p:grpSpPr>
        <p:sp>
          <p:nvSpPr>
            <p:cNvPr id="152591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69 w 21600"/>
                <a:gd name="T25" fmla="*/ 7718 h 21600"/>
                <a:gd name="T26" fmla="*/ 19157 w 21600"/>
                <a:gd name="T27" fmla="*/ 2023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592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94 w 21600"/>
                <a:gd name="T25" fmla="*/ 6735 h 21600"/>
                <a:gd name="T26" fmla="*/ 16182 w 21600"/>
                <a:gd name="T27" fmla="*/ 2044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593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75 w 21600"/>
                <a:gd name="T25" fmla="*/ 5660 h 21600"/>
                <a:gd name="T26" fmla="*/ 20210 w 21600"/>
                <a:gd name="T27" fmla="*/ 1597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594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4 w 21600"/>
                <a:gd name="T25" fmla="*/ 2569 h 21600"/>
                <a:gd name="T26" fmla="*/ 16128 w 21600"/>
                <a:gd name="T27" fmla="*/ 195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52582" name="Group 31"/>
          <p:cNvGrpSpPr>
            <a:grpSpLocks/>
          </p:cNvGrpSpPr>
          <p:nvPr/>
        </p:nvGrpSpPr>
        <p:grpSpPr bwMode="auto">
          <a:xfrm>
            <a:off x="4972050" y="4884738"/>
            <a:ext cx="1439863" cy="1439862"/>
            <a:chOff x="1824" y="633"/>
            <a:chExt cx="2834" cy="2849"/>
          </a:xfrm>
        </p:grpSpPr>
        <p:sp>
          <p:nvSpPr>
            <p:cNvPr id="152587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69 w 21600"/>
                <a:gd name="T25" fmla="*/ 7718 h 21600"/>
                <a:gd name="T26" fmla="*/ 19157 w 21600"/>
                <a:gd name="T27" fmla="*/ 2023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588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94 w 21600"/>
                <a:gd name="T25" fmla="*/ 6735 h 21600"/>
                <a:gd name="T26" fmla="*/ 16182 w 21600"/>
                <a:gd name="T27" fmla="*/ 2044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589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75 w 21600"/>
                <a:gd name="T25" fmla="*/ 5660 h 21600"/>
                <a:gd name="T26" fmla="*/ 20210 w 21600"/>
                <a:gd name="T27" fmla="*/ 1597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590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4 w 21600"/>
                <a:gd name="T25" fmla="*/ 2569 h 21600"/>
                <a:gd name="T26" fmla="*/ 16128 w 21600"/>
                <a:gd name="T27" fmla="*/ 195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2583" name="AutoShape 36"/>
          <p:cNvSpPr>
            <a:spLocks noChangeArrowheads="1"/>
          </p:cNvSpPr>
          <p:nvPr/>
        </p:nvSpPr>
        <p:spPr bwMode="auto">
          <a:xfrm>
            <a:off x="4337050" y="5497513"/>
            <a:ext cx="630238" cy="358775"/>
          </a:xfrm>
          <a:prstGeom prst="leftArrow">
            <a:avLst>
              <a:gd name="adj1" fmla="val 50000"/>
              <a:gd name="adj2" fmla="val 43916"/>
            </a:avLst>
          </a:prstGeom>
          <a:solidFill>
            <a:srgbClr val="DF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2584" name="Text Box 37"/>
          <p:cNvSpPr txBox="1">
            <a:spLocks noChangeArrowheads="1"/>
          </p:cNvSpPr>
          <p:nvPr/>
        </p:nvSpPr>
        <p:spPr bwMode="auto">
          <a:xfrm>
            <a:off x="6975475" y="5307013"/>
            <a:ext cx="41243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333399"/>
                </a:solidFill>
              </a:rPr>
              <a:t>КОНСТРУКТОР</a:t>
            </a:r>
          </a:p>
        </p:txBody>
      </p:sp>
      <p:sp>
        <p:nvSpPr>
          <p:cNvPr id="152585" name="TextBox 1"/>
          <p:cNvSpPr txBox="1">
            <a:spLocks noChangeArrowheads="1"/>
          </p:cNvSpPr>
          <p:nvPr/>
        </p:nvSpPr>
        <p:spPr bwMode="auto">
          <a:xfrm>
            <a:off x="2352675" y="6324600"/>
            <a:ext cx="1343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инвариант</a:t>
            </a:r>
          </a:p>
        </p:txBody>
      </p:sp>
      <p:sp>
        <p:nvSpPr>
          <p:cNvPr id="152586" name="TextBox 21"/>
          <p:cNvSpPr txBox="1">
            <a:spLocks noChangeArrowheads="1"/>
          </p:cNvSpPr>
          <p:nvPr/>
        </p:nvSpPr>
        <p:spPr bwMode="auto">
          <a:xfrm>
            <a:off x="5081588" y="6324600"/>
            <a:ext cx="1182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вариатив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/>
          </p:cNvSpPr>
          <p:nvPr>
            <p:ph type="title" idx="4294967295"/>
          </p:nvPr>
        </p:nvSpPr>
        <p:spPr>
          <a:xfrm>
            <a:off x="1196975" y="266700"/>
            <a:ext cx="10652125" cy="1152525"/>
          </a:xfrm>
        </p:spPr>
        <p:txBody>
          <a:bodyPr/>
          <a:lstStyle/>
          <a:p>
            <a:pPr algn="ctr" eaLnBrk="1" hangingPunct="1"/>
            <a:r>
              <a:rPr lang="ru-RU" sz="2800" smtClean="0">
                <a:solidFill>
                  <a:srgbClr val="333399"/>
                </a:solidFill>
              </a:rPr>
              <a:t>Конструктор содержания технологической подготовки школьников</a:t>
            </a:r>
          </a:p>
        </p:txBody>
      </p:sp>
      <p:sp>
        <p:nvSpPr>
          <p:cNvPr id="153603" name="Rectangle 4"/>
          <p:cNvSpPr>
            <a:spLocks noGrp="1"/>
          </p:cNvSpPr>
          <p:nvPr>
            <p:ph type="body" idx="4294967295"/>
          </p:nvPr>
        </p:nvSpPr>
        <p:spPr>
          <a:xfrm>
            <a:off x="1146175" y="1563688"/>
            <a:ext cx="10677525" cy="1865312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ru-RU" altLang="ru-RU" sz="1800" smtClean="0"/>
              <a:t>инновационный методический инструментарий, обеспечивающий учителю конструирование содержания технологической подготовки школьников в соответствии с требованиями ФГОС ООО, с учетом ПООП ООО, образовательными потребностями детей и особенностями социально-экономического развития региона</a:t>
            </a:r>
          </a:p>
          <a:p>
            <a:pPr eaLnBrk="1" hangingPunct="1">
              <a:lnSpc>
                <a:spcPct val="100000"/>
              </a:lnSpc>
            </a:pPr>
            <a:r>
              <a:rPr lang="ru-RU" sz="1800" smtClean="0"/>
              <a:t>гибкая конструкция содержания, которая при необходимости (меняющихся требованиях и условиях) может модернизироваться для решения новых образовательных задач </a:t>
            </a:r>
          </a:p>
        </p:txBody>
      </p:sp>
      <p:grpSp>
        <p:nvGrpSpPr>
          <p:cNvPr id="153604" name="Group 5"/>
          <p:cNvGrpSpPr>
            <a:grpSpLocks/>
          </p:cNvGrpSpPr>
          <p:nvPr/>
        </p:nvGrpSpPr>
        <p:grpSpPr bwMode="auto">
          <a:xfrm>
            <a:off x="3562350" y="3933825"/>
            <a:ext cx="1439863" cy="1439863"/>
            <a:chOff x="1824" y="633"/>
            <a:chExt cx="2834" cy="2849"/>
          </a:xfrm>
        </p:grpSpPr>
        <p:sp>
          <p:nvSpPr>
            <p:cNvPr id="153618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69 w 21600"/>
                <a:gd name="T25" fmla="*/ 7718 h 21600"/>
                <a:gd name="T26" fmla="*/ 19157 w 21600"/>
                <a:gd name="T27" fmla="*/ 2023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619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94 w 21600"/>
                <a:gd name="T25" fmla="*/ 6735 h 21600"/>
                <a:gd name="T26" fmla="*/ 16182 w 21600"/>
                <a:gd name="T27" fmla="*/ 2044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620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75 w 21600"/>
                <a:gd name="T25" fmla="*/ 5660 h 21600"/>
                <a:gd name="T26" fmla="*/ 20210 w 21600"/>
                <a:gd name="T27" fmla="*/ 1597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621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4 w 21600"/>
                <a:gd name="T25" fmla="*/ 2569 h 21600"/>
                <a:gd name="T26" fmla="*/ 16128 w 21600"/>
                <a:gd name="T27" fmla="*/ 195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53605" name="Group 10"/>
          <p:cNvGrpSpPr>
            <a:grpSpLocks/>
          </p:cNvGrpSpPr>
          <p:nvPr/>
        </p:nvGrpSpPr>
        <p:grpSpPr bwMode="auto">
          <a:xfrm>
            <a:off x="4656138" y="3927475"/>
            <a:ext cx="1439862" cy="1439863"/>
            <a:chOff x="1824" y="633"/>
            <a:chExt cx="2834" cy="2849"/>
          </a:xfrm>
        </p:grpSpPr>
        <p:sp>
          <p:nvSpPr>
            <p:cNvPr id="153614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69 w 21600"/>
                <a:gd name="T25" fmla="*/ 7718 h 21600"/>
                <a:gd name="T26" fmla="*/ 19157 w 21600"/>
                <a:gd name="T27" fmla="*/ 2023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615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94 w 21600"/>
                <a:gd name="T25" fmla="*/ 6735 h 21600"/>
                <a:gd name="T26" fmla="*/ 16182 w 21600"/>
                <a:gd name="T27" fmla="*/ 2044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616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75 w 21600"/>
                <a:gd name="T25" fmla="*/ 5660 h 21600"/>
                <a:gd name="T26" fmla="*/ 20210 w 21600"/>
                <a:gd name="T27" fmla="*/ 1597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617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4 w 21600"/>
                <a:gd name="T25" fmla="*/ 2569 h 21600"/>
                <a:gd name="T26" fmla="*/ 16128 w 21600"/>
                <a:gd name="T27" fmla="*/ 195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53606" name="Group 15"/>
          <p:cNvGrpSpPr>
            <a:grpSpLocks/>
          </p:cNvGrpSpPr>
          <p:nvPr/>
        </p:nvGrpSpPr>
        <p:grpSpPr bwMode="auto">
          <a:xfrm>
            <a:off x="6791325" y="3914775"/>
            <a:ext cx="1439863" cy="1439863"/>
            <a:chOff x="1824" y="633"/>
            <a:chExt cx="2834" cy="2849"/>
          </a:xfrm>
        </p:grpSpPr>
        <p:sp>
          <p:nvSpPr>
            <p:cNvPr id="153610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69 w 21600"/>
                <a:gd name="T25" fmla="*/ 7718 h 21600"/>
                <a:gd name="T26" fmla="*/ 19157 w 21600"/>
                <a:gd name="T27" fmla="*/ 2023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611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94 w 21600"/>
                <a:gd name="T25" fmla="*/ 6735 h 21600"/>
                <a:gd name="T26" fmla="*/ 16182 w 21600"/>
                <a:gd name="T27" fmla="*/ 2044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612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75 w 21600"/>
                <a:gd name="T25" fmla="*/ 5660 h 21600"/>
                <a:gd name="T26" fmla="*/ 20210 w 21600"/>
                <a:gd name="T27" fmla="*/ 1597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613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4 w 21600"/>
                <a:gd name="T25" fmla="*/ 2569 h 21600"/>
                <a:gd name="T26" fmla="*/ 16128 w 21600"/>
                <a:gd name="T27" fmla="*/ 195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3607" name="AutoShape 20"/>
          <p:cNvSpPr>
            <a:spLocks noChangeArrowheads="1"/>
          </p:cNvSpPr>
          <p:nvPr/>
        </p:nvSpPr>
        <p:spPr bwMode="auto">
          <a:xfrm>
            <a:off x="6156325" y="4527550"/>
            <a:ext cx="630238" cy="358775"/>
          </a:xfrm>
          <a:prstGeom prst="leftArrow">
            <a:avLst>
              <a:gd name="adj1" fmla="val 50000"/>
              <a:gd name="adj2" fmla="val 43916"/>
            </a:avLst>
          </a:prstGeom>
          <a:solidFill>
            <a:srgbClr val="DF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08" name="Text Box 22"/>
          <p:cNvSpPr txBox="1">
            <a:spLocks noChangeArrowheads="1"/>
          </p:cNvSpPr>
          <p:nvPr/>
        </p:nvSpPr>
        <p:spPr bwMode="auto">
          <a:xfrm>
            <a:off x="3032125" y="5664200"/>
            <a:ext cx="3063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Инвариантное содержание</a:t>
            </a:r>
          </a:p>
        </p:txBody>
      </p:sp>
      <p:sp>
        <p:nvSpPr>
          <p:cNvPr id="153609" name="Text Box 23"/>
          <p:cNvSpPr txBox="1">
            <a:spLocks noChangeArrowheads="1"/>
          </p:cNvSpPr>
          <p:nvPr/>
        </p:nvSpPr>
        <p:spPr bwMode="auto">
          <a:xfrm>
            <a:off x="6584950" y="5656263"/>
            <a:ext cx="2924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Вариативное содержание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/>
          </p:cNvSpPr>
          <p:nvPr>
            <p:ph type="title" idx="4294967295"/>
          </p:nvPr>
        </p:nvSpPr>
        <p:spPr>
          <a:xfrm>
            <a:off x="1196975" y="266700"/>
            <a:ext cx="10652125" cy="584200"/>
          </a:xfrm>
        </p:spPr>
        <p:txBody>
          <a:bodyPr/>
          <a:lstStyle/>
          <a:p>
            <a:pPr algn="ctr" eaLnBrk="1" hangingPunct="1"/>
            <a:r>
              <a:rPr lang="ru-RU" sz="2400" b="1" smtClean="0">
                <a:solidFill>
                  <a:srgbClr val="A32D35"/>
                </a:solidFill>
              </a:rPr>
              <a:t>Примерная авторская программа </a:t>
            </a:r>
            <a:br>
              <a:rPr lang="ru-RU" sz="2400" b="1" smtClean="0">
                <a:solidFill>
                  <a:srgbClr val="A32D35"/>
                </a:solidFill>
              </a:rPr>
            </a:br>
            <a:r>
              <a:rPr lang="ru-RU" sz="2400" b="1" smtClean="0">
                <a:solidFill>
                  <a:srgbClr val="A32D35"/>
                </a:solidFill>
              </a:rPr>
              <a:t>В. М. Казакевича, Г.В. Пичугиной, Г.Ю. Семёновой</a:t>
            </a:r>
          </a:p>
        </p:txBody>
      </p:sp>
      <p:sp>
        <p:nvSpPr>
          <p:cNvPr id="154627" name="Объект 2"/>
          <p:cNvSpPr>
            <a:spLocks/>
          </p:cNvSpPr>
          <p:nvPr/>
        </p:nvSpPr>
        <p:spPr bwMode="auto">
          <a:xfrm>
            <a:off x="1296988" y="1246188"/>
            <a:ext cx="1015682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Georgia" pitchFamily="18" charset="0"/>
              <a:buChar char="•"/>
            </a:pPr>
            <a:r>
              <a:rPr lang="ru-RU" sz="2000"/>
              <a:t>Раздел 1. Основы производства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Georgia" pitchFamily="18" charset="0"/>
              <a:buChar char="•"/>
            </a:pPr>
            <a:r>
              <a:rPr lang="ru-RU" sz="2000"/>
              <a:t>Раздел 2. Общая технология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Georgia" pitchFamily="18" charset="0"/>
              <a:buChar char="•"/>
            </a:pPr>
            <a:r>
              <a:rPr lang="ru-RU" sz="2000"/>
              <a:t>Раздел 3. Техника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Georgia" pitchFamily="18" charset="0"/>
              <a:buChar char="•"/>
            </a:pPr>
            <a:r>
              <a:rPr lang="ru-RU" sz="2000">
                <a:solidFill>
                  <a:srgbClr val="000000"/>
                </a:solidFill>
              </a:rPr>
              <a:t>Раздел 4. Технологии получения, обработки, преобразования и использования материалов (</a:t>
            </a:r>
            <a:r>
              <a:rPr lang="ru-RU" sz="2000" b="1">
                <a:solidFill>
                  <a:srgbClr val="0000CC"/>
                </a:solidFill>
              </a:rPr>
              <a:t>древесина, металл, пластмасса</a:t>
            </a:r>
            <a:r>
              <a:rPr lang="ru-RU" sz="2000">
                <a:solidFill>
                  <a:srgbClr val="000000"/>
                </a:solidFill>
              </a:rPr>
              <a:t>, </a:t>
            </a:r>
            <a:r>
              <a:rPr lang="ru-RU" sz="2000" b="1">
                <a:solidFill>
                  <a:srgbClr val="CC0099"/>
                </a:solidFill>
              </a:rPr>
              <a:t>ткань, </a:t>
            </a:r>
            <a:r>
              <a:rPr lang="ru-RU" sz="2000"/>
              <a:t>кожа</a:t>
            </a:r>
            <a:r>
              <a:rPr lang="ru-RU" sz="2000">
                <a:solidFill>
                  <a:srgbClr val="000000"/>
                </a:solidFill>
              </a:rPr>
              <a:t>)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Georgia" pitchFamily="18" charset="0"/>
              <a:buChar char="•"/>
            </a:pPr>
            <a:r>
              <a:rPr lang="ru-RU" sz="2000">
                <a:solidFill>
                  <a:srgbClr val="000000"/>
                </a:solidFill>
              </a:rPr>
              <a:t>Раздел 5. Технологии обработки </a:t>
            </a:r>
            <a:r>
              <a:rPr lang="ru-RU" sz="2000" b="1">
                <a:solidFill>
                  <a:srgbClr val="CC0099"/>
                </a:solidFill>
              </a:rPr>
              <a:t>пищевых продуктов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Georgia" pitchFamily="18" charset="0"/>
              <a:buChar char="•"/>
            </a:pPr>
            <a:r>
              <a:rPr lang="ru-RU" sz="2000"/>
              <a:t>Раздел 6. Технологии получения, преобразования и использования энергии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Georgia" pitchFamily="18" charset="0"/>
              <a:buChar char="•"/>
            </a:pPr>
            <a:r>
              <a:rPr lang="ru-RU" sz="2000"/>
              <a:t>Раздел 7. Технологии получения, обработки и использования информации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Georgia" pitchFamily="18" charset="0"/>
              <a:buChar char="•"/>
            </a:pPr>
            <a:r>
              <a:rPr lang="ru-RU" sz="2000">
                <a:solidFill>
                  <a:srgbClr val="000000"/>
                </a:solidFill>
              </a:rPr>
              <a:t>Раздел 8. Технологии </a:t>
            </a:r>
            <a:r>
              <a:rPr lang="ru-RU" sz="2000" b="1">
                <a:solidFill>
                  <a:srgbClr val="006600"/>
                </a:solidFill>
              </a:rPr>
              <a:t>растениеводства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Georgia" pitchFamily="18" charset="0"/>
              <a:buChar char="•"/>
            </a:pPr>
            <a:r>
              <a:rPr lang="ru-RU" sz="2000">
                <a:solidFill>
                  <a:srgbClr val="000000"/>
                </a:solidFill>
              </a:rPr>
              <a:t>Раздел 9. Технологии </a:t>
            </a:r>
            <a:r>
              <a:rPr lang="ru-RU" sz="2000" b="1">
                <a:solidFill>
                  <a:srgbClr val="006600"/>
                </a:solidFill>
              </a:rPr>
              <a:t>животноводства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Georgia" pitchFamily="18" charset="0"/>
              <a:buChar char="•"/>
            </a:pPr>
            <a:r>
              <a:rPr lang="ru-RU" sz="2000"/>
              <a:t>Раздел 10. Социальные-экономические технологии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Georgia" pitchFamily="18" charset="0"/>
              <a:buChar char="•"/>
            </a:pPr>
            <a:r>
              <a:rPr lang="ru-RU" sz="2000"/>
              <a:t>Раздел 11. Методы и средства творческой исследовательской и проектной деятельности</a:t>
            </a:r>
          </a:p>
        </p:txBody>
      </p:sp>
      <p:sp>
        <p:nvSpPr>
          <p:cNvPr id="154628" name="Text Box 5"/>
          <p:cNvSpPr txBox="1">
            <a:spLocks noChangeArrowheads="1"/>
          </p:cNvSpPr>
          <p:nvPr/>
        </p:nvSpPr>
        <p:spPr bwMode="auto">
          <a:xfrm rot="-5400000">
            <a:off x="-1980406" y="3610769"/>
            <a:ext cx="4967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/>
              <a:t>Инвариантное содержание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3"/>
          <p:cNvSpPr>
            <a:spLocks noGrp="1"/>
          </p:cNvSpPr>
          <p:nvPr>
            <p:ph type="title" idx="4294967295"/>
          </p:nvPr>
        </p:nvSpPr>
        <p:spPr>
          <a:xfrm>
            <a:off x="1196975" y="266700"/>
            <a:ext cx="10652125" cy="744538"/>
          </a:xfrm>
        </p:spPr>
        <p:txBody>
          <a:bodyPr/>
          <a:lstStyle/>
          <a:p>
            <a:pPr algn="ctr" eaLnBrk="1" hangingPunct="1"/>
            <a:r>
              <a:rPr lang="ru-RU" sz="2800" smtClean="0">
                <a:solidFill>
                  <a:srgbClr val="333399"/>
                </a:solidFill>
                <a:latin typeface="Georgia" pitchFamily="18" charset="0"/>
              </a:rPr>
              <a:t>Конструктор содержания </a:t>
            </a:r>
            <a:br>
              <a:rPr lang="ru-RU" sz="2800" smtClean="0">
                <a:solidFill>
                  <a:srgbClr val="333399"/>
                </a:solidFill>
                <a:latin typeface="Georgia" pitchFamily="18" charset="0"/>
              </a:rPr>
            </a:br>
            <a:r>
              <a:rPr lang="ru-RU" sz="2800" smtClean="0">
                <a:solidFill>
                  <a:srgbClr val="333399"/>
                </a:solidFill>
                <a:latin typeface="Georgia" pitchFamily="18" charset="0"/>
              </a:rPr>
              <a:t>технологической подготовки школьников</a:t>
            </a:r>
          </a:p>
        </p:txBody>
      </p:sp>
      <p:graphicFrame>
        <p:nvGraphicFramePr>
          <p:cNvPr id="155717" name="Group 69"/>
          <p:cNvGraphicFramePr>
            <a:graphicFrameLocks noGrp="1"/>
          </p:cNvGraphicFramePr>
          <p:nvPr/>
        </p:nvGraphicFramePr>
        <p:xfrm>
          <a:off x="392113" y="1147763"/>
          <a:ext cx="11406187" cy="5332371"/>
        </p:xfrm>
        <a:graphic>
          <a:graphicData uri="http://schemas.openxmlformats.org/drawingml/2006/table">
            <a:tbl>
              <a:tblPr/>
              <a:tblGrid>
                <a:gridCol w="12668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541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10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123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334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4138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63988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63988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569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ОО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Особенности групп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Урочная деятельность (базовое содержание ПООП ООО 2015)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Внеурочная деятельность (вариативное содержание)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770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Городская и поселко-вая школа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Неделимые классы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Р1 – Р11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+В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Проектная деятельность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Мастер-классы, курсы (до 17 ч.)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Программы внеурочной деятельности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77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Подгруппа 1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Р1, Р2, Р3, Р6, Р7, Р10, Р11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Р8(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eorgia" pitchFamily="18" charset="0"/>
                          <a:cs typeface="Arial" charset="0"/>
                          <a:sym typeface="Symbol" pitchFamily="18" charset="2"/>
                        </a:rPr>
                        <a:t>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), Р9(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eorgia" pitchFamily="18" charset="0"/>
                          <a:cs typeface="Arial" charset="0"/>
                          <a:sym typeface="Symbol" pitchFamily="18" charset="2"/>
                        </a:rPr>
                        <a:t>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)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+В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Р4: М1, М2, М3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  <a:sym typeface="Symbol" pitchFamily="18" charset="2"/>
                        </a:rPr>
                        <a:t>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Р4: М4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Р5</a:t>
                      </a:r>
                    </a:p>
                  </a:txBody>
                  <a:tcPr marT="45713" marB="4571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+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+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+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77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Подгруппа 2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Р4: М1, М2, М3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  <a:sym typeface="Symbol" pitchFamily="18" charset="2"/>
                        </a:rPr>
                        <a:t>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Р4: М4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Р5</a:t>
                      </a:r>
                    </a:p>
                  </a:txBody>
                  <a:tcPr marT="45713" marB="4571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+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+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+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770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Сельская и поселко-вая школа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Неделимые классы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Р1 – Р11; 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Р8(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eorgia" pitchFamily="18" charset="0"/>
                          <a:cs typeface="Arial" charset="0"/>
                          <a:sym typeface="Symbol" pitchFamily="18" charset="2"/>
                        </a:rPr>
                        <a:t>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); Р9(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eorgia" pitchFamily="18" charset="0"/>
                          <a:cs typeface="Arial" charset="0"/>
                          <a:sym typeface="Symbol" pitchFamily="18" charset="2"/>
                        </a:rPr>
                        <a:t>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)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+В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+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+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+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77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РВГ 1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Р1, Р2, Р3, Р6, Р7, Р10, Р11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Р8(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eorgia" pitchFamily="18" charset="0"/>
                          <a:cs typeface="Arial" charset="0"/>
                          <a:sym typeface="Symbol" pitchFamily="18" charset="2"/>
                        </a:rPr>
                        <a:t>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); Р9(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eorgia" pitchFamily="18" charset="0"/>
                          <a:cs typeface="Arial" charset="0"/>
                          <a:sym typeface="Symbol" pitchFamily="18" charset="2"/>
                        </a:rPr>
                        <a:t>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)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+В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Р4: М1, М2, М3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  <a:sym typeface="Symbol" pitchFamily="18" charset="2"/>
                        </a:rPr>
                        <a:t>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Р4: М4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Р5</a:t>
                      </a:r>
                    </a:p>
                  </a:txBody>
                  <a:tcPr marT="45713" marB="4571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+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+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+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77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РВГ2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Р4: М1, М2, М3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  <a:sym typeface="Symbol" pitchFamily="18" charset="2"/>
                        </a:rPr>
                        <a:t>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Р4: М4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Р5</a:t>
                      </a:r>
                    </a:p>
                  </a:txBody>
                  <a:tcPr marT="45713" marB="4571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+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+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+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939" name="Group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425630"/>
              </p:ext>
            </p:extLst>
          </p:nvPr>
        </p:nvGraphicFramePr>
        <p:xfrm>
          <a:off x="1044575" y="793750"/>
          <a:ext cx="10691813" cy="5319976"/>
        </p:xfrm>
        <a:graphic>
          <a:graphicData uri="http://schemas.openxmlformats.org/drawingml/2006/table">
            <a:tbl>
              <a:tblPr/>
              <a:tblGrid>
                <a:gridCol w="65357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18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02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318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302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318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Особенности программ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L="91457" marR="91457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5 кл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L="91457" marR="91457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6 кл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L="91457" marR="91457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7 кл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L="91457" marR="91457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8 кл</a:t>
                      </a:r>
                    </a:p>
                  </a:txBody>
                  <a:tcPr marL="91457" marR="91457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9 кл.</a:t>
                      </a:r>
                    </a:p>
                  </a:txBody>
                  <a:tcPr marL="91457" marR="91457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Базовое содержание (не менее 75% учебного времени)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L="91457" marR="91457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50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L="91457" marR="91457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50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L="91457" marR="91457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50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L="91457" marR="91457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34</a:t>
                      </a:r>
                    </a:p>
                  </a:txBody>
                  <a:tcPr marL="91457" marR="91457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L="91457" marR="91457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10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Вариативный компонент </a:t>
                      </a: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(до 25% учебного времени) может включать: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L="91457" marR="91457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18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L="91457" marR="91457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18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L="91457" marR="91457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18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L="91457" marR="91457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(34)</a:t>
                      </a:r>
                    </a:p>
                  </a:txBody>
                  <a:tcPr marL="91457" marR="91457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(34/ 68)</a:t>
                      </a:r>
                    </a:p>
                  </a:txBody>
                  <a:tcPr marL="91457" marR="91457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"/>
                        <a:tabLst>
                          <a:tab pos="227013" algn="l"/>
                        </a:tabLst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модули по 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растениеводству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и/или 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животноводству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(при наличии условий)     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 или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L="91457" marR="91457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57" marR="91457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L="91457" marR="91457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L="91457" marR="91457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L="91457" marR="91457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34</a:t>
                      </a:r>
                    </a:p>
                  </a:txBody>
                  <a:tcPr marL="91457" marR="91457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302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"/>
                        <a:tabLst>
                          <a:tab pos="227013" algn="l"/>
                        </a:tabLst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модули 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краеведческой направленности 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(освоение технологий промыслов и ремёсел Ярославского края)       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или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L="91457" marR="91457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334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"/>
                        <a:tabLst>
                          <a:tab pos="227013" algn="l"/>
                        </a:tabLst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модули по 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техническому моделированию 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конструированию, электро- , радио-, робототехнике 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т.д.  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7" marR="91457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"/>
                        <a:tabLst>
                          <a:tab pos="227013" algn="l"/>
                        </a:tabLst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модули по 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черчению и графике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техническому черчению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57" marR="91457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2C3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Региональная программа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2C3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2C3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«Технологии отраслей профессиональной деятельности Ярославской области»</a:t>
                      </a:r>
                    </a:p>
                  </a:txBody>
                  <a:tcPr marL="91457" marR="91457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Включать в разделы программы или</a:t>
                      </a:r>
                    </a:p>
                  </a:txBody>
                  <a:tcPr marL="91457" marR="91457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(34)</a:t>
                      </a:r>
                    </a:p>
                  </a:txBody>
                  <a:tcPr marL="91457" marR="91457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L="91457" marR="91457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Всего часов в год: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L="91457" marR="91457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68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L="91457" marR="91457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68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L="91457" marR="91457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68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L="91457" marR="91457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34/ (34)</a:t>
                      </a:r>
                    </a:p>
                  </a:txBody>
                  <a:tcPr marL="91457" marR="91457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(34/ 68)</a:t>
                      </a:r>
                    </a:p>
                  </a:txBody>
                  <a:tcPr marL="91457" marR="91457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157755" name="Rectangle 73"/>
          <p:cNvSpPr>
            <a:spLocks noGrp="1"/>
          </p:cNvSpPr>
          <p:nvPr>
            <p:ph type="title"/>
          </p:nvPr>
        </p:nvSpPr>
        <p:spPr>
          <a:xfrm>
            <a:off x="1279525" y="255588"/>
            <a:ext cx="10515600" cy="522287"/>
          </a:xfrm>
        </p:spPr>
        <p:txBody>
          <a:bodyPr/>
          <a:lstStyle/>
          <a:p>
            <a:pPr algn="ctr" eaLnBrk="1" hangingPunct="1"/>
            <a:r>
              <a:rPr lang="ru-RU" sz="2800" dirty="0" smtClean="0">
                <a:solidFill>
                  <a:srgbClr val="0000FF"/>
                </a:solidFill>
                <a:latin typeface="Georgia" pitchFamily="18" charset="0"/>
              </a:rPr>
              <a:t>Из опыта Ярославской области</a:t>
            </a:r>
          </a:p>
        </p:txBody>
      </p:sp>
      <p:sp>
        <p:nvSpPr>
          <p:cNvPr id="157756" name="Text Box 74"/>
          <p:cNvSpPr txBox="1">
            <a:spLocks noChangeArrowheads="1"/>
          </p:cNvSpPr>
          <p:nvPr/>
        </p:nvSpPr>
        <p:spPr bwMode="auto">
          <a:xfrm rot="-5400000">
            <a:off x="-2013743" y="3594893"/>
            <a:ext cx="5060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Вариативное содержание</a:t>
            </a:r>
          </a:p>
        </p:txBody>
      </p:sp>
      <p:sp>
        <p:nvSpPr>
          <p:cNvPr id="157757" name="Line 66"/>
          <p:cNvSpPr>
            <a:spLocks noChangeShapeType="1"/>
          </p:cNvSpPr>
          <p:nvPr/>
        </p:nvSpPr>
        <p:spPr bwMode="auto">
          <a:xfrm>
            <a:off x="9693615" y="5310414"/>
            <a:ext cx="668337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673" name="Group 7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7680" cy="4320"/>
          </a:xfrm>
        </p:grpSpPr>
        <p:sp>
          <p:nvSpPr>
            <p:cNvPr id="156676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7680" cy="43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6677" name="Заголовок 1"/>
            <p:cNvSpPr>
              <a:spLocks/>
            </p:cNvSpPr>
            <p:nvPr/>
          </p:nvSpPr>
          <p:spPr bwMode="auto">
            <a:xfrm rot="-5400000">
              <a:off x="-1841" y="1841"/>
              <a:ext cx="4320" cy="638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62000">
                  <a:srgbClr val="E7E6E6"/>
                </a:gs>
                <a:gs pos="92000">
                  <a:srgbClr val="D0CECE"/>
                </a:gs>
                <a:gs pos="100000">
                  <a:srgbClr val="AFABAB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anchor="ctr"/>
            <a:lstStyle/>
            <a:p>
              <a:pPr algn="ctr"/>
              <a:endParaRPr lang="ru-RU" sz="2400">
                <a:solidFill>
                  <a:srgbClr val="A52C36"/>
                </a:solidFill>
                <a:cs typeface="Times New Roman" pitchFamily="18" charset="0"/>
              </a:endParaRPr>
            </a:p>
          </p:txBody>
        </p:sp>
        <p:pic>
          <p:nvPicPr>
            <p:cNvPr id="156678" name="Объект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50" cy="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6674" name="Rectangle 8"/>
          <p:cNvSpPr>
            <a:spLocks noGrp="1"/>
          </p:cNvSpPr>
          <p:nvPr>
            <p:ph type="title"/>
          </p:nvPr>
        </p:nvSpPr>
        <p:spPr>
          <a:xfrm>
            <a:off x="1171575" y="204788"/>
            <a:ext cx="10515600" cy="584200"/>
          </a:xfrm>
        </p:spPr>
        <p:txBody>
          <a:bodyPr/>
          <a:lstStyle/>
          <a:p>
            <a:pPr algn="ctr" eaLnBrk="1" hangingPunct="1"/>
            <a:r>
              <a:rPr lang="ru-RU" sz="3000" smtClean="0">
                <a:solidFill>
                  <a:srgbClr val="3333FF"/>
                </a:solidFill>
                <a:latin typeface="Georgia" pitchFamily="18" charset="0"/>
              </a:rPr>
              <a:t>Методика использования Конструктора</a:t>
            </a:r>
          </a:p>
        </p:txBody>
      </p:sp>
      <p:sp>
        <p:nvSpPr>
          <p:cNvPr id="156675" name="Rectangle 9"/>
          <p:cNvSpPr>
            <a:spLocks noGrp="1"/>
          </p:cNvSpPr>
          <p:nvPr>
            <p:ph type="body" idx="1"/>
          </p:nvPr>
        </p:nvSpPr>
        <p:spPr>
          <a:xfrm>
            <a:off x="838200" y="873125"/>
            <a:ext cx="10947400" cy="5303838"/>
          </a:xfrm>
        </p:spPr>
        <p:txBody>
          <a:bodyPr/>
          <a:lstStyle/>
          <a:p>
            <a:pPr eaLnBrk="1" hangingPunct="1">
              <a:lnSpc>
                <a:spcPct val="95000"/>
              </a:lnSpc>
              <a:buFont typeface="Georgia" pitchFamily="18" charset="0"/>
              <a:buNone/>
            </a:pPr>
            <a:r>
              <a:rPr lang="ru-RU" sz="1800" b="1" smtClean="0">
                <a:latin typeface="Georgia" pitchFamily="18" charset="0"/>
              </a:rPr>
              <a:t>Первый шаг.</a:t>
            </a:r>
            <a:r>
              <a:rPr lang="ru-RU" sz="1800" smtClean="0">
                <a:latin typeface="Georgia" pitchFamily="18" charset="0"/>
              </a:rPr>
              <a:t> Составление обязательной (инвариантной) части содержания , используя примерный тематический план примерной рабочей  (авторской) программы : разделы программы, количество часов</a:t>
            </a:r>
          </a:p>
          <a:p>
            <a:pPr eaLnBrk="1" hangingPunct="1">
              <a:lnSpc>
                <a:spcPct val="95000"/>
              </a:lnSpc>
              <a:buFont typeface="Georgia" pitchFamily="18" charset="0"/>
              <a:buNone/>
            </a:pPr>
            <a:r>
              <a:rPr lang="ru-RU" sz="1800" b="1" smtClean="0">
                <a:latin typeface="Georgia" pitchFamily="18" charset="0"/>
              </a:rPr>
              <a:t>Второй шаг.</a:t>
            </a:r>
            <a:r>
              <a:rPr lang="ru-RU" sz="1800" smtClean="0">
                <a:latin typeface="Georgia" pitchFamily="18" charset="0"/>
              </a:rPr>
              <a:t> Включение вариативного содержания с учетом потребностей учащихся, ОО, социума: определение необходимости, тематика модулей, количество часов</a:t>
            </a:r>
          </a:p>
          <a:p>
            <a:pPr eaLnBrk="1" hangingPunct="1">
              <a:lnSpc>
                <a:spcPct val="95000"/>
              </a:lnSpc>
              <a:buFont typeface="Georgia" pitchFamily="18" charset="0"/>
              <a:buNone/>
            </a:pPr>
            <a:r>
              <a:rPr lang="ru-RU" sz="1800" b="1" smtClean="0">
                <a:latin typeface="Georgia" pitchFamily="18" charset="0"/>
              </a:rPr>
              <a:t>Третий шаг.</a:t>
            </a:r>
            <a:r>
              <a:rPr lang="ru-RU" sz="1800" smtClean="0">
                <a:latin typeface="Georgia" pitchFamily="18" charset="0"/>
              </a:rPr>
              <a:t> Проектирование деятельность учащихся после уроков: время на проектную деятельность, мастер-классы,  краткосрочные курсы дополнительного образования. Разрабатывается примерная тематика проектов. Определяется тематика мастер-классов. Разрабатываются программы внеурочной деятельности по актуальной для учащихся тематике. Рассматривается возможность проведения занятий в разновозрастных группах.</a:t>
            </a:r>
          </a:p>
          <a:p>
            <a:pPr eaLnBrk="1" hangingPunct="1">
              <a:lnSpc>
                <a:spcPct val="95000"/>
              </a:lnSpc>
              <a:buFont typeface="Georgia" pitchFamily="18" charset="0"/>
              <a:buNone/>
            </a:pPr>
            <a:r>
              <a:rPr lang="ru-RU" sz="1800" smtClean="0">
                <a:latin typeface="Georgia" pitchFamily="18" charset="0"/>
              </a:rPr>
              <a:t>С руководителем образовательной организации обсуждается необходимость, возможности и условия проведения летней трудовой практики (состав трудовых бригад, содержание деятельности, время проведения и т.п.) с учётом рекомендаций ПООП ООО.  С учащимися и родителями согласуются разработанные предложения. В матрице конструктора фиксируется количество часов на проведение летней трудовой практики</a:t>
            </a:r>
          </a:p>
          <a:p>
            <a:pPr eaLnBrk="1" hangingPunct="1">
              <a:lnSpc>
                <a:spcPct val="95000"/>
              </a:lnSpc>
              <a:buFont typeface="Georgia" pitchFamily="18" charset="0"/>
              <a:buNone/>
            </a:pPr>
            <a:r>
              <a:rPr lang="ru-RU" sz="1800" b="1" smtClean="0">
                <a:solidFill>
                  <a:srgbClr val="A52C36"/>
                </a:solidFill>
                <a:latin typeface="Georgia" pitchFamily="18" charset="0"/>
              </a:rPr>
              <a:t>РЕЗУЛЬТАТ: МОДЕЛЬ СОДЕРЖАНИЯ ТЕХНОЛОГИЧЕСКОЙ ПОДГОТОВКИ УЧАЩИХСЯ КОНКРЕТНОЙ ОБРАЗОВАТЕЛЬНОЙ ОРГАНИЗАЦИИ</a:t>
            </a:r>
            <a:r>
              <a:rPr lang="ru-RU" sz="1800" smtClean="0">
                <a:latin typeface="Georgia" pitchFamily="18" charset="0"/>
              </a:rPr>
              <a:t> </a:t>
            </a:r>
            <a:r>
              <a:rPr lang="ru-RU" sz="1800" smtClean="0">
                <a:solidFill>
                  <a:srgbClr val="000000"/>
                </a:solidFill>
                <a:cs typeface="Times New Roman" pitchFamily="18" charset="0"/>
              </a:rPr>
              <a:t>на учебный год и/или на основную ступень обучения, сформированная в соответствии с требованиями ФГОС ООО, с учётом их образовательных потребностей, особенностей школы и социума,  направлений развития региона</a:t>
            </a:r>
            <a:r>
              <a:rPr lang="ru-RU" sz="1800" smtClean="0">
                <a:latin typeface="Georgia" pitchFamily="18" charset="0"/>
              </a:rPr>
              <a:t> </a:t>
            </a:r>
          </a:p>
          <a:p>
            <a:pPr eaLnBrk="1" hangingPunct="1">
              <a:lnSpc>
                <a:spcPct val="95000"/>
              </a:lnSpc>
              <a:buFont typeface="Georgia" pitchFamily="18" charset="0"/>
              <a:buNone/>
            </a:pPr>
            <a:endParaRPr lang="ru-RU" sz="1800" smtClean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96894" y="4335236"/>
            <a:ext cx="3732860" cy="211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1" name="Rectangle 4"/>
          <p:cNvSpPr>
            <a:spLocks noGrp="1"/>
          </p:cNvSpPr>
          <p:nvPr>
            <p:ph type="title"/>
          </p:nvPr>
        </p:nvSpPr>
        <p:spPr>
          <a:xfrm>
            <a:off x="4629151" y="511175"/>
            <a:ext cx="7298418" cy="1047296"/>
          </a:xfrm>
        </p:spPr>
        <p:txBody>
          <a:bodyPr/>
          <a:lstStyle/>
          <a:p>
            <a:pPr algn="ctr"/>
            <a:r>
              <a:rPr lang="ru-RU" sz="1800" b="1" dirty="0" smtClean="0">
                <a:solidFill>
                  <a:srgbClr val="0000CC"/>
                </a:solidFill>
                <a:latin typeface="Georgia" pitchFamily="18" charset="0"/>
              </a:rPr>
              <a:t>Стратегия научно-технологического развития Российской Федерации до 2035 года</a:t>
            </a:r>
            <a:r>
              <a:rPr lang="ru-RU" sz="2400" b="1" dirty="0" smtClean="0">
                <a:solidFill>
                  <a:srgbClr val="0000CC"/>
                </a:solidFill>
                <a:latin typeface="Georgia" pitchFamily="18" charset="0"/>
              </a:rPr>
              <a:t/>
            </a:r>
            <a:br>
              <a:rPr lang="ru-RU" sz="2400" b="1" dirty="0" smtClean="0">
                <a:solidFill>
                  <a:srgbClr val="0000CC"/>
                </a:solidFill>
                <a:latin typeface="Georgia" pitchFamily="18" charset="0"/>
              </a:rPr>
            </a:br>
            <a:r>
              <a:rPr lang="ru-RU" sz="1600" i="1" dirty="0" smtClean="0">
                <a:latin typeface="Georgia" pitchFamily="18" charset="0"/>
              </a:rPr>
              <a:t>Фонд «Центр стратегических разработок»</a:t>
            </a:r>
            <a:r>
              <a:rPr lang="en-US" sz="1600" i="1" dirty="0" smtClean="0">
                <a:latin typeface="Georgia" pitchFamily="18" charset="0"/>
              </a:rPr>
              <a:t> (</a:t>
            </a:r>
            <a:r>
              <a:rPr lang="ru-RU" sz="1600" i="1" dirty="0">
                <a:latin typeface="Georgia" pitchFamily="18" charset="0"/>
              </a:rPr>
              <a:t>12 мая 2016</a:t>
            </a:r>
            <a:r>
              <a:rPr lang="en-US" sz="1600" i="1" dirty="0" smtClean="0">
                <a:latin typeface="Georgia" pitchFamily="18" charset="0"/>
              </a:rPr>
              <a:t>)</a:t>
            </a:r>
            <a:endParaRPr lang="ru-RU" sz="1600" i="1" dirty="0" smtClean="0">
              <a:latin typeface="Georgia" pitchFamily="18" charset="0"/>
            </a:endParaRPr>
          </a:p>
        </p:txBody>
      </p:sp>
      <p:pic>
        <p:nvPicPr>
          <p:cNvPr id="138242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3926" y="511175"/>
            <a:ext cx="3473344" cy="3130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245" name="Text Box 5"/>
          <p:cNvSpPr txBox="1">
            <a:spLocks noChangeArrowheads="1"/>
          </p:cNvSpPr>
          <p:nvPr/>
        </p:nvSpPr>
        <p:spPr bwMode="auto">
          <a:xfrm>
            <a:off x="5037513" y="2237674"/>
            <a:ext cx="649224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1400" dirty="0"/>
              <a:t>Импорт технологий</a:t>
            </a:r>
          </a:p>
          <a:p>
            <a:pPr marL="342900" indent="-342900">
              <a:buFontTx/>
              <a:buAutoNum type="arabicPeriod"/>
            </a:pPr>
            <a:r>
              <a:rPr lang="ru-RU" sz="1400" dirty="0"/>
              <a:t>Научно-технологическое лидерство при традиционной специализации экономики</a:t>
            </a:r>
          </a:p>
          <a:p>
            <a:pPr marL="342900" indent="-342900">
              <a:buFontTx/>
              <a:buAutoNum type="arabicPeriod"/>
            </a:pPr>
            <a:r>
              <a:rPr lang="ru-RU" sz="1400" dirty="0"/>
              <a:t>Научно-технологическое лидерство с ориентацией на новую экономику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37513" y="1483673"/>
            <a:ext cx="64922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Основными сценариями развития науки и технологий в России являются сценарии, основанные на переходе от </a:t>
            </a:r>
            <a:r>
              <a:rPr lang="ru-RU" sz="1400" dirty="0" err="1" smtClean="0"/>
              <a:t>энерго</a:t>
            </a:r>
            <a:r>
              <a:rPr lang="ru-RU" sz="1400" dirty="0" smtClean="0"/>
              <a:t>-сырьевой модели роста к инновационной (рост за счет человеческого капитала и технологий):</a:t>
            </a:r>
            <a:endParaRPr lang="ru-RU" sz="1400" dirty="0"/>
          </a:p>
        </p:txBody>
      </p:sp>
      <p:sp>
        <p:nvSpPr>
          <p:cNvPr id="9" name="Rectangle 2"/>
          <p:cNvSpPr txBox="1">
            <a:spLocks/>
          </p:cNvSpPr>
          <p:nvPr/>
        </p:nvSpPr>
        <p:spPr bwMode="auto">
          <a:xfrm>
            <a:off x="864927" y="3833812"/>
            <a:ext cx="10664825" cy="39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/>
            <a:r>
              <a:rPr lang="ru-RU" altLang="ru-RU" sz="1800" b="1" dirty="0" smtClean="0">
                <a:solidFill>
                  <a:srgbClr val="0000FF"/>
                </a:solidFill>
                <a:latin typeface="Georgia" pitchFamily="18" charset="0"/>
              </a:rPr>
              <a:t>Прогноз долгосрочного социально-экономического развития РФ на период до 2030</a:t>
            </a:r>
            <a:endParaRPr lang="ru-RU" sz="1800" b="1" dirty="0" smtClean="0">
              <a:solidFill>
                <a:srgbClr val="0000FF"/>
              </a:solidFill>
              <a:latin typeface="Georgia" pitchFamily="18" charset="0"/>
            </a:endParaRPr>
          </a:p>
        </p:txBody>
      </p:sp>
      <p:sp>
        <p:nvSpPr>
          <p:cNvPr id="10" name="Rectangle 3"/>
          <p:cNvSpPr txBox="1">
            <a:spLocks/>
          </p:cNvSpPr>
          <p:nvPr/>
        </p:nvSpPr>
        <p:spPr bwMode="auto">
          <a:xfrm>
            <a:off x="923925" y="4225017"/>
            <a:ext cx="8416017" cy="2335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Georgia" pitchFamily="18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Georgia" pitchFamily="18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Georgia" pitchFamily="18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Georgia" pitchFamily="18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Georgia" pitchFamily="18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ts val="500"/>
              </a:spcBef>
              <a:buFont typeface="Georgia" pitchFamily="18" charset="0"/>
              <a:buNone/>
            </a:pPr>
            <a:r>
              <a:rPr lang="ru-RU" altLang="ru-RU" sz="1400" b="1" dirty="0" smtClean="0">
                <a:solidFill>
                  <a:srgbClr val="A52C36"/>
                </a:solidFill>
                <a:latin typeface="Georgia" pitchFamily="18" charset="0"/>
              </a:rPr>
              <a:t>Необходимым условием</a:t>
            </a:r>
            <a:r>
              <a:rPr lang="ru-RU" altLang="ru-RU" sz="1400" dirty="0" smtClean="0">
                <a:solidFill>
                  <a:srgbClr val="A52C36"/>
                </a:solidFill>
                <a:latin typeface="Georgia" pitchFamily="18" charset="0"/>
              </a:rPr>
              <a:t> для формирования инновационной экономики является </a:t>
            </a:r>
            <a:r>
              <a:rPr lang="ru-RU" altLang="ru-RU" sz="1400" b="1" dirty="0" smtClean="0">
                <a:solidFill>
                  <a:srgbClr val="A52C36"/>
                </a:solidFill>
                <a:latin typeface="Georgia" pitchFamily="18" charset="0"/>
              </a:rPr>
              <a:t>модернизация системы образования</a:t>
            </a:r>
            <a:r>
              <a:rPr lang="ru-RU" altLang="ru-RU" sz="1400" dirty="0" smtClean="0">
                <a:solidFill>
                  <a:srgbClr val="A52C36"/>
                </a:solidFill>
                <a:latin typeface="Georgia" pitchFamily="18" charset="0"/>
              </a:rPr>
              <a:t>, являющейся основой динамичного экономического роста и социального развития общества, через создание:</a:t>
            </a:r>
          </a:p>
          <a:p>
            <a:pPr eaLnBrk="1" hangingPunct="1">
              <a:lnSpc>
                <a:spcPct val="95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altLang="ru-RU" sz="1400" dirty="0" smtClean="0">
                <a:latin typeface="Georgia" pitchFamily="18" charset="0"/>
              </a:rPr>
              <a:t>разработки и внедрения </a:t>
            </a:r>
            <a:r>
              <a:rPr lang="ru-RU" altLang="ru-RU" sz="1400" b="1" dirty="0" smtClean="0">
                <a:solidFill>
                  <a:srgbClr val="262673"/>
                </a:solidFill>
                <a:latin typeface="Georgia" pitchFamily="18" charset="0"/>
              </a:rPr>
              <a:t>ФГОС</a:t>
            </a:r>
            <a:r>
              <a:rPr lang="ru-RU" altLang="ru-RU" sz="1400" b="1" dirty="0" smtClean="0">
                <a:solidFill>
                  <a:srgbClr val="333399"/>
                </a:solidFill>
                <a:latin typeface="Georgia" pitchFamily="18" charset="0"/>
              </a:rPr>
              <a:t> </a:t>
            </a:r>
            <a:r>
              <a:rPr lang="ru-RU" altLang="ru-RU" sz="1400" dirty="0" smtClean="0">
                <a:latin typeface="Georgia" pitchFamily="18" charset="0"/>
              </a:rPr>
              <a:t>нового поколения для всех его уровней, </a:t>
            </a:r>
          </a:p>
          <a:p>
            <a:pPr eaLnBrk="1" hangingPunct="1">
              <a:lnSpc>
                <a:spcPct val="95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altLang="ru-RU" sz="1400" dirty="0" smtClean="0">
                <a:latin typeface="Georgia" pitchFamily="18" charset="0"/>
              </a:rPr>
              <a:t>внедрения </a:t>
            </a:r>
            <a:r>
              <a:rPr lang="ru-RU" altLang="ru-RU" sz="1400" b="1" dirty="0" smtClean="0">
                <a:solidFill>
                  <a:srgbClr val="262673"/>
                </a:solidFill>
                <a:latin typeface="Georgia" pitchFamily="18" charset="0"/>
              </a:rPr>
              <a:t>современных образовательных технологий</a:t>
            </a:r>
            <a:r>
              <a:rPr lang="ru-RU" altLang="ru-RU" sz="1400" dirty="0" smtClean="0">
                <a:latin typeface="Georgia" pitchFamily="18" charset="0"/>
              </a:rPr>
              <a:t>, </a:t>
            </a:r>
          </a:p>
          <a:p>
            <a:pPr eaLnBrk="1" hangingPunct="1">
              <a:lnSpc>
                <a:spcPct val="95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altLang="ru-RU" sz="1400" b="1" dirty="0" smtClean="0">
                <a:solidFill>
                  <a:srgbClr val="A32D35"/>
                </a:solidFill>
                <a:latin typeface="Georgia" pitchFamily="18" charset="0"/>
              </a:rPr>
              <a:t>обновления содержания и методов обучения</a:t>
            </a:r>
            <a:r>
              <a:rPr lang="ru-RU" altLang="ru-RU" sz="1400" dirty="0" smtClean="0">
                <a:latin typeface="Georgia" pitchFamily="18" charset="0"/>
              </a:rPr>
              <a:t> в областях низкой конкурентоспособности российской школы </a:t>
            </a:r>
            <a:r>
              <a:rPr lang="ru-RU" altLang="ru-RU" sz="1400" dirty="0" smtClean="0">
                <a:solidFill>
                  <a:srgbClr val="262673"/>
                </a:solidFill>
                <a:latin typeface="Georgia" pitchFamily="18" charset="0"/>
              </a:rPr>
              <a:t>(</a:t>
            </a:r>
            <a:r>
              <a:rPr lang="ru-RU" altLang="ru-RU" sz="1400" b="1" dirty="0" smtClean="0">
                <a:solidFill>
                  <a:srgbClr val="A32D35"/>
                </a:solidFill>
                <a:latin typeface="Georgia" pitchFamily="18" charset="0"/>
              </a:rPr>
              <a:t>технология</a:t>
            </a:r>
            <a:r>
              <a:rPr lang="ru-RU" altLang="ru-RU" sz="1400" dirty="0" smtClean="0">
                <a:solidFill>
                  <a:srgbClr val="262673"/>
                </a:solidFill>
                <a:latin typeface="Georgia" pitchFamily="18" charset="0"/>
              </a:rPr>
              <a:t>, </a:t>
            </a:r>
            <a:r>
              <a:rPr lang="ru-RU" altLang="ru-RU" sz="1400" dirty="0" smtClean="0">
                <a:latin typeface="Georgia" pitchFamily="18" charset="0"/>
              </a:rPr>
              <a:t>иностранные языки, социальные науки);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739" name="Rectangle 73"/>
          <p:cNvSpPr>
            <a:spLocks noGrp="1"/>
          </p:cNvSpPr>
          <p:nvPr>
            <p:ph type="title" idx="4294967295"/>
          </p:nvPr>
        </p:nvSpPr>
        <p:spPr>
          <a:xfrm>
            <a:off x="1279525" y="255588"/>
            <a:ext cx="10515600" cy="522287"/>
          </a:xfrm>
        </p:spPr>
        <p:txBody>
          <a:bodyPr/>
          <a:lstStyle/>
          <a:p>
            <a:pPr algn="ctr"/>
            <a:r>
              <a:rPr lang="ru-RU" sz="2400">
                <a:solidFill>
                  <a:srgbClr val="333399"/>
                </a:solidFill>
                <a:latin typeface="Georgia" pitchFamily="18" charset="0"/>
              </a:rPr>
              <a:t>Структура программы учебного предмета в соответствии с ФГОС ООО</a:t>
            </a:r>
          </a:p>
        </p:txBody>
      </p:sp>
      <p:graphicFrame>
        <p:nvGraphicFramePr>
          <p:cNvPr id="199784" name="Group 104"/>
          <p:cNvGraphicFramePr>
            <a:graphicFrameLocks noGrp="1"/>
          </p:cNvGraphicFramePr>
          <p:nvPr/>
        </p:nvGraphicFramePr>
        <p:xfrm>
          <a:off x="379413" y="957263"/>
          <a:ext cx="11364912" cy="5464176"/>
        </p:xfrm>
        <a:graphic>
          <a:graphicData uri="http://schemas.openxmlformats.org/drawingml/2006/table">
            <a:tbl>
              <a:tblPr/>
              <a:tblGrid>
                <a:gridCol w="53927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305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416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20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>
                          <a:tab pos="200025" algn="l"/>
                          <a:tab pos="630238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Calibri" pitchFamily="34" charset="0"/>
                          <a:cs typeface="Times New Roman" pitchFamily="18" charset="0"/>
                        </a:rPr>
                        <a:t>Приказ МОН РФ от 17.12.2010 №1897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>
                          <a:tab pos="200025" algn="l"/>
                          <a:tab pos="630238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Calibri" pitchFamily="34" charset="0"/>
                          <a:cs typeface="Times New Roman" pitchFamily="18" charset="0"/>
                        </a:rPr>
                        <a:t>Приказ МОН РФ от 31.12.2015 № 1577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>
                          <a:tab pos="200025" algn="l"/>
                          <a:tab pos="630238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Наши п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Georgia" pitchFamily="18" charset="0"/>
                          <a:ea typeface="Calibri" pitchFamily="34" charset="0"/>
                          <a:cs typeface="Times New Roman" pitchFamily="18" charset="0"/>
                        </a:rPr>
                        <a:t>редложение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43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227013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Calibri" pitchFamily="34" charset="0"/>
                          <a:cs typeface="Times New Roman" pitchFamily="18" charset="0"/>
                        </a:rPr>
                        <a:t>пояснительная записка, в которой конкретизируются общие цели основного общего образования с учётом специфики учебного предмета;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227013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Calibri" pitchFamily="34" charset="0"/>
                          <a:cs typeface="Times New Roman" pitchFamily="18" charset="0"/>
                        </a:rPr>
                        <a:t>общая характеристика учебного предмета;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227013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описание места учебного предмета  в учебном плане;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227013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личностные, метапредметные и предметные результаты освоения учебного предмета;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227013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содержание учебного предмета, курса;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227013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тематическое планирование с определением основных видов учебной деятельности;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227013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описание учебно-методического и материально-технического обеспечения образовательного процесса;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227013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планируемые результаты изучения учебного предмета, курса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227013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Calibri" pitchFamily="34" charset="0"/>
                          <a:cs typeface="Times New Roman" pitchFamily="18" charset="0"/>
                        </a:rPr>
                        <a:t>планируемые результаты освоения учебного предмета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227013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Calibri" pitchFamily="34" charset="0"/>
                          <a:cs typeface="Times New Roman" pitchFamily="18" charset="0"/>
                        </a:rPr>
                        <a:t>содержание учебного предмета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227013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тематическое планирование с указанием количества часов, отводимых на освоение каждой темы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227013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Georgia" pitchFamily="18" charset="0"/>
                          <a:ea typeface="Calibri" pitchFamily="34" charset="0"/>
                          <a:cs typeface="Times New Roman" pitchFamily="18" charset="0"/>
                        </a:rPr>
                        <a:t>нормативно-методические основания программы (документы федерального, регионального уровня и образовательной организации);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227013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Calibri" pitchFamily="34" charset="0"/>
                          <a:cs typeface="Times New Roman" pitchFamily="18" charset="0"/>
                        </a:rPr>
                        <a:t>место учебного предмета в учебном плане;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227013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планируемые результаты освоения учебного предмета;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227013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изменения и дополнения, внесённые в программу;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227013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учебный план;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227013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поурочное планирование (объединение содержания и тематического планирования)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687513"/>
            <a:ext cx="12192000" cy="1497012"/>
          </a:xfrm>
        </p:spPr>
        <p:txBody>
          <a:bodyPr/>
          <a:lstStyle/>
          <a:p>
            <a:pPr algn="ctr"/>
            <a:r>
              <a:rPr lang="ru-RU" altLang="ru-RU" sz="2000">
                <a:solidFill>
                  <a:srgbClr val="000099"/>
                </a:solidFill>
                <a:latin typeface="Georgia" pitchFamily="18" charset="0"/>
                <a:cs typeface="Times New Roman" pitchFamily="18" charset="0"/>
              </a:rPr>
              <a:t>Опыт реализации региональной составляющей ТО</a:t>
            </a:r>
            <a:br>
              <a:rPr lang="ru-RU" altLang="ru-RU" sz="2000">
                <a:solidFill>
                  <a:srgbClr val="000099"/>
                </a:solidFill>
                <a:latin typeface="Georgia" pitchFamily="18" charset="0"/>
                <a:cs typeface="Times New Roman" pitchFamily="18" charset="0"/>
              </a:rPr>
            </a:br>
            <a:r>
              <a:rPr lang="ru-RU" altLang="ru-RU" sz="2000">
                <a:solidFill>
                  <a:srgbClr val="000099"/>
                </a:solidFill>
                <a:latin typeface="Georgia" pitchFamily="18" charset="0"/>
                <a:cs typeface="Times New Roman" pitchFamily="18" charset="0"/>
              </a:rPr>
              <a:t>Профессиональные пробы – как ресурс эффективности профессионального самоопределения школьников</a:t>
            </a:r>
            <a:r>
              <a:rPr lang="ru-RU" altLang="ru-RU" sz="28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6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6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Инновационный характер взаимодействия образовательных организаций Рыбинска </a:t>
            </a:r>
            <a:br>
              <a:rPr lang="ru-RU" altLang="ru-RU" sz="180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с учреждениями среднего и высшего профессионального образования, промышленными предприятиями</a:t>
            </a: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</a:p>
        </p:txBody>
      </p:sp>
      <p:pic>
        <p:nvPicPr>
          <p:cNvPr id="182275" name="Picture 3" descr="header"/>
          <p:cNvPicPr>
            <a:picLocks noGrp="1" noChangeAspect="1" noChangeArrowheads="1"/>
          </p:cNvPicPr>
          <p:nvPr>
            <p:ph type="subTitle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95688" y="166688"/>
            <a:ext cx="4573587" cy="1439862"/>
          </a:xfrm>
          <a:noFill/>
        </p:spPr>
      </p:pic>
      <p:grpSp>
        <p:nvGrpSpPr>
          <p:cNvPr id="182276" name="Group 5"/>
          <p:cNvGrpSpPr>
            <a:grpSpLocks/>
          </p:cNvGrpSpPr>
          <p:nvPr/>
        </p:nvGrpSpPr>
        <p:grpSpPr bwMode="auto">
          <a:xfrm>
            <a:off x="8389938" y="171450"/>
            <a:ext cx="2782887" cy="1439863"/>
            <a:chOff x="2823" y="771"/>
            <a:chExt cx="3034" cy="2275"/>
          </a:xfrm>
        </p:grpSpPr>
        <p:pic>
          <p:nvPicPr>
            <p:cNvPr id="182277" name="Picture 6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3" y="771"/>
              <a:ext cx="3034" cy="2275"/>
            </a:xfrm>
            <a:prstGeom prst="rect">
              <a:avLst/>
            </a:prstGeom>
            <a:noFill/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</p:pic>
        <p:sp>
          <p:nvSpPr>
            <p:cNvPr id="182278" name="WordArt 7"/>
            <p:cNvSpPr>
              <a:spLocks noChangeArrowheads="1" noChangeShapeType="1" noTextEdit="1"/>
            </p:cNvSpPr>
            <p:nvPr/>
          </p:nvSpPr>
          <p:spPr bwMode="auto">
            <a:xfrm>
              <a:off x="4354" y="2642"/>
              <a:ext cx="1389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spc="720"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AAAAA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effectLst>
                    <a:outerShdw dist="45791" dir="3378596" algn="ctr" rotWithShape="0">
                      <a:srgbClr val="4D4D4D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Авиационный колледж</a:t>
              </a:r>
            </a:p>
          </p:txBody>
        </p:sp>
      </p:grpSp>
      <p:pic>
        <p:nvPicPr>
          <p:cNvPr id="182279" name="Picture 8" descr="001_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2300" y="166688"/>
            <a:ext cx="2713038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2280" name="Прямоугольник 2"/>
          <p:cNvSpPr>
            <a:spLocks noChangeArrowheads="1"/>
          </p:cNvSpPr>
          <p:nvPr/>
        </p:nvSpPr>
        <p:spPr bwMode="auto">
          <a:xfrm>
            <a:off x="46038" y="6499225"/>
            <a:ext cx="12192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buFont typeface="Georgia" pitchFamily="18" charset="0"/>
              <a:buNone/>
            </a:pPr>
            <a:r>
              <a:rPr lang="ru-RU" altLang="ru-RU" sz="1400">
                <a:latin typeface="Times New Roman" pitchFamily="18" charset="0"/>
              </a:rPr>
              <a:t>© </a:t>
            </a: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Департамент образования Администрации городского округа город Рыбинск, 2015</a:t>
            </a:r>
          </a:p>
        </p:txBody>
      </p:sp>
      <p:sp>
        <p:nvSpPr>
          <p:cNvPr id="182281" name="Rectangle 9"/>
          <p:cNvSpPr>
            <a:spLocks noChangeArrowheads="1"/>
          </p:cNvSpPr>
          <p:nvPr/>
        </p:nvSpPr>
        <p:spPr bwMode="auto">
          <a:xfrm>
            <a:off x="293688" y="3159125"/>
            <a:ext cx="5592762" cy="313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ct val="25000"/>
              </a:spcAft>
              <a:buClr>
                <a:srgbClr val="000099"/>
              </a:buClr>
              <a:buFont typeface="Wingdings" pitchFamily="2" charset="2"/>
              <a:buNone/>
            </a:pPr>
            <a:r>
              <a:rPr lang="ru-RU" altLang="ru-RU" sz="1400" b="1"/>
              <a:t>Образовательные организации</a:t>
            </a:r>
          </a:p>
          <a:p>
            <a:pPr>
              <a:spcAft>
                <a:spcPct val="25000"/>
              </a:spcAft>
              <a:buClr>
                <a:srgbClr val="000099"/>
              </a:buClr>
              <a:buFont typeface="Wingdings" pitchFamily="2" charset="2"/>
              <a:buChar char="v"/>
            </a:pPr>
            <a:r>
              <a:rPr lang="ru-RU" altLang="ru-RU" sz="1400"/>
              <a:t>УПК (учебно-производственный комплекс)</a:t>
            </a:r>
          </a:p>
          <a:p>
            <a:pPr>
              <a:spcAft>
                <a:spcPct val="25000"/>
              </a:spcAft>
              <a:buClr>
                <a:srgbClr val="000099"/>
              </a:buClr>
              <a:buFont typeface="Wingdings" pitchFamily="2" charset="2"/>
              <a:buChar char="v"/>
            </a:pPr>
            <a:r>
              <a:rPr lang="ru-RU" altLang="ru-RU" sz="1400"/>
              <a:t>ПЛ 23</a:t>
            </a:r>
          </a:p>
          <a:p>
            <a:pPr>
              <a:spcAft>
                <a:spcPct val="25000"/>
              </a:spcAft>
              <a:buClr>
                <a:srgbClr val="000099"/>
              </a:buClr>
              <a:buFont typeface="Wingdings" pitchFamily="2" charset="2"/>
              <a:buChar char="v"/>
            </a:pPr>
            <a:r>
              <a:rPr lang="ru-RU" altLang="ru-RU" sz="1400"/>
              <a:t>ПУ 4</a:t>
            </a:r>
          </a:p>
          <a:p>
            <a:pPr>
              <a:spcAft>
                <a:spcPct val="25000"/>
              </a:spcAft>
              <a:buClr>
                <a:srgbClr val="000099"/>
              </a:buClr>
              <a:buFont typeface="Wingdings" pitchFamily="2" charset="2"/>
              <a:buChar char="v"/>
            </a:pPr>
            <a:r>
              <a:rPr lang="ru-RU" altLang="ru-RU" sz="1400"/>
              <a:t>Авиационный колледж Рыбинского государственного авиационного технического университета им. П.А. Соловьева</a:t>
            </a:r>
          </a:p>
          <a:p>
            <a:pPr>
              <a:spcAft>
                <a:spcPct val="25000"/>
              </a:spcAft>
              <a:buClr>
                <a:srgbClr val="000099"/>
              </a:buClr>
              <a:buFont typeface="Wingdings" pitchFamily="2" charset="2"/>
              <a:buChar char="v"/>
            </a:pPr>
            <a:r>
              <a:rPr lang="ru-RU" altLang="ru-RU" sz="1400"/>
              <a:t>Рыбинский профессионально-педагогический колледж </a:t>
            </a:r>
          </a:p>
          <a:p>
            <a:pPr>
              <a:spcAft>
                <a:spcPct val="25000"/>
              </a:spcAft>
              <a:buClr>
                <a:srgbClr val="000099"/>
              </a:buClr>
              <a:buFont typeface="Wingdings" pitchFamily="2" charset="2"/>
              <a:buChar char="v"/>
            </a:pPr>
            <a:r>
              <a:rPr lang="ru-RU" altLang="ru-RU" sz="1400"/>
              <a:t>Рыбинский полиграфический колледж </a:t>
            </a:r>
          </a:p>
          <a:p>
            <a:pPr>
              <a:spcAft>
                <a:spcPct val="25000"/>
              </a:spcAft>
              <a:buClr>
                <a:srgbClr val="000099"/>
              </a:buClr>
              <a:buFont typeface="Wingdings" pitchFamily="2" charset="2"/>
              <a:buChar char="v"/>
            </a:pPr>
            <a:r>
              <a:rPr lang="ru-RU" altLang="ru-RU" sz="1400"/>
              <a:t>Рыбинский филиал ФБОУ ВПО «Московская государственная академия водного транспорта» </a:t>
            </a:r>
          </a:p>
          <a:p>
            <a:pPr>
              <a:spcAft>
                <a:spcPct val="25000"/>
              </a:spcAft>
              <a:buClr>
                <a:srgbClr val="000099"/>
              </a:buClr>
              <a:buFont typeface="Wingdings" pitchFamily="2" charset="2"/>
              <a:buChar char="v"/>
            </a:pPr>
            <a:r>
              <a:rPr lang="ru-RU" altLang="ru-RU" sz="1400"/>
              <a:t>Рыбинский промышленно-экономический колледж</a:t>
            </a:r>
          </a:p>
          <a:p>
            <a:pPr>
              <a:spcAft>
                <a:spcPct val="25000"/>
              </a:spcAft>
              <a:buClr>
                <a:srgbClr val="000099"/>
              </a:buClr>
              <a:buFont typeface="Wingdings" pitchFamily="2" charset="2"/>
              <a:buChar char="v"/>
            </a:pPr>
            <a:r>
              <a:rPr lang="ru-RU" altLang="ru-RU" sz="1400"/>
              <a:t>Рыбинский колледж городской инфраструктуры</a:t>
            </a:r>
          </a:p>
        </p:txBody>
      </p:sp>
      <p:sp>
        <p:nvSpPr>
          <p:cNvPr id="182282" name="Rectangle 6"/>
          <p:cNvSpPr>
            <a:spLocks noChangeArrowheads="1"/>
          </p:cNvSpPr>
          <p:nvPr/>
        </p:nvSpPr>
        <p:spPr bwMode="auto">
          <a:xfrm>
            <a:off x="6096000" y="3208338"/>
            <a:ext cx="5661025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spcAft>
                <a:spcPct val="25000"/>
              </a:spcAft>
              <a:buClr>
                <a:srgbClr val="000099"/>
              </a:buClr>
              <a:buFont typeface="Wingdings" pitchFamily="2" charset="2"/>
              <a:buNone/>
            </a:pPr>
            <a:r>
              <a:rPr lang="ru-RU" altLang="ru-RU" sz="1400" b="1"/>
              <a:t>Организации и предприятия</a:t>
            </a:r>
          </a:p>
          <a:p>
            <a:pPr marL="228600" indent="-228600">
              <a:spcAft>
                <a:spcPct val="25000"/>
              </a:spcAft>
              <a:buClr>
                <a:srgbClr val="000099"/>
              </a:buClr>
              <a:buFont typeface="Wingdings" pitchFamily="2" charset="2"/>
              <a:buChar char="v"/>
            </a:pPr>
            <a:r>
              <a:rPr lang="ru-RU" altLang="ru-RU" sz="1400"/>
              <a:t>ГУ ЯО «Центр профессиональной и психологической поддержки «Ресурс» </a:t>
            </a:r>
          </a:p>
          <a:p>
            <a:pPr marL="228600" indent="-228600">
              <a:spcAft>
                <a:spcPct val="25000"/>
              </a:spcAft>
              <a:buClr>
                <a:srgbClr val="000099"/>
              </a:buClr>
              <a:buFont typeface="Wingdings" pitchFamily="2" charset="2"/>
              <a:buChar char="v"/>
            </a:pPr>
            <a:r>
              <a:rPr lang="ru-RU" altLang="ru-RU" sz="1400"/>
              <a:t>ОАО НПО «Сатурн»</a:t>
            </a:r>
          </a:p>
          <a:p>
            <a:pPr marL="228600" indent="-228600">
              <a:spcAft>
                <a:spcPct val="25000"/>
              </a:spcAft>
              <a:buClr>
                <a:srgbClr val="000099"/>
              </a:buClr>
              <a:buFont typeface="Wingdings" pitchFamily="2" charset="2"/>
              <a:buChar char="v"/>
            </a:pPr>
            <a:r>
              <a:rPr lang="ru-RU" altLang="ru-RU" sz="1400"/>
              <a:t>ОАО ССЗ «Вымпел»</a:t>
            </a:r>
          </a:p>
          <a:p>
            <a:pPr marL="228600" indent="-228600">
              <a:spcAft>
                <a:spcPct val="25000"/>
              </a:spcAft>
              <a:buClr>
                <a:srgbClr val="000099"/>
              </a:buClr>
              <a:buFont typeface="Wingdings" pitchFamily="2" charset="2"/>
              <a:buChar char="v"/>
            </a:pPr>
            <a:r>
              <a:rPr lang="ru-RU" altLang="ru-RU" sz="1400"/>
              <a:t>ОАО «ОДК Газовые турбины»</a:t>
            </a:r>
          </a:p>
          <a:p>
            <a:pPr marL="228600" indent="-228600">
              <a:spcAft>
                <a:spcPct val="25000"/>
              </a:spcAft>
              <a:buClr>
                <a:srgbClr val="000099"/>
              </a:buClr>
              <a:buFont typeface="Wingdings" pitchFamily="2" charset="2"/>
              <a:buChar char="v"/>
            </a:pPr>
            <a:r>
              <a:rPr lang="ru-RU" altLang="ru-RU" sz="1400"/>
              <a:t>ОАО «Рыбинский завод приборостроения»</a:t>
            </a:r>
          </a:p>
          <a:p>
            <a:pPr marL="228600" indent="-228600">
              <a:spcAft>
                <a:spcPct val="25000"/>
              </a:spcAft>
              <a:buClr>
                <a:srgbClr val="000099"/>
              </a:buClr>
              <a:buFont typeface="Wingdings" pitchFamily="2" charset="2"/>
              <a:buChar char="v"/>
            </a:pPr>
            <a:r>
              <a:rPr lang="ru-RU" altLang="ru-RU" sz="1400"/>
              <a:t>ЗАО «Русская механика»</a:t>
            </a:r>
          </a:p>
          <a:p>
            <a:pPr marL="228600" indent="-228600">
              <a:spcAft>
                <a:spcPct val="25000"/>
              </a:spcAft>
              <a:buClr>
                <a:srgbClr val="000099"/>
              </a:buClr>
              <a:buFont typeface="Wingdings" pitchFamily="2" charset="2"/>
              <a:buChar char="v"/>
            </a:pPr>
            <a:r>
              <a:rPr lang="ru-RU" altLang="ru-RU" sz="1400"/>
              <a:t>ОАО «Рыбинсккабель»</a:t>
            </a:r>
          </a:p>
          <a:p>
            <a:pPr marL="228600" indent="-228600">
              <a:spcAft>
                <a:spcPct val="25000"/>
              </a:spcAft>
              <a:buClr>
                <a:srgbClr val="000099"/>
              </a:buClr>
              <a:buFont typeface="Wingdings" pitchFamily="2" charset="2"/>
              <a:buChar char="v"/>
            </a:pPr>
            <a:r>
              <a:rPr lang="ru-RU" altLang="ru-RU" sz="1400"/>
              <a:t>МУЗ Больница № 2 имени Пирогова</a:t>
            </a:r>
          </a:p>
          <a:p>
            <a:pPr marL="228600" indent="-228600">
              <a:spcAft>
                <a:spcPct val="25000"/>
              </a:spcAft>
              <a:buClr>
                <a:srgbClr val="000099"/>
              </a:buClr>
              <a:buFont typeface="Wingdings" pitchFamily="2" charset="2"/>
              <a:buChar char="v"/>
            </a:pPr>
            <a:r>
              <a:rPr lang="ru-RU" altLang="ru-RU" sz="1400"/>
              <a:t>МУЗ Городская детская больница</a:t>
            </a:r>
          </a:p>
          <a:p>
            <a:pPr marL="228600" indent="-228600">
              <a:spcAft>
                <a:spcPct val="25000"/>
              </a:spcAft>
              <a:buClr>
                <a:srgbClr val="000099"/>
              </a:buClr>
              <a:buFont typeface="Wingdings" pitchFamily="2" charset="2"/>
              <a:buChar char="v"/>
            </a:pPr>
            <a:r>
              <a:rPr lang="ru-RU" altLang="ru-RU" sz="1400">
                <a:cs typeface="Times New Roman" pitchFamily="18" charset="0"/>
              </a:rPr>
              <a:t>МУ МВД России  </a:t>
            </a:r>
            <a:r>
              <a:rPr lang="ru-RU" altLang="ru-RU" sz="1400"/>
              <a:t>города Рыбинска и Рыбинского района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33375" y="914400"/>
            <a:ext cx="3675063" cy="25146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>
                <a:srgbClr val="000099"/>
              </a:buClr>
              <a:buFont typeface="Wingdings" pitchFamily="2" charset="2"/>
              <a:buChar char="Ø"/>
            </a:pPr>
            <a:r>
              <a:rPr lang="ru-RU" altLang="ru-RU" sz="1600">
                <a:cs typeface="Times New Roman" pitchFamily="18" charset="0"/>
              </a:rPr>
              <a:t>Профессиональные пробы учащихся 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>
                <a:srgbClr val="000099"/>
              </a:buClr>
              <a:buFont typeface="Wingdings" pitchFamily="2" charset="2"/>
              <a:buChar char="Ø"/>
            </a:pPr>
            <a:r>
              <a:rPr lang="ru-RU" altLang="ru-RU" sz="1600">
                <a:cs typeface="Times New Roman" pitchFamily="18" charset="0"/>
              </a:rPr>
              <a:t>    8-х классов на базе Рыбинского промышленно-экономического колледжа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>
                <a:srgbClr val="000099"/>
              </a:buClr>
              <a:buFont typeface="Wingdings" pitchFamily="2" charset="2"/>
              <a:buChar char="Ø"/>
            </a:pPr>
            <a:r>
              <a:rPr lang="ru-RU" altLang="ru-RU" sz="1600">
                <a:cs typeface="Times New Roman" pitchFamily="18" charset="0"/>
              </a:rPr>
              <a:t>Программа профориентационных занятий учащихся 9-х классов на базе РГАТУ и Рыбинского авиационного колледжа 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>
                <a:srgbClr val="000099"/>
              </a:buClr>
              <a:buFont typeface="Wingdings" pitchFamily="2" charset="2"/>
              <a:buChar char="Ø"/>
            </a:pPr>
            <a:r>
              <a:rPr lang="ru-RU" altLang="ru-RU" sz="1600">
                <a:cs typeface="Times New Roman" pitchFamily="18" charset="0"/>
              </a:rPr>
              <a:t>Программа «Я выбираю «Сатурн»</a:t>
            </a:r>
          </a:p>
        </p:txBody>
      </p:sp>
      <p:sp>
        <p:nvSpPr>
          <p:cNvPr id="185347" name="Rectangle 97"/>
          <p:cNvSpPr>
            <a:spLocks noChangeArrowheads="1"/>
          </p:cNvSpPr>
          <p:nvPr/>
        </p:nvSpPr>
        <p:spPr bwMode="auto">
          <a:xfrm>
            <a:off x="0" y="0"/>
            <a:ext cx="4170363" cy="677863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buFont typeface="Georgia" pitchFamily="18" charset="0"/>
              <a:buNone/>
            </a:pPr>
            <a:r>
              <a:rPr lang="ru-RU" altLang="ru-RU" sz="240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Межведомственные проекты</a:t>
            </a:r>
          </a:p>
        </p:txBody>
      </p:sp>
      <p:sp>
        <p:nvSpPr>
          <p:cNvPr id="185348" name="Прямоугольник 2"/>
          <p:cNvSpPr>
            <a:spLocks noChangeArrowheads="1"/>
          </p:cNvSpPr>
          <p:nvPr/>
        </p:nvSpPr>
        <p:spPr bwMode="auto">
          <a:xfrm>
            <a:off x="0" y="6477000"/>
            <a:ext cx="1219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buFont typeface="Georgia" pitchFamily="18" charset="0"/>
              <a:buNone/>
            </a:pPr>
            <a:r>
              <a:rPr lang="ru-RU" altLang="ru-RU" sz="1400">
                <a:latin typeface="Times New Roman" pitchFamily="18" charset="0"/>
              </a:rPr>
              <a:t>© </a:t>
            </a: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Департамент образования Администрации городского округа город Рыбинск, 2015</a:t>
            </a:r>
          </a:p>
        </p:txBody>
      </p:sp>
      <p:sp>
        <p:nvSpPr>
          <p:cNvPr id="185349" name="Rectangle 97"/>
          <p:cNvSpPr>
            <a:spLocks noChangeArrowheads="1"/>
          </p:cNvSpPr>
          <p:nvPr/>
        </p:nvSpPr>
        <p:spPr bwMode="auto">
          <a:xfrm>
            <a:off x="4191000" y="0"/>
            <a:ext cx="3143250" cy="611188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buFont typeface="Georgia" pitchFamily="18" charset="0"/>
              <a:buNone/>
            </a:pPr>
            <a:r>
              <a:rPr lang="ru-RU" altLang="ru-RU" sz="2400">
                <a:solidFill>
                  <a:schemeClr val="bg1"/>
                </a:solidFill>
                <a:latin typeface="Calibri" pitchFamily="34" charset="0"/>
              </a:rPr>
              <a:t> </a:t>
            </a:r>
          </a:p>
          <a:p>
            <a:pPr algn="ctr">
              <a:lnSpc>
                <a:spcPct val="90000"/>
              </a:lnSpc>
              <a:buFont typeface="Georgia" pitchFamily="18" charset="0"/>
              <a:buNone/>
            </a:pPr>
            <a:r>
              <a:rPr lang="ru-RU" altLang="ru-RU" sz="240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Учебные практики </a:t>
            </a:r>
            <a:br>
              <a:rPr lang="ru-RU" altLang="ru-RU" sz="240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</a:br>
            <a:endParaRPr lang="ru-RU" altLang="ru-RU" sz="240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85350" name="Rectangle 8"/>
          <p:cNvSpPr>
            <a:spLocks noChangeArrowheads="1"/>
          </p:cNvSpPr>
          <p:nvPr/>
        </p:nvSpPr>
        <p:spPr bwMode="auto">
          <a:xfrm>
            <a:off x="4262438" y="841375"/>
            <a:ext cx="3008312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spcAft>
                <a:spcPct val="30000"/>
              </a:spcAft>
              <a:buClr>
                <a:srgbClr val="000099"/>
              </a:buClr>
              <a:buFont typeface="Wingdings" pitchFamily="2" charset="2"/>
              <a:buChar char="Ø"/>
            </a:pPr>
            <a:r>
              <a:rPr lang="ru-RU" altLang="ru-RU" sz="1600">
                <a:latin typeface="Calibri" pitchFamily="34" charset="0"/>
                <a:cs typeface="Times New Roman" pitchFamily="18" charset="0"/>
              </a:rPr>
              <a:t>Профессиональные пробы </a:t>
            </a:r>
          </a:p>
          <a:p>
            <a:pPr marL="228600" indent="-228600">
              <a:spcAft>
                <a:spcPct val="30000"/>
              </a:spcAft>
              <a:buClr>
                <a:srgbClr val="000099"/>
              </a:buClr>
              <a:buFont typeface="Wingdings" pitchFamily="2" charset="2"/>
              <a:buChar char="Ø"/>
            </a:pPr>
            <a:r>
              <a:rPr lang="ru-RU" altLang="ru-RU" sz="1600">
                <a:latin typeface="Calibri" pitchFamily="34" charset="0"/>
                <a:cs typeface="Times New Roman" pitchFamily="18" charset="0"/>
              </a:rPr>
              <a:t>Практикум </a:t>
            </a:r>
          </a:p>
          <a:p>
            <a:pPr marL="228600" indent="-228600">
              <a:spcAft>
                <a:spcPct val="30000"/>
              </a:spcAft>
              <a:buClr>
                <a:srgbClr val="000099"/>
              </a:buClr>
              <a:buFont typeface="Wingdings" pitchFamily="2" charset="2"/>
              <a:buChar char="Ø"/>
            </a:pPr>
            <a:r>
              <a:rPr lang="ru-RU" altLang="ru-RU" sz="1600">
                <a:latin typeface="Calibri" pitchFamily="34" charset="0"/>
                <a:cs typeface="Times New Roman" pitchFamily="18" charset="0"/>
              </a:rPr>
              <a:t>Исследования</a:t>
            </a:r>
          </a:p>
          <a:p>
            <a:pPr marL="228600" indent="-228600">
              <a:spcAft>
                <a:spcPct val="30000"/>
              </a:spcAft>
              <a:buClr>
                <a:srgbClr val="000099"/>
              </a:buClr>
              <a:buFont typeface="Wingdings" pitchFamily="2" charset="2"/>
              <a:buChar char="Ø"/>
            </a:pPr>
            <a:r>
              <a:rPr lang="ru-RU" altLang="ru-RU" sz="1600">
                <a:latin typeface="Calibri" pitchFamily="34" charset="0"/>
                <a:cs typeface="Times New Roman" pitchFamily="18" charset="0"/>
              </a:rPr>
              <a:t>Проекты</a:t>
            </a:r>
          </a:p>
          <a:p>
            <a:pPr marL="228600" indent="-228600">
              <a:spcAft>
                <a:spcPct val="30000"/>
              </a:spcAft>
              <a:buClr>
                <a:srgbClr val="000099"/>
              </a:buClr>
              <a:buFont typeface="Wingdings" pitchFamily="2" charset="2"/>
              <a:buChar char="Ø"/>
            </a:pPr>
            <a:r>
              <a:rPr lang="ru-RU" altLang="ru-RU" sz="1600">
                <a:latin typeface="Calibri" pitchFamily="34" charset="0"/>
                <a:cs typeface="Times New Roman" pitchFamily="18" charset="0"/>
              </a:rPr>
              <a:t>Экскурсии</a:t>
            </a:r>
          </a:p>
        </p:txBody>
      </p:sp>
      <p:pic>
        <p:nvPicPr>
          <p:cNvPr id="185351" name="Picture 12" descr="i?id=cec5e7ea51e3904b1bd8c3a76c4c81a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825" y="4868863"/>
            <a:ext cx="274637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53" name="Picture 9" descr="IMG_20141125_10410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4500" y="2627313"/>
            <a:ext cx="251142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54" name="Picture 14" descr="tn_207440_1253960f0086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363" y="3429000"/>
            <a:ext cx="277495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5355" name="Rectangle 97"/>
          <p:cNvSpPr>
            <a:spLocks noChangeArrowheads="1"/>
          </p:cNvSpPr>
          <p:nvPr/>
        </p:nvSpPr>
        <p:spPr bwMode="auto">
          <a:xfrm>
            <a:off x="0" y="0"/>
            <a:ext cx="4170363" cy="687388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buFont typeface="Georgia" pitchFamily="18" charset="0"/>
              <a:buNone/>
            </a:pPr>
            <a:r>
              <a:rPr lang="ru-RU" altLang="ru-RU" sz="240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Межведомственные проекты</a:t>
            </a:r>
          </a:p>
        </p:txBody>
      </p:sp>
      <p:sp>
        <p:nvSpPr>
          <p:cNvPr id="185356" name="Rectangle 97"/>
          <p:cNvSpPr>
            <a:spLocks noChangeArrowheads="1"/>
          </p:cNvSpPr>
          <p:nvPr/>
        </p:nvSpPr>
        <p:spPr bwMode="auto">
          <a:xfrm>
            <a:off x="4191000" y="0"/>
            <a:ext cx="3143250" cy="69215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buFont typeface="Georgia" pitchFamily="18" charset="0"/>
              <a:buNone/>
            </a:pPr>
            <a:r>
              <a:rPr lang="ru-RU" altLang="ru-RU" sz="2400">
                <a:solidFill>
                  <a:schemeClr val="bg1"/>
                </a:solidFill>
                <a:latin typeface="Calibri" pitchFamily="34" charset="0"/>
              </a:rPr>
              <a:t> </a:t>
            </a:r>
          </a:p>
          <a:p>
            <a:pPr algn="ctr">
              <a:lnSpc>
                <a:spcPct val="90000"/>
              </a:lnSpc>
              <a:buFont typeface="Georgia" pitchFamily="18" charset="0"/>
              <a:buNone/>
            </a:pPr>
            <a:r>
              <a:rPr lang="ru-RU" altLang="ru-RU" sz="240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Учебные практики </a:t>
            </a:r>
            <a:br>
              <a:rPr lang="ru-RU" altLang="ru-RU" sz="240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</a:br>
            <a:endParaRPr lang="ru-RU" altLang="ru-RU" sz="240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185352" name="Picture 10" descr="IMG_20141125_09582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1350" y="4845050"/>
            <a:ext cx="16192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5357" name="Rectangle 97"/>
          <p:cNvSpPr>
            <a:spLocks noChangeArrowheads="1"/>
          </p:cNvSpPr>
          <p:nvPr/>
        </p:nvSpPr>
        <p:spPr bwMode="auto">
          <a:xfrm>
            <a:off x="7354888" y="0"/>
            <a:ext cx="4837112" cy="695325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buFont typeface="Georgia" pitchFamily="18" charset="0"/>
              <a:buNone/>
            </a:pPr>
            <a:r>
              <a:rPr lang="ru-RU" altLang="ru-RU" sz="230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Профессиональные пробы</a:t>
            </a:r>
            <a:br>
              <a:rPr lang="ru-RU" altLang="ru-RU" sz="230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altLang="ru-RU" sz="230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учащихся 8-х классов    (РПЭК)</a:t>
            </a:r>
          </a:p>
        </p:txBody>
      </p:sp>
      <p:sp>
        <p:nvSpPr>
          <p:cNvPr id="185358" name="Rectangle 3"/>
          <p:cNvSpPr>
            <a:spLocks noChangeArrowheads="1"/>
          </p:cNvSpPr>
          <p:nvPr/>
        </p:nvSpPr>
        <p:spPr bwMode="auto">
          <a:xfrm>
            <a:off x="7340600" y="857250"/>
            <a:ext cx="463550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Aft>
                <a:spcPct val="30000"/>
              </a:spcAft>
              <a:buClr>
                <a:srgbClr val="000099"/>
              </a:buClr>
              <a:buFont typeface="Wingdings" pitchFamily="2" charset="2"/>
              <a:buChar char="Ø"/>
            </a:pPr>
            <a:r>
              <a:rPr lang="ru-RU" altLang="ru-RU" sz="1600">
                <a:cs typeface="Times New Roman" pitchFamily="18" charset="0"/>
              </a:rPr>
              <a:t>Виды электромонтажных работ</a:t>
            </a:r>
          </a:p>
          <a:p>
            <a:pPr marL="228600" indent="-228600">
              <a:lnSpc>
                <a:spcPct val="90000"/>
              </a:lnSpc>
              <a:spcAft>
                <a:spcPct val="30000"/>
              </a:spcAft>
              <a:buClr>
                <a:srgbClr val="000099"/>
              </a:buClr>
              <a:buFont typeface="Wingdings" pitchFamily="2" charset="2"/>
              <a:buChar char="Ø"/>
            </a:pPr>
            <a:r>
              <a:rPr lang="ru-RU" altLang="ru-RU" sz="1600">
                <a:cs typeface="Times New Roman" pitchFamily="18" charset="0"/>
              </a:rPr>
              <a:t>Виды слесарных и сварочных работ </a:t>
            </a:r>
          </a:p>
          <a:p>
            <a:pPr marL="228600" indent="-228600">
              <a:lnSpc>
                <a:spcPct val="90000"/>
              </a:lnSpc>
              <a:spcAft>
                <a:spcPct val="30000"/>
              </a:spcAft>
              <a:buClr>
                <a:srgbClr val="000099"/>
              </a:buClr>
              <a:buFont typeface="Wingdings" pitchFamily="2" charset="2"/>
              <a:buChar char="Ø"/>
            </a:pPr>
            <a:r>
              <a:rPr lang="ru-RU" altLang="ru-RU" sz="1600">
                <a:cs typeface="Times New Roman" pitchFamily="18" charset="0"/>
              </a:rPr>
              <a:t>Основы программирования на станках ЧПУ</a:t>
            </a:r>
          </a:p>
          <a:p>
            <a:pPr marL="228600" indent="-228600">
              <a:lnSpc>
                <a:spcPct val="90000"/>
              </a:lnSpc>
              <a:spcAft>
                <a:spcPct val="30000"/>
              </a:spcAft>
              <a:buClr>
                <a:srgbClr val="000099"/>
              </a:buClr>
              <a:buFont typeface="Wingdings" pitchFamily="2" charset="2"/>
              <a:buChar char="Ø"/>
            </a:pPr>
            <a:r>
              <a:rPr lang="ru-RU" altLang="ru-RU" sz="1600">
                <a:cs typeface="Times New Roman" pitchFamily="18" charset="0"/>
              </a:rPr>
              <a:t>Основы парикмахерских работ</a:t>
            </a:r>
          </a:p>
          <a:p>
            <a:pPr marL="228600" indent="-228600">
              <a:lnSpc>
                <a:spcPct val="90000"/>
              </a:lnSpc>
              <a:spcAft>
                <a:spcPct val="30000"/>
              </a:spcAft>
              <a:buClr>
                <a:srgbClr val="000099"/>
              </a:buClr>
              <a:buFont typeface="Wingdings" pitchFamily="2" charset="2"/>
              <a:buChar char="Ø"/>
            </a:pPr>
            <a:r>
              <a:rPr lang="ru-RU" altLang="ru-RU" sz="1600">
                <a:cs typeface="Times New Roman" pitchFamily="18" charset="0"/>
              </a:rPr>
              <a:t>Основы поварского и     кондитерского дела. Приготовление     кондитерских изделий </a:t>
            </a:r>
          </a:p>
          <a:p>
            <a:pPr marL="228600" indent="-228600">
              <a:lnSpc>
                <a:spcPct val="90000"/>
              </a:lnSpc>
              <a:spcAft>
                <a:spcPct val="30000"/>
              </a:spcAft>
              <a:buClr>
                <a:srgbClr val="000099"/>
              </a:buClr>
              <a:buFont typeface="Wingdings" pitchFamily="2" charset="2"/>
              <a:buChar char="Ø"/>
            </a:pPr>
            <a:r>
              <a:rPr lang="ru-RU" altLang="ru-RU" sz="1600">
                <a:cs typeface="Times New Roman" pitchFamily="18" charset="0"/>
              </a:rPr>
              <a:t>Основы работы с программой </a:t>
            </a:r>
            <a:r>
              <a:rPr lang="en-US" altLang="ru-RU" sz="1600">
                <a:cs typeface="Times New Roman" pitchFamily="18" charset="0"/>
              </a:rPr>
              <a:t>AutoCad</a:t>
            </a:r>
            <a:r>
              <a:rPr lang="ru-RU" altLang="ru-RU" sz="1600">
                <a:cs typeface="Times New Roman" pitchFamily="18" charset="0"/>
              </a:rPr>
              <a:t> </a:t>
            </a:r>
          </a:p>
          <a:p>
            <a:pPr marL="228600" indent="-228600">
              <a:lnSpc>
                <a:spcPct val="90000"/>
              </a:lnSpc>
              <a:spcAft>
                <a:spcPct val="30000"/>
              </a:spcAft>
              <a:buClr>
                <a:srgbClr val="000099"/>
              </a:buClr>
              <a:buFont typeface="Wingdings" pitchFamily="2" charset="2"/>
              <a:buChar char="Ø"/>
            </a:pPr>
            <a:r>
              <a:rPr lang="ru-RU" altLang="ru-RU" sz="1600">
                <a:cs typeface="Times New Roman" pitchFamily="18" charset="0"/>
              </a:rPr>
              <a:t>Основы банковского дела </a:t>
            </a:r>
          </a:p>
          <a:p>
            <a:pPr marL="228600" indent="-228600">
              <a:lnSpc>
                <a:spcPct val="90000"/>
              </a:lnSpc>
              <a:spcAft>
                <a:spcPct val="30000"/>
              </a:spcAft>
              <a:buClr>
                <a:srgbClr val="000099"/>
              </a:buClr>
              <a:buFont typeface="Wingdings" pitchFamily="2" charset="2"/>
              <a:buChar char="Ø"/>
            </a:pPr>
            <a:r>
              <a:rPr lang="ru-RU" altLang="ru-RU" sz="1600">
                <a:cs typeface="Times New Roman" pitchFamily="18" charset="0"/>
              </a:rPr>
              <a:t>Основы художественной росписи по дереву </a:t>
            </a:r>
          </a:p>
          <a:p>
            <a:pPr marL="228600" indent="-228600">
              <a:lnSpc>
                <a:spcPct val="90000"/>
              </a:lnSpc>
              <a:spcAft>
                <a:spcPct val="30000"/>
              </a:spcAft>
              <a:buClr>
                <a:srgbClr val="000099"/>
              </a:buClr>
              <a:buFont typeface="Wingdings" pitchFamily="2" charset="2"/>
              <a:buChar char="Ø"/>
            </a:pPr>
            <a:r>
              <a:rPr lang="ru-RU" altLang="ru-RU" sz="1600">
                <a:cs typeface="Times New Roman" pitchFamily="18" charset="0"/>
              </a:rPr>
              <a:t>ТО и устройство современного автомобиля </a:t>
            </a:r>
          </a:p>
          <a:p>
            <a:pPr marL="228600" indent="-228600">
              <a:lnSpc>
                <a:spcPct val="90000"/>
              </a:lnSpc>
              <a:spcAft>
                <a:spcPct val="30000"/>
              </a:spcAft>
              <a:buClr>
                <a:srgbClr val="000099"/>
              </a:buClr>
              <a:buFont typeface="Wingdings" pitchFamily="2" charset="2"/>
              <a:buChar char="Ø"/>
            </a:pPr>
            <a:r>
              <a:rPr lang="ru-RU" altLang="ru-RU" sz="1600">
                <a:cs typeface="Times New Roman" pitchFamily="18" charset="0"/>
              </a:rPr>
              <a:t>Основы программы подготовки водителей     категории «В»</a:t>
            </a:r>
            <a:r>
              <a:rPr lang="ru-RU" altLang="ru-RU" sz="1600">
                <a:latin typeface="Calibri" pitchFamily="34" charset="0"/>
                <a:cs typeface="Times New Roman" pitchFamily="18" charset="0"/>
              </a:rPr>
              <a:t> </a:t>
            </a:r>
          </a:p>
        </p:txBody>
      </p:sp>
      <p:pic>
        <p:nvPicPr>
          <p:cNvPr id="185359" name="Picture 12" descr="DSC00841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24900" y="4816475"/>
            <a:ext cx="3209925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60" name="Picture 13" descr="IMG_5809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6488" y="4833938"/>
            <a:ext cx="3652837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/>
          </p:cNvSpPr>
          <p:nvPr>
            <p:ph type="title"/>
          </p:nvPr>
        </p:nvSpPr>
        <p:spPr>
          <a:xfrm>
            <a:off x="2400299" y="395287"/>
            <a:ext cx="9113079" cy="528638"/>
          </a:xfrm>
        </p:spPr>
        <p:txBody>
          <a:bodyPr/>
          <a:lstStyle/>
          <a:p>
            <a:r>
              <a:rPr lang="ru-RU" altLang="ru-RU" sz="2800" dirty="0" smtClean="0">
                <a:solidFill>
                  <a:srgbClr val="0000FF"/>
                </a:solidFill>
                <a:latin typeface="Georgia" pitchFamily="18" charset="0"/>
              </a:rPr>
              <a:t>Направления взаимодействия </a:t>
            </a:r>
            <a:r>
              <a:rPr lang="ru-RU" altLang="ru-RU" sz="2800" dirty="0">
                <a:solidFill>
                  <a:srgbClr val="0000FF"/>
                </a:solidFill>
                <a:latin typeface="Georgia" pitchFamily="18" charset="0"/>
              </a:rPr>
              <a:t>с ПАО «ОДК-Сатурн»</a:t>
            </a:r>
          </a:p>
        </p:txBody>
      </p:sp>
      <p:sp>
        <p:nvSpPr>
          <p:cNvPr id="191520" name="Rectangle 32"/>
          <p:cNvSpPr>
            <a:spLocks noGrp="1"/>
          </p:cNvSpPr>
          <p:nvPr>
            <p:ph type="body" idx="1"/>
          </p:nvPr>
        </p:nvSpPr>
        <p:spPr>
          <a:xfrm>
            <a:off x="338138" y="1327150"/>
            <a:ext cx="11418887" cy="633413"/>
          </a:xfrm>
        </p:spPr>
        <p:txBody>
          <a:bodyPr/>
          <a:lstStyle/>
          <a:p>
            <a:pPr marL="533400" indent="-533400">
              <a:spcBef>
                <a:spcPct val="0"/>
              </a:spcBef>
              <a:buFont typeface="Georgia" pitchFamily="18" charset="0"/>
              <a:buAutoNum type="arabicPeriod"/>
            </a:pPr>
            <a:r>
              <a:rPr lang="ru-RU" altLang="ru-RU" sz="1600">
                <a:latin typeface="Georgia" pitchFamily="18" charset="0"/>
              </a:rPr>
              <a:t>Экскурсии для школьников и педагогического состава. Посещение музея и структурных подразделений предприятия</a:t>
            </a:r>
            <a:r>
              <a:rPr lang="ru-RU" sz="1600">
                <a:latin typeface="Georgia" pitchFamily="18" charset="0"/>
              </a:rPr>
              <a:t> </a:t>
            </a:r>
          </a:p>
        </p:txBody>
      </p:sp>
      <p:pic>
        <p:nvPicPr>
          <p:cNvPr id="191491" name="Picture 2" descr="0_7f332_35b03265_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613" y="150813"/>
            <a:ext cx="1019175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1521" name="Group 33"/>
          <p:cNvGrpSpPr>
            <a:grpSpLocks/>
          </p:cNvGrpSpPr>
          <p:nvPr/>
        </p:nvGrpSpPr>
        <p:grpSpPr bwMode="auto">
          <a:xfrm>
            <a:off x="796925" y="1978025"/>
            <a:ext cx="10806113" cy="1905000"/>
            <a:chOff x="599" y="1246"/>
            <a:chExt cx="6807" cy="1200"/>
          </a:xfrm>
        </p:grpSpPr>
        <p:pic>
          <p:nvPicPr>
            <p:cNvPr id="337927" name="Picture 7" descr="20130409_141037"/>
            <p:cNvPicPr>
              <a:picLocks noChangeAspect="1" noChangeArrowheads="1"/>
            </p:cNvPicPr>
            <p:nvPr/>
          </p:nvPicPr>
          <p:blipFill>
            <a:blip r:embed="rId4" cstate="email">
              <a:lum bright="14000" contrast="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" y="1270"/>
              <a:ext cx="1633" cy="88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9" name="Picture 1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74" y="1249"/>
              <a:ext cx="1661" cy="90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0" name="Picture 24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1060"/>
            <a:stretch>
              <a:fillRect/>
            </a:stretch>
          </p:blipFill>
          <p:spPr bwMode="auto">
            <a:xfrm>
              <a:off x="3746" y="1249"/>
              <a:ext cx="1691" cy="90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1" name="Picture 9" descr="залЗастНов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9" y="1249"/>
              <a:ext cx="2042" cy="90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91526" name="Text Box 16"/>
            <p:cNvSpPr txBox="1">
              <a:spLocks noChangeArrowheads="1"/>
            </p:cNvSpPr>
            <p:nvPr/>
          </p:nvSpPr>
          <p:spPr bwMode="auto">
            <a:xfrm>
              <a:off x="2217" y="2160"/>
              <a:ext cx="1623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buFont typeface="Georgia" pitchFamily="18" charset="0"/>
                <a:buNone/>
              </a:pPr>
              <a:r>
                <a:rPr lang="ru-RU" altLang="ru-RU" sz="1400" b="1" i="1">
                  <a:solidFill>
                    <a:srgbClr val="000066"/>
                  </a:solidFill>
                  <a:latin typeface="Arial" charset="0"/>
                </a:rPr>
                <a:t>Производственные и сборочные участки</a:t>
              </a:r>
            </a:p>
          </p:txBody>
        </p:sp>
        <p:sp>
          <p:nvSpPr>
            <p:cNvPr id="191527" name="Text Box 16"/>
            <p:cNvSpPr txBox="1">
              <a:spLocks noChangeArrowheads="1"/>
            </p:cNvSpPr>
            <p:nvPr/>
          </p:nvSpPr>
          <p:spPr bwMode="auto">
            <a:xfrm>
              <a:off x="3840" y="2160"/>
              <a:ext cx="1526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buFont typeface="Georgia" pitchFamily="18" charset="0"/>
                <a:buNone/>
              </a:pPr>
              <a:r>
                <a:rPr lang="ru-RU" altLang="ru-RU" sz="1400" b="1" i="1">
                  <a:solidFill>
                    <a:srgbClr val="000066"/>
                  </a:solidFill>
                  <a:latin typeface="Arial" charset="0"/>
                </a:rPr>
                <a:t>Испытательные боксы</a:t>
              </a:r>
            </a:p>
          </p:txBody>
        </p:sp>
        <p:sp>
          <p:nvSpPr>
            <p:cNvPr id="191528" name="Text Box 16"/>
            <p:cNvSpPr txBox="1">
              <a:spLocks noChangeArrowheads="1"/>
            </p:cNvSpPr>
            <p:nvPr/>
          </p:nvSpPr>
          <p:spPr bwMode="auto">
            <a:xfrm>
              <a:off x="5433" y="2160"/>
              <a:ext cx="1793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buFont typeface="Georgia" pitchFamily="18" charset="0"/>
                <a:buNone/>
              </a:pPr>
              <a:r>
                <a:rPr lang="ru-RU" altLang="ru-RU" sz="1400" b="1" i="1">
                  <a:solidFill>
                    <a:srgbClr val="000066"/>
                  </a:solidFill>
                  <a:latin typeface="Arial" charset="0"/>
                </a:rPr>
                <a:t>Конструкторские службы</a:t>
              </a:r>
            </a:p>
          </p:txBody>
        </p:sp>
        <p:sp>
          <p:nvSpPr>
            <p:cNvPr id="191529" name="Text Box 16"/>
            <p:cNvSpPr txBox="1">
              <a:spLocks noChangeArrowheads="1"/>
            </p:cNvSpPr>
            <p:nvPr/>
          </p:nvSpPr>
          <p:spPr bwMode="auto">
            <a:xfrm>
              <a:off x="649" y="2160"/>
              <a:ext cx="1499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buFont typeface="Georgia" pitchFamily="18" charset="0"/>
                <a:buNone/>
              </a:pPr>
              <a:r>
                <a:rPr lang="ru-RU" altLang="ru-RU" sz="1400" b="1" i="1">
                  <a:solidFill>
                    <a:srgbClr val="000066"/>
                  </a:solidFill>
                  <a:latin typeface="Arial" charset="0"/>
                </a:rPr>
                <a:t>Выставочный зал</a:t>
              </a:r>
            </a:p>
          </p:txBody>
        </p:sp>
      </p:grpSp>
      <p:pic>
        <p:nvPicPr>
          <p:cNvPr id="332807" name="Picture 7" descr="20130410_113217"/>
          <p:cNvPicPr>
            <a:picLocks noChangeAspect="1" noChangeArrowheads="1"/>
          </p:cNvPicPr>
          <p:nvPr/>
        </p:nvPicPr>
        <p:blipFill>
          <a:blip r:embed="rId8" cstate="email">
            <a:lum bright="12000" contras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30651" y="3770115"/>
            <a:ext cx="2641630" cy="1423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2806" name="Picture 6" descr="20130410_115531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6641" y="3738533"/>
            <a:ext cx="2769161" cy="1421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1543" name="Rectangle 55"/>
          <p:cNvSpPr>
            <a:spLocks noChangeArrowheads="1"/>
          </p:cNvSpPr>
          <p:nvPr/>
        </p:nvSpPr>
        <p:spPr bwMode="auto">
          <a:xfrm>
            <a:off x="369888" y="3895725"/>
            <a:ext cx="5726112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Georgia" pitchFamily="18" charset="0"/>
              <a:buAutoNum type="arabicPeriod" startAt="3"/>
            </a:pPr>
            <a:r>
              <a:rPr lang="ru-RU" sz="1500"/>
              <a:t>Изготовление информационных стендов и раздаточных материалов о предприятии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Georgia" pitchFamily="18" charset="0"/>
              <a:buAutoNum type="arabicPeriod" startAt="3"/>
            </a:pPr>
            <a:r>
              <a:rPr lang="ru-RU" sz="1500"/>
              <a:t>Поддержка в организации и проведении ежегодного конкурса по черчению среди обучающихся 7-11 классов общеобразовательных учреждений г.Рыбинска и Рыбинского района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Georgia" pitchFamily="18" charset="0"/>
              <a:buAutoNum type="arabicPeriod" startAt="3"/>
            </a:pPr>
            <a:r>
              <a:rPr lang="ru-RU" sz="1500"/>
              <a:t>Организация и проведение интерактивной игры для школьников «Орбита инноватора».  Викторина, творческие, проблемно-ситуативные задания, изобретательские задачи на базе Учебного центра ОАО «НПО «Сатурн»</a:t>
            </a:r>
          </a:p>
        </p:txBody>
      </p:sp>
      <p:pic>
        <p:nvPicPr>
          <p:cNvPr id="14" name="Picture 11" descr="DSCN0635g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4962" y="5162401"/>
            <a:ext cx="3072872" cy="1537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0" descr="DSCN0631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11695" y="5210923"/>
            <a:ext cx="2101684" cy="1428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http://www.npo-saturn.ru/i_img/logo0.png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45848" y="327619"/>
            <a:ext cx="720884" cy="66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/>
          </p:cNvSpPr>
          <p:nvPr>
            <p:ph type="title"/>
          </p:nvPr>
        </p:nvSpPr>
        <p:spPr>
          <a:xfrm>
            <a:off x="1157288" y="204788"/>
            <a:ext cx="10591800" cy="1436687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ru-RU" altLang="ru-RU" sz="2000" b="1" smtClean="0">
                <a:solidFill>
                  <a:srgbClr val="333399"/>
                </a:solidFill>
                <a:latin typeface="Georgia" pitchFamily="18" charset="0"/>
              </a:rPr>
              <a:t>ФЦПРО 2.4: </a:t>
            </a:r>
            <a:r>
              <a:rPr lang="ru-RU" altLang="ru-RU" sz="2000" smtClean="0">
                <a:solidFill>
                  <a:srgbClr val="333399"/>
                </a:solidFill>
                <a:latin typeface="Georgia" pitchFamily="18" charset="0"/>
              </a:rPr>
              <a:t>Модернизация технологий и содержания обучения в соответствии с новым федеральным государственным образовательным стандартом посредством разработки концепций модернизации конкретных областей, поддержки региональных программ развития образования и поддержки сетевых методических объединений</a:t>
            </a:r>
            <a:endParaRPr lang="ru-RU" sz="3200" smtClean="0">
              <a:solidFill>
                <a:srgbClr val="A32D35"/>
              </a:solidFill>
              <a:latin typeface="Georgia" pitchFamily="18" charset="0"/>
            </a:endParaRPr>
          </a:p>
        </p:txBody>
      </p:sp>
      <p:pic>
        <p:nvPicPr>
          <p:cNvPr id="1597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538" y="1790700"/>
            <a:ext cx="3302000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2831" name="Group 63"/>
          <p:cNvGraphicFramePr>
            <a:graphicFrameLocks noGrp="1"/>
          </p:cNvGraphicFramePr>
          <p:nvPr/>
        </p:nvGraphicFramePr>
        <p:xfrm>
          <a:off x="3906838" y="1838325"/>
          <a:ext cx="7902575" cy="4307588"/>
        </p:xfrm>
        <a:graphic>
          <a:graphicData uri="http://schemas.openxmlformats.org/drawingml/2006/table">
            <a:tbl>
              <a:tblPr/>
              <a:tblGrid>
                <a:gridCol w="4143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4882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>
                          <a:tab pos="200025" algn="l"/>
                          <a:tab pos="630238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 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45250" marR="4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>
                          <a:tab pos="200025" algn="l"/>
                          <a:tab pos="630238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Введение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45250" marR="4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225425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1. 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45250" marR="4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>
                          <a:tab pos="200025" algn="l"/>
                          <a:tab pos="630238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Проблема модернизации содержания учебного предмета «Технология» с учётом социально-экономического развития региона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45250" marR="4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225425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2. 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45250" marR="4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>
                          <a:tab pos="200025" algn="l"/>
                          <a:tab pos="630238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Особенности проектирования рабочих программ по учебному предмету «Технология»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45250" marR="4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0" marR="0" lvl="1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225425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2.1. 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45250" marR="4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>
                          <a:tab pos="200025" algn="l"/>
                          <a:tab pos="630238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Нормативно-методическое обеспечение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45250" marR="4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1138">
                <a:tc>
                  <a:txBody>
                    <a:bodyPr/>
                    <a:lstStyle/>
                    <a:p>
                      <a:pPr marL="0" marR="0" lvl="1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225425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2.2.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45250" marR="4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>
                          <a:tab pos="200025" algn="l"/>
                          <a:tab pos="630238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Структура программы по учебному предмету «Технология»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45250" marR="4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0" marR="0" lvl="1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225425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2.3.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45250" marR="4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>
                          <a:tab pos="200025" algn="l"/>
                          <a:tab pos="630238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Проектирование содержания учебного предмета «Технология»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45250" marR="4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0663">
                <a:tc>
                  <a:txBody>
                    <a:bodyPr/>
                    <a:lstStyle/>
                    <a:p>
                      <a:pPr marL="0" marR="0" lvl="1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225425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2.4.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45250" marR="4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>
                          <a:tab pos="200025" algn="l"/>
                          <a:tab pos="630238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Региональное содержание учебного предмета «Технология»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45250" marR="4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1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225425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2.5. 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45250" marR="4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>
                          <a:tab pos="200025" algn="l"/>
                          <a:tab pos="630238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Опыт формирования профессионального самоопределения школьников во взаимодействии с социальными партнёрами. Муниципальный проект «Профессиональная проба»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45250" marR="4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225425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3.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45250" marR="4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>
                          <a:tab pos="200025" algn="l"/>
                          <a:tab pos="630238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Модели реализации нового содержания технологической подготовки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45250" marR="4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0" marR="0" lvl="1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225425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3.1.</a:t>
                      </a:r>
                    </a:p>
                  </a:txBody>
                  <a:tcPr marL="45250" marR="4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>
                          <a:tab pos="200025" algn="l"/>
                          <a:tab pos="630238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Конструктор содержания технологической подготовки школьников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45250" marR="4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0" marR="0" lvl="1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225425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3.2.</a:t>
                      </a:r>
                    </a:p>
                  </a:txBody>
                  <a:tcPr marL="45250" marR="4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>
                          <a:tab pos="200025" algn="l"/>
                          <a:tab pos="630238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Модель реализация нового содержания технологической подготовки учащихся в городской школе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45250" marR="4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1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225425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3.3.</a:t>
                      </a:r>
                    </a:p>
                  </a:txBody>
                  <a:tcPr marL="45250" marR="4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>
                          <a:tab pos="200025" algn="l"/>
                          <a:tab pos="630238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Модель реализации нового содержания технологической подготовки учащихся в условиях сельской школы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45250" marR="4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225425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4.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45250" marR="4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>
                          <a:tab pos="200025" algn="l"/>
                          <a:tab pos="630238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Технологии обучения и формирования предметных, метапредметных, личностных результатов в рамках предмета «Технология»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45250" marR="4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/>
          </p:cNvSpPr>
          <p:nvPr>
            <p:ph type="title" idx="4294967295"/>
          </p:nvPr>
        </p:nvSpPr>
        <p:spPr>
          <a:xfrm>
            <a:off x="1355725" y="323850"/>
            <a:ext cx="10145713" cy="663575"/>
          </a:xfrm>
        </p:spPr>
        <p:txBody>
          <a:bodyPr/>
          <a:lstStyle/>
          <a:p>
            <a:pPr algn="ctr" eaLnBrk="1" hangingPunct="1"/>
            <a:r>
              <a:rPr lang="ru-RU" sz="2400" dirty="0" smtClean="0">
                <a:solidFill>
                  <a:srgbClr val="0000FF"/>
                </a:solidFill>
              </a:rPr>
              <a:t>Деятельность профессионального сообщества учителей технологии  «ТЕМП» Ярославской области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5291138" y="1095375"/>
            <a:ext cx="6211887" cy="23764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ru-RU" altLang="ru-RU" sz="1500" b="1" kern="0" dirty="0" smtClean="0">
                <a:solidFill>
                  <a:srgbClr val="000000"/>
                </a:solidFill>
                <a:latin typeface="Cambria"/>
              </a:rPr>
              <a:t>Направления деятельности РМО «ТЕМП»:</a:t>
            </a:r>
          </a:p>
          <a:p>
            <a:pPr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ru-RU" altLang="ru-RU" sz="1500" kern="0" dirty="0" smtClean="0">
                <a:solidFill>
                  <a:srgbClr val="000000"/>
                </a:solidFill>
                <a:latin typeface="Cambria"/>
              </a:rPr>
              <a:t>сопровождение профессионального роста учителей технологии;</a:t>
            </a:r>
          </a:p>
          <a:p>
            <a:pPr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ru-RU" altLang="ru-RU" sz="1500" kern="0" dirty="0" smtClean="0">
                <a:solidFill>
                  <a:srgbClr val="000000"/>
                </a:solidFill>
                <a:latin typeface="Cambria"/>
              </a:rPr>
              <a:t>методическая поддержка деятельности учителей технологии</a:t>
            </a:r>
          </a:p>
          <a:p>
            <a:pPr marL="0" indent="0">
              <a:spcBef>
                <a:spcPct val="0"/>
              </a:spcBef>
              <a:buFontTx/>
              <a:buNone/>
              <a:defRPr/>
            </a:pPr>
            <a:endParaRPr lang="ru-RU" altLang="ru-RU" sz="1500" kern="0" dirty="0" smtClean="0">
              <a:solidFill>
                <a:srgbClr val="000000"/>
              </a:solidFill>
              <a:latin typeface="Cambria"/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ru-RU" altLang="ru-RU" sz="1500" b="1" kern="0" dirty="0" smtClean="0">
                <a:solidFill>
                  <a:srgbClr val="000000"/>
                </a:solidFill>
                <a:latin typeface="Cambria"/>
              </a:rPr>
              <a:t>Формы работы РМО: </a:t>
            </a:r>
          </a:p>
          <a:p>
            <a:pPr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ru-RU" altLang="ru-RU" sz="1500" kern="0" dirty="0" smtClean="0">
                <a:solidFill>
                  <a:srgbClr val="000000"/>
                </a:solidFill>
                <a:latin typeface="Cambria"/>
              </a:rPr>
              <a:t>конференции,  ассамблеи</a:t>
            </a:r>
          </a:p>
          <a:p>
            <a:pPr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ru-RU" altLang="ru-RU" sz="1500" kern="0" dirty="0" smtClean="0">
                <a:solidFill>
                  <a:srgbClr val="000000"/>
                </a:solidFill>
                <a:latin typeface="Cambria"/>
              </a:rPr>
              <a:t>конкурсы, выставки, </a:t>
            </a:r>
          </a:p>
          <a:p>
            <a:pPr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ru-RU" altLang="ru-RU" sz="1500" kern="0" dirty="0" smtClean="0">
                <a:solidFill>
                  <a:srgbClr val="000000"/>
                </a:solidFill>
                <a:latin typeface="Cambria"/>
              </a:rPr>
              <a:t>семинары, круглые столы, мастерские, </a:t>
            </a:r>
          </a:p>
          <a:p>
            <a:pPr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ru-RU" altLang="ru-RU" sz="1500" kern="0" dirty="0" smtClean="0">
                <a:solidFill>
                  <a:srgbClr val="000000"/>
                </a:solidFill>
                <a:latin typeface="Cambria"/>
              </a:rPr>
              <a:t>проблемные группы, </a:t>
            </a:r>
          </a:p>
          <a:p>
            <a:pPr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ru-RU" altLang="ru-RU" sz="1500" kern="0" dirty="0" smtClean="0">
                <a:solidFill>
                  <a:srgbClr val="000000"/>
                </a:solidFill>
                <a:latin typeface="Cambria"/>
              </a:rPr>
              <a:t>стажерские площадки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1227138" y="1031875"/>
            <a:ext cx="3532187" cy="2535918"/>
            <a:chOff x="1227138" y="1031875"/>
            <a:chExt cx="3532187" cy="2376488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227138" y="1031875"/>
              <a:ext cx="3532187" cy="250825"/>
            </a:xfrm>
            <a:prstGeom prst="rect">
              <a:avLst/>
            </a:prstGeom>
            <a:solidFill>
              <a:srgbClr val="92D050"/>
            </a:solidFill>
            <a:ln w="635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dobe Garamond Pro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dobe Garamond Pro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dobe Garamond Pro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dobe Garamond Pro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dobe Garamond Pro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dobe Garamond Pro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dobe Garamond Pro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dobe Garamond Pro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dobe Garamond Pro" pitchFamily="18" charset="0"/>
                  <a:cs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600" kern="0" smtClean="0">
                  <a:solidFill>
                    <a:srgbClr val="000000"/>
                  </a:solidFill>
                  <a:latin typeface="+mn-lt"/>
                </a:rPr>
                <a:t>ГОАУ ЯО ИРО, кафедра ЕМД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227138" y="1551870"/>
              <a:ext cx="3532187" cy="417512"/>
            </a:xfrm>
            <a:prstGeom prst="rect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dobe Garamond Pro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dobe Garamond Pro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dobe Garamond Pro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dobe Garamond Pro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dobe Garamond Pro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dobe Garamond Pro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dobe Garamond Pro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dobe Garamond Pro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dobe Garamond Pro" pitchFamily="18" charset="0"/>
                  <a:cs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600" kern="0" smtClean="0">
                  <a:solidFill>
                    <a:srgbClr val="000000"/>
                  </a:solidFill>
                  <a:latin typeface="+mn-lt"/>
                </a:rPr>
                <a:t>РМО учителей технологии «ТЕМП»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227138" y="2159000"/>
              <a:ext cx="3532187" cy="249238"/>
            </a:xfrm>
            <a:prstGeom prst="rect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dobe Garamond Pro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dobe Garamond Pro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dobe Garamond Pro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dobe Garamond Pro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dobe Garamond Pro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dobe Garamond Pro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dobe Garamond Pro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dobe Garamond Pro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dobe Garamond Pro" pitchFamily="18" charset="0"/>
                  <a:cs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600" kern="0" smtClean="0">
                  <a:solidFill>
                    <a:srgbClr val="000000"/>
                  </a:solidFill>
                  <a:latin typeface="+mn-lt"/>
                </a:rPr>
                <a:t>Совет РМО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227138" y="2657475"/>
              <a:ext cx="3532187" cy="252413"/>
            </a:xfrm>
            <a:prstGeom prst="rect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dobe Garamond Pro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dobe Garamond Pro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dobe Garamond Pro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dobe Garamond Pro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dobe Garamond Pro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dobe Garamond Pro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dobe Garamond Pro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dobe Garamond Pro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dobe Garamond Pro" pitchFamily="18" charset="0"/>
                  <a:cs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600" kern="0" smtClean="0">
                  <a:solidFill>
                    <a:srgbClr val="000000"/>
                  </a:solidFill>
                  <a:latin typeface="+mn-lt"/>
                </a:rPr>
                <a:t>Актив РМО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227138" y="3159125"/>
              <a:ext cx="3532187" cy="249238"/>
            </a:xfrm>
            <a:prstGeom prst="rect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dobe Garamond Pro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dobe Garamond Pro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dobe Garamond Pro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dobe Garamond Pro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dobe Garamond Pro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dobe Garamond Pro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dobe Garamond Pro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dobe Garamond Pro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dobe Garamond Pro" pitchFamily="18" charset="0"/>
                  <a:cs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600" kern="0" smtClean="0">
                  <a:solidFill>
                    <a:srgbClr val="000000"/>
                  </a:solidFill>
                  <a:latin typeface="+mn-lt"/>
                </a:rPr>
                <a:t>ММО</a:t>
              </a:r>
            </a:p>
          </p:txBody>
        </p:sp>
        <p:cxnSp>
          <p:nvCxnSpPr>
            <p:cNvPr id="12" name="Прямая со стрелкой 11"/>
            <p:cNvCxnSpPr>
              <a:stCxn id="7" idx="2"/>
              <a:endCxn id="8" idx="0"/>
            </p:cNvCxnSpPr>
            <p:nvPr/>
          </p:nvCxnSpPr>
          <p:spPr>
            <a:xfrm>
              <a:off x="2993232" y="1282700"/>
              <a:ext cx="0" cy="269170"/>
            </a:xfrm>
            <a:prstGeom prst="straightConnector1">
              <a:avLst/>
            </a:prstGeom>
            <a:ln>
              <a:solidFill>
                <a:srgbClr val="C00000"/>
              </a:solidFill>
              <a:headEnd type="triangl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>
              <a:endCxn id="9" idx="0"/>
            </p:cNvCxnSpPr>
            <p:nvPr/>
          </p:nvCxnSpPr>
          <p:spPr>
            <a:xfrm>
              <a:off x="2992438" y="1908175"/>
              <a:ext cx="0" cy="250825"/>
            </a:xfrm>
            <a:prstGeom prst="straightConnector1">
              <a:avLst/>
            </a:prstGeom>
            <a:ln>
              <a:solidFill>
                <a:srgbClr val="C00000"/>
              </a:solidFill>
              <a:headEnd type="triangl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/>
            <p:cNvCxnSpPr>
              <a:stCxn id="9" idx="2"/>
              <a:endCxn id="10" idx="0"/>
            </p:cNvCxnSpPr>
            <p:nvPr/>
          </p:nvCxnSpPr>
          <p:spPr>
            <a:xfrm>
              <a:off x="2992438" y="2408238"/>
              <a:ext cx="0" cy="249237"/>
            </a:xfrm>
            <a:prstGeom prst="straightConnector1">
              <a:avLst/>
            </a:prstGeom>
            <a:ln>
              <a:solidFill>
                <a:srgbClr val="C00000"/>
              </a:solidFill>
              <a:headEnd type="triangl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>
              <a:endCxn id="11" idx="0"/>
            </p:cNvCxnSpPr>
            <p:nvPr/>
          </p:nvCxnSpPr>
          <p:spPr>
            <a:xfrm>
              <a:off x="2992438" y="2909888"/>
              <a:ext cx="0" cy="249237"/>
            </a:xfrm>
            <a:prstGeom prst="straightConnector1">
              <a:avLst/>
            </a:prstGeom>
            <a:ln>
              <a:solidFill>
                <a:srgbClr val="C00000"/>
              </a:solidFill>
              <a:headEnd type="triangl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161821" name="Group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929816"/>
              </p:ext>
            </p:extLst>
          </p:nvPr>
        </p:nvGraphicFramePr>
        <p:xfrm>
          <a:off x="490538" y="3716338"/>
          <a:ext cx="11242675" cy="2865120"/>
        </p:xfrm>
        <a:graphic>
          <a:graphicData uri="http://schemas.openxmlformats.org/drawingml/2006/table">
            <a:tbl>
              <a:tblPr/>
              <a:tblGrid>
                <a:gridCol w="68246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180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Участие в обсуждение федеральных документов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Участие в ФЦПРО, РИП, конкурсах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Обсуждение проблем ТО школьников в ЯО, внесение предложений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Выстраивание единых подходов в содержании предмета, планировании, применении современных образовательных технологий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Совместное планирование деятельности РМО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Проведение мероприятий по плану РМО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Деятельность рабочих групп по актуальным проблемам ТО «Модели реализации технологического образования», «Инженерный класс – шаг в будущее региона», «Профессиональное самоопределение», «Предмет «Технология» и образовательный туризм»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Планирование деятельности ММО в соответствии с учетом направлений деятельности РМО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Учащиеся – призеры и победители Всероссийской олимпиады школьников по технологии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Учителя – победители муниципального  этапа и участники регионального этапа  конкурса «Учитель России»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Региональная ассамблея учителей технологии (РАУТ)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Региональный конкурс методических разработок учителей технологии ЯО «Методические грани мастерства»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Обобщение опыта передовых практик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9364436" y="2093349"/>
            <a:ext cx="2020888" cy="1384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494064" y="274638"/>
            <a:ext cx="10088336" cy="672419"/>
          </a:xfrm>
        </p:spPr>
        <p:txBody>
          <a:bodyPr/>
          <a:lstStyle/>
          <a:p>
            <a:r>
              <a:rPr lang="ru-RU" sz="2800" dirty="0" smtClean="0">
                <a:solidFill>
                  <a:srgbClr val="0000FF"/>
                </a:solidFill>
              </a:rPr>
              <a:t>Настоящее в работе профессионального сообщества</a:t>
            </a:r>
            <a:endParaRPr lang="ru-RU" sz="2800" dirty="0">
              <a:solidFill>
                <a:srgbClr val="0000FF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85107" y="955449"/>
            <a:ext cx="5386388" cy="639762"/>
          </a:xfrm>
        </p:spPr>
        <p:txBody>
          <a:bodyPr/>
          <a:lstStyle/>
          <a:p>
            <a:pPr algn="ctr"/>
            <a:r>
              <a:rPr lang="ru-RU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Разработаны.  Реализуются</a:t>
            </a:r>
            <a:endParaRPr lang="ru-RU" b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1004207" y="1595211"/>
            <a:ext cx="4967288" cy="3951288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sz="1600" dirty="0" smtClean="0"/>
              <a:t>Конструктор содержания ТО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600" dirty="0" smtClean="0"/>
              <a:t>Региональная программа по предмету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600" dirty="0" smtClean="0"/>
              <a:t>Матрица рабочей программы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600" dirty="0" smtClean="0"/>
              <a:t>Технологическая карта занятия как методический инструмент проектирования образовательного процесса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600" dirty="0" smtClean="0"/>
              <a:t>ППК (</a:t>
            </a:r>
            <a:r>
              <a:rPr lang="ru-RU" sz="1600" dirty="0" err="1" smtClean="0"/>
              <a:t>инвариант+вариатив</a:t>
            </a:r>
            <a:r>
              <a:rPr lang="ru-RU" sz="1600" dirty="0" smtClean="0"/>
              <a:t>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600" dirty="0" smtClean="0"/>
              <a:t>Дорожная карта профессионального роста учителя технологии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600" dirty="0" smtClean="0"/>
              <a:t>Региональная ассамблея учителей технологии (РАУТ)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1600" dirty="0">
                <a:latin typeface="Cambria" pitchFamily="18" charset="0"/>
                <a:cs typeface="Arial" charset="0"/>
              </a:rPr>
              <a:t>Региональный конкурс методических разработок учителей технологии ЯО «Методические грани мастерства»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600" dirty="0"/>
              <a:t>В</a:t>
            </a:r>
            <a:r>
              <a:rPr lang="ru-RU" sz="1600" dirty="0" smtClean="0"/>
              <a:t>заимодействие с образовательными организациями ДОД, СПО, ВПО, предприятиями региона</a:t>
            </a:r>
            <a:endParaRPr lang="ru-RU" sz="16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6168345" y="955449"/>
            <a:ext cx="5389562" cy="873351"/>
          </a:xfrm>
        </p:spPr>
        <p:txBody>
          <a:bodyPr/>
          <a:lstStyle/>
          <a:p>
            <a:pPr algn="ctr"/>
            <a:r>
              <a:rPr lang="ru-RU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Используются современные образовательные технологии</a:t>
            </a:r>
            <a:endParaRPr lang="ru-RU" b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6474278" y="1978933"/>
            <a:ext cx="5091793" cy="2642053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sz="1600" dirty="0" smtClean="0"/>
              <a:t>Метод проектов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600" dirty="0" smtClean="0"/>
              <a:t>Проблемное обучение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600" dirty="0" smtClean="0"/>
              <a:t>ИКТ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600" dirty="0" smtClean="0"/>
              <a:t>Технология смыслового чтения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600" dirty="0" smtClean="0"/>
              <a:t>Сетевое взаимодействие с партнерами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600" dirty="0" smtClean="0"/>
              <a:t>Проектирование образовательной траектории и планов в области профессионального самоопределения учащихся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97285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/>
          </p:cNvSpPr>
          <p:nvPr>
            <p:ph type="title"/>
          </p:nvPr>
        </p:nvSpPr>
        <p:spPr>
          <a:xfrm>
            <a:off x="1265238" y="328613"/>
            <a:ext cx="10515600" cy="651101"/>
          </a:xfrm>
        </p:spPr>
        <p:txBody>
          <a:bodyPr/>
          <a:lstStyle/>
          <a:p>
            <a:pPr algn="ctr" eaLnBrk="1" hangingPunct="1"/>
            <a:r>
              <a:rPr lang="ru-RU" sz="2400" dirty="0" smtClean="0">
                <a:solidFill>
                  <a:srgbClr val="0000FF"/>
                </a:solidFill>
              </a:rPr>
              <a:t>Наши точки роста (планы по развитию ТОШ в Ярославской области)</a:t>
            </a:r>
          </a:p>
        </p:txBody>
      </p:sp>
      <p:sp>
        <p:nvSpPr>
          <p:cNvPr id="163843" name="Rectangle 4"/>
          <p:cNvSpPr>
            <a:spLocks noGrp="1"/>
          </p:cNvSpPr>
          <p:nvPr>
            <p:ph type="body" sz="half" idx="1"/>
          </p:nvPr>
        </p:nvSpPr>
        <p:spPr>
          <a:xfrm>
            <a:off x="331560" y="978353"/>
            <a:ext cx="2890838" cy="5512152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Font typeface="Georgia" pitchFamily="18" charset="0"/>
              <a:buNone/>
            </a:pPr>
            <a:r>
              <a:rPr lang="ru-RU" sz="1800" b="1" dirty="0" smtClean="0">
                <a:solidFill>
                  <a:srgbClr val="A32D35"/>
                </a:solidFill>
              </a:rPr>
              <a:t>В рамках ФЦПРО мероприятие 2.4. </a:t>
            </a:r>
            <a:r>
              <a:rPr lang="ru-RU" sz="1800" dirty="0" smtClean="0"/>
              <a:t>разработка и проведение ППК, межрегиональных семинаров, разработка методических материалов по следующим темам: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B40000"/>
              </a:buClr>
              <a:buFont typeface="Wingdings" pitchFamily="2" charset="2"/>
              <a:buChar char="Ø"/>
            </a:pPr>
            <a:r>
              <a:rPr lang="ru-RU" sz="1800" dirty="0" smtClean="0"/>
              <a:t>«Профессиональное самоопределение на уроках технологии: региональный аспект»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B40000"/>
              </a:buClr>
              <a:buFont typeface="Wingdings" pitchFamily="2" charset="2"/>
              <a:buChar char="Ø"/>
            </a:pPr>
            <a:r>
              <a:rPr lang="ru-RU" sz="1800" dirty="0" smtClean="0"/>
              <a:t>«Предмет «Технология» и образовательный туризм»</a:t>
            </a:r>
          </a:p>
        </p:txBody>
      </p:sp>
      <p:sp>
        <p:nvSpPr>
          <p:cNvPr id="109572" name="Rectangle 4"/>
          <p:cNvSpPr>
            <a:spLocks noGrp="1"/>
          </p:cNvSpPr>
          <p:nvPr>
            <p:ph type="body" sz="half" idx="4294967295"/>
          </p:nvPr>
        </p:nvSpPr>
        <p:spPr>
          <a:xfrm>
            <a:off x="3333523" y="1000577"/>
            <a:ext cx="8380412" cy="5367565"/>
          </a:xfrm>
        </p:spPr>
        <p:txBody>
          <a:bodyPr/>
          <a:lstStyle/>
          <a:p>
            <a:pPr marL="0" indent="0">
              <a:spcBef>
                <a:spcPts val="200"/>
              </a:spcBef>
              <a:buFont typeface="Georgia" pitchFamily="18" charset="0"/>
              <a:buNone/>
            </a:pPr>
            <a:r>
              <a:rPr lang="ru-RU" sz="1800" b="1" dirty="0" smtClean="0">
                <a:solidFill>
                  <a:srgbClr val="A32D35"/>
                </a:solidFill>
              </a:rPr>
              <a:t>В рамках работы РМО «ТЕМП»</a:t>
            </a:r>
          </a:p>
          <a:p>
            <a:pPr marL="0" indent="0">
              <a:spcBef>
                <a:spcPts val="200"/>
              </a:spcBef>
              <a:buClr>
                <a:srgbClr val="B40000"/>
              </a:buClr>
              <a:buFont typeface="Wingdings" pitchFamily="2" charset="2"/>
              <a:buChar char="v"/>
            </a:pPr>
            <a:r>
              <a:rPr lang="ru-RU" sz="1800" dirty="0" smtClean="0"/>
              <a:t>Разработка региональной составляющей Концепции развития технологического образования в системе общего образования в РФ и программы реализации </a:t>
            </a:r>
          </a:p>
          <a:p>
            <a:pPr marL="0" indent="0">
              <a:spcBef>
                <a:spcPts val="200"/>
              </a:spcBef>
              <a:buClr>
                <a:srgbClr val="B40000"/>
              </a:buClr>
              <a:buFont typeface="Wingdings" pitchFamily="2" charset="2"/>
              <a:buChar char="v"/>
            </a:pPr>
            <a:r>
              <a:rPr lang="ru-RU" sz="1800" dirty="0" smtClean="0"/>
              <a:t>Обсуждение содержания и форм Профессиональной переподготовки учителей технологии и других предметников по освоению нового содержания технологической направленности ФГОС ОО, решение организационных задач</a:t>
            </a:r>
          </a:p>
          <a:p>
            <a:pPr marL="0" indent="0">
              <a:spcBef>
                <a:spcPts val="200"/>
              </a:spcBef>
              <a:buClr>
                <a:srgbClr val="B40000"/>
              </a:buClr>
              <a:buFont typeface="Wingdings" pitchFamily="2" charset="2"/>
              <a:buChar char="v"/>
            </a:pPr>
            <a:r>
              <a:rPr lang="ru-RU" sz="1800" dirty="0" smtClean="0"/>
              <a:t>Реализация ФГОС НОО, ООО, СОО</a:t>
            </a:r>
          </a:p>
          <a:p>
            <a:pPr marL="0" indent="0">
              <a:spcBef>
                <a:spcPts val="200"/>
              </a:spcBef>
              <a:buClr>
                <a:srgbClr val="B40000"/>
              </a:buClr>
              <a:buFont typeface="Wingdings" pitchFamily="2" charset="2"/>
              <a:buChar char="v"/>
            </a:pPr>
            <a:r>
              <a:rPr lang="ru-RU" sz="1800" dirty="0" smtClean="0"/>
              <a:t>Разработка программ внеурочной деятельности с учетом направлений профессионального самоопределения учащихся и потребностями рынка труда ЯО</a:t>
            </a:r>
          </a:p>
          <a:p>
            <a:pPr marL="0" indent="0">
              <a:spcBef>
                <a:spcPts val="200"/>
              </a:spcBef>
              <a:buClr>
                <a:srgbClr val="B40000"/>
              </a:buClr>
              <a:buFont typeface="Wingdings" pitchFamily="2" charset="2"/>
              <a:buChar char="v"/>
            </a:pPr>
            <a:r>
              <a:rPr lang="ru-RU" sz="1800" dirty="0" smtClean="0"/>
              <a:t>Разработка программ образовательного и промышленного туризма для учащихся с учетом направлений социально-экономического развития ЯО</a:t>
            </a:r>
          </a:p>
          <a:p>
            <a:pPr marL="0" indent="0">
              <a:spcBef>
                <a:spcPts val="200"/>
              </a:spcBef>
              <a:buClr>
                <a:srgbClr val="B40000"/>
              </a:buClr>
              <a:buFont typeface="Wingdings" pitchFamily="2" charset="2"/>
              <a:buChar char="v"/>
            </a:pPr>
            <a:r>
              <a:rPr lang="ru-RU" sz="1800" dirty="0" smtClean="0"/>
              <a:t>Развитие конкурсного и олимпиадного движения школьников</a:t>
            </a:r>
          </a:p>
          <a:p>
            <a:pPr marL="0" indent="0">
              <a:spcBef>
                <a:spcPts val="200"/>
              </a:spcBef>
              <a:buClr>
                <a:srgbClr val="B40000"/>
              </a:buClr>
              <a:buFont typeface="Wingdings" pitchFamily="2" charset="2"/>
              <a:buChar char="v"/>
            </a:pPr>
            <a:r>
              <a:rPr lang="ru-RU" sz="1800" dirty="0" smtClean="0"/>
              <a:t>Развитие взаимодействия с организациями ДОД, профессиональными образовательными организациями, предприятиями региона, представителями бизнес структур, службой занятости населения и другими социальными партнерами для решения задач ФГОС (уроки, экскурсии, проекты, мастер-классы, </a:t>
            </a:r>
            <a:r>
              <a:rPr lang="ru-RU" sz="1800" dirty="0" err="1" smtClean="0"/>
              <a:t>профпробы</a:t>
            </a:r>
            <a:r>
              <a:rPr lang="ru-RU" sz="1800" dirty="0" smtClean="0"/>
              <a:t>, внеурочная деятельность)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Заголовок 1"/>
          <p:cNvSpPr>
            <a:spLocks noGrp="1"/>
          </p:cNvSpPr>
          <p:nvPr>
            <p:ph type="title"/>
          </p:nvPr>
        </p:nvSpPr>
        <p:spPr>
          <a:xfrm>
            <a:off x="1138238" y="2863850"/>
            <a:ext cx="10515600" cy="1325563"/>
          </a:xfrm>
        </p:spPr>
        <p:txBody>
          <a:bodyPr/>
          <a:lstStyle/>
          <a:p>
            <a:pPr algn="ctr" eaLnBrk="1" hangingPunct="1"/>
            <a:r>
              <a:rPr lang="ru-RU" smtClean="0">
                <a:latin typeface="Georgia" pitchFamily="18" charset="0"/>
              </a:rPr>
              <a:t>Благодарю за внимание</a:t>
            </a:r>
          </a:p>
        </p:txBody>
      </p:sp>
      <p:sp>
        <p:nvSpPr>
          <p:cNvPr id="166915" name="TextBox 17"/>
          <p:cNvSpPr txBox="1">
            <a:spLocks noChangeArrowheads="1"/>
          </p:cNvSpPr>
          <p:nvPr/>
        </p:nvSpPr>
        <p:spPr bwMode="auto">
          <a:xfrm>
            <a:off x="6427788" y="4721225"/>
            <a:ext cx="54737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A52C36"/>
                </a:solidFill>
              </a:rPr>
              <a:t>Контактная информация:</a:t>
            </a:r>
          </a:p>
          <a:p>
            <a:r>
              <a:rPr lang="ru-RU" sz="2000">
                <a:solidFill>
                  <a:srgbClr val="A52C36"/>
                </a:solidFill>
              </a:rPr>
              <a:t>Россия г. Ярославль, ул. Богдановича, 16 </a:t>
            </a:r>
          </a:p>
          <a:p>
            <a:r>
              <a:rPr lang="ru-RU" sz="2000">
                <a:solidFill>
                  <a:srgbClr val="A52C36"/>
                </a:solidFill>
              </a:rPr>
              <a:t>Тел.: +7 (4852) 23-05-97</a:t>
            </a:r>
          </a:p>
          <a:p>
            <a:r>
              <a:rPr lang="ru-RU" sz="2000">
                <a:solidFill>
                  <a:srgbClr val="A52C36"/>
                </a:solidFill>
              </a:rPr>
              <a:t>Сайт: </a:t>
            </a:r>
            <a:r>
              <a:rPr lang="en-US" sz="2000">
                <a:solidFill>
                  <a:srgbClr val="A32D35"/>
                </a:solidFill>
                <a:hlinkClick r:id="rId3"/>
              </a:rPr>
              <a:t>www.iro.yar.ru</a:t>
            </a:r>
            <a:endParaRPr lang="en-US" sz="2000">
              <a:solidFill>
                <a:srgbClr val="A32D35"/>
              </a:solidFill>
            </a:endParaRPr>
          </a:p>
          <a:p>
            <a:r>
              <a:rPr lang="en-US" sz="2000">
                <a:solidFill>
                  <a:srgbClr val="A52C36"/>
                </a:solidFill>
              </a:rPr>
              <a:t>E-mail</a:t>
            </a:r>
            <a:r>
              <a:rPr lang="ru-RU" sz="2000">
                <a:solidFill>
                  <a:srgbClr val="A52C36"/>
                </a:solidFill>
              </a:rPr>
              <a:t>: </a:t>
            </a:r>
            <a:r>
              <a:rPr lang="en-US" sz="2000">
                <a:solidFill>
                  <a:srgbClr val="A52C36"/>
                </a:solidFill>
              </a:rPr>
              <a:t>tsamutalina@iro.yar.ru</a:t>
            </a:r>
            <a:endParaRPr lang="ru-RU" sz="2000">
              <a:solidFill>
                <a:srgbClr val="A52C3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/>
          </p:cNvSpPr>
          <p:nvPr>
            <p:ph type="title"/>
          </p:nvPr>
        </p:nvSpPr>
        <p:spPr>
          <a:xfrm>
            <a:off x="1135063" y="168275"/>
            <a:ext cx="10515600" cy="917575"/>
          </a:xfrm>
        </p:spPr>
        <p:txBody>
          <a:bodyPr/>
          <a:lstStyle/>
          <a:p>
            <a:pPr algn="ctr"/>
            <a:r>
              <a:rPr lang="ru-RU" sz="2800" smtClean="0">
                <a:solidFill>
                  <a:srgbClr val="0000FF"/>
                </a:solidFill>
                <a:latin typeface="Georgia" pitchFamily="18" charset="0"/>
              </a:rPr>
              <a:t>Концепция развития технологического образования в системе общего образования Российской Федерации (проект)</a:t>
            </a:r>
          </a:p>
        </p:txBody>
      </p:sp>
      <p:sp>
        <p:nvSpPr>
          <p:cNvPr id="140291" name="Rectangle 4"/>
          <p:cNvSpPr>
            <a:spLocks noGrp="1"/>
          </p:cNvSpPr>
          <p:nvPr>
            <p:ph type="body" sz="half" idx="1"/>
          </p:nvPr>
        </p:nvSpPr>
        <p:spPr>
          <a:xfrm>
            <a:off x="1062038" y="1171575"/>
            <a:ext cx="2954337" cy="505618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000" b="1" dirty="0" smtClean="0">
                <a:latin typeface="Georgia" pitchFamily="18" charset="0"/>
              </a:rPr>
              <a:t>Цель:</a:t>
            </a:r>
            <a:r>
              <a:rPr lang="ru-RU" sz="2000" dirty="0" smtClean="0">
                <a:latin typeface="Georgia" pitchFamily="18" charset="0"/>
              </a:rPr>
              <a:t> </a:t>
            </a:r>
          </a:p>
          <a:p>
            <a:pPr marL="230188" lvl="1" indent="0">
              <a:lnSpc>
                <a:spcPct val="100000"/>
              </a:lnSpc>
              <a:buFont typeface="Georgia" pitchFamily="18" charset="0"/>
              <a:buNone/>
            </a:pPr>
            <a:r>
              <a:rPr lang="ru-RU" sz="1600" dirty="0" smtClean="0">
                <a:latin typeface="Georgia" pitchFamily="18" charset="0"/>
              </a:rPr>
              <a:t>обеспечение </a:t>
            </a:r>
            <a:r>
              <a:rPr lang="ru-RU" sz="1600" b="1" dirty="0" smtClean="0">
                <a:solidFill>
                  <a:srgbClr val="0000FF"/>
                </a:solidFill>
                <a:latin typeface="Georgia" pitchFamily="18" charset="0"/>
              </a:rPr>
              <a:t>лидирующих позиций России </a:t>
            </a:r>
            <a:r>
              <a:rPr lang="ru-RU" sz="1600" dirty="0" smtClean="0">
                <a:latin typeface="Georgia" pitchFamily="18" charset="0"/>
              </a:rPr>
              <a:t>в области </a:t>
            </a:r>
            <a:r>
              <a:rPr lang="ru-RU" sz="1600" b="1" dirty="0" smtClean="0">
                <a:solidFill>
                  <a:srgbClr val="0000FF"/>
                </a:solidFill>
                <a:latin typeface="Georgia" pitchFamily="18" charset="0"/>
              </a:rPr>
              <a:t>технологической грамотности </a:t>
            </a:r>
            <a:r>
              <a:rPr lang="ru-RU" sz="1600" dirty="0" smtClean="0">
                <a:latin typeface="Georgia" pitchFamily="18" charset="0"/>
              </a:rPr>
              <a:t>и </a:t>
            </a:r>
            <a:r>
              <a:rPr lang="ru-RU" sz="1600" b="1" dirty="0" smtClean="0">
                <a:solidFill>
                  <a:srgbClr val="0000FF"/>
                </a:solidFill>
                <a:latin typeface="Georgia" pitchFamily="18" charset="0"/>
              </a:rPr>
              <a:t>технологической одаренности </a:t>
            </a:r>
            <a:r>
              <a:rPr lang="ru-RU" sz="1600" dirty="0" smtClean="0">
                <a:latin typeface="Georgia" pitchFamily="18" charset="0"/>
              </a:rPr>
              <a:t>обучающихся, необходимых для </a:t>
            </a:r>
            <a:r>
              <a:rPr lang="ru-RU" sz="1600" b="1" dirty="0" smtClean="0">
                <a:solidFill>
                  <a:srgbClr val="0000FF"/>
                </a:solidFill>
                <a:latin typeface="Georgia" pitchFamily="18" charset="0"/>
              </a:rPr>
              <a:t>инновационного общества и инновационной экономики</a:t>
            </a:r>
          </a:p>
        </p:txBody>
      </p:sp>
      <p:sp>
        <p:nvSpPr>
          <p:cNvPr id="140292" name="Rectangle 5"/>
          <p:cNvSpPr>
            <a:spLocks noGrp="1"/>
          </p:cNvSpPr>
          <p:nvPr>
            <p:ph type="body" sz="half" idx="2"/>
          </p:nvPr>
        </p:nvSpPr>
        <p:spPr>
          <a:xfrm>
            <a:off x="4376738" y="1133475"/>
            <a:ext cx="6977062" cy="50434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 b="1" smtClean="0">
                <a:latin typeface="Georgia" pitchFamily="18" charset="0"/>
              </a:rPr>
              <a:t>Задачи:</a:t>
            </a:r>
          </a:p>
          <a:p>
            <a:pPr>
              <a:lnSpc>
                <a:spcPct val="80000"/>
              </a:lnSpc>
            </a:pPr>
            <a:r>
              <a:rPr lang="ru-RU" sz="1800" smtClean="0">
                <a:latin typeface="Georgia" pitchFamily="18" charset="0"/>
              </a:rPr>
              <a:t>формирование системы непрерывного технологического образования на всех уровнях общего образования</a:t>
            </a:r>
          </a:p>
          <a:p>
            <a:pPr>
              <a:lnSpc>
                <a:spcPct val="80000"/>
              </a:lnSpc>
            </a:pPr>
            <a:r>
              <a:rPr lang="ru-RU" sz="1800" smtClean="0">
                <a:latin typeface="Georgia" pitchFamily="18" charset="0"/>
              </a:rPr>
              <a:t>изменение статуса ПО «Технология», обеспечивающей взаимодействие между всеми учебными предметами и окружающим миром</a:t>
            </a:r>
          </a:p>
          <a:p>
            <a:pPr>
              <a:lnSpc>
                <a:spcPct val="80000"/>
              </a:lnSpc>
            </a:pPr>
            <a:r>
              <a:rPr lang="ru-RU" sz="1800" smtClean="0">
                <a:latin typeface="Georgia" pitchFamily="18" charset="0"/>
              </a:rPr>
              <a:t>модернизация содержания, методик и технологий изучения (преподавания) предметной ПО «Технология», ее воспитательной компоненты через усиление использования ИКТ и проектного подхода, исходя из требований современного рынка труда</a:t>
            </a:r>
          </a:p>
          <a:p>
            <a:pPr>
              <a:lnSpc>
                <a:spcPct val="80000"/>
              </a:lnSpc>
            </a:pPr>
            <a:r>
              <a:rPr lang="ru-RU" sz="1800" smtClean="0">
                <a:latin typeface="Georgia" pitchFamily="18" charset="0"/>
              </a:rPr>
              <a:t>модернизация кадрового и материально-технического обеспечения ТО</a:t>
            </a:r>
          </a:p>
          <a:p>
            <a:pPr>
              <a:lnSpc>
                <a:spcPct val="80000"/>
              </a:lnSpc>
            </a:pPr>
            <a:r>
              <a:rPr lang="ru-RU" sz="1800" smtClean="0">
                <a:latin typeface="Georgia" pitchFamily="18" charset="0"/>
              </a:rPr>
              <a:t>создание системы выявления, оценивания и продвижения обучающихся, обладающих высокой мотивацией и способностями в области технологии</a:t>
            </a:r>
          </a:p>
          <a:p>
            <a:pPr>
              <a:lnSpc>
                <a:spcPct val="80000"/>
              </a:lnSpc>
            </a:pPr>
            <a:r>
              <a:rPr lang="ru-RU" sz="1800" smtClean="0">
                <a:latin typeface="Georgia" pitchFamily="18" charset="0"/>
              </a:rPr>
              <a:t>поддержка лидеров технологического образования, популяризация передовых практик технологического 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/>
          </p:cNvSpPr>
          <p:nvPr>
            <p:ph type="title"/>
          </p:nvPr>
        </p:nvSpPr>
        <p:spPr>
          <a:xfrm>
            <a:off x="1135063" y="290513"/>
            <a:ext cx="10515600" cy="620712"/>
          </a:xfrm>
        </p:spPr>
        <p:txBody>
          <a:bodyPr/>
          <a:lstStyle/>
          <a:p>
            <a:pPr algn="ctr" eaLnBrk="1" hangingPunct="1"/>
            <a:r>
              <a:rPr lang="ru-RU" sz="2200" smtClean="0">
                <a:solidFill>
                  <a:srgbClr val="0000FF"/>
                </a:solidFill>
              </a:rPr>
              <a:t>Концепция развития технологического образования в системе общего образования Российской Федерации (проект). Направления реализации</a:t>
            </a:r>
          </a:p>
        </p:txBody>
      </p:sp>
      <p:graphicFrame>
        <p:nvGraphicFramePr>
          <p:cNvPr id="55459" name="Group 1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002301"/>
              </p:ext>
            </p:extLst>
          </p:nvPr>
        </p:nvGraphicFramePr>
        <p:xfrm>
          <a:off x="1135063" y="1133475"/>
          <a:ext cx="10363200" cy="5013960"/>
        </p:xfrm>
        <a:graphic>
          <a:graphicData uri="http://schemas.openxmlformats.org/drawingml/2006/table">
            <a:tbl>
              <a:tblPr/>
              <a:tblGrid>
                <a:gridCol w="10363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71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701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Общие направления: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>
                          <a:tab pos="22701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Усовершенствование ПООП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, обеспечение преемственности и непрерывности ТО, взаимосвязь с другими учебными предметами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>
                          <a:tab pos="22701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Построение образовательной программы «Технология» на основе проектного подхода:</a:t>
                      </a:r>
                    </a:p>
                    <a:p>
                      <a:pPr marL="457200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"/>
                        <a:tabLst>
                          <a:tab pos="227013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освоение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современных и перспективных технологий</a:t>
                      </a:r>
                    </a:p>
                    <a:p>
                      <a:pPr marL="457200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"/>
                        <a:tabLst>
                          <a:tab pos="227013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знакомство с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потребностями местного производства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, циклом «дизайн-процесса» и методами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инженерного проектирования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, решение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изобретательских задач</a:t>
                      </a:r>
                    </a:p>
                    <a:p>
                      <a:pPr marL="457200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"/>
                        <a:tabLst>
                          <a:tab pos="227013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социальные и профессиональные личностно- и общественно- значимые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практики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>
                          <a:tab pos="227013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Формирование навыков проектно-исследовательской деятельности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>
                          <a:tab pos="227013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Обеспечение самостоятельного этапа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выполнения учебных проектов  во внеурочной деятельности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, использование форм групповой работы -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учебно-производственные бригады,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агроклассы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и др. Использование 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детских технопарков, центров молодежного инновационного творчества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, а также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реального производства или сельскохозяйственного предприятия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, обеспечивающих получение начальных профессиональных навыков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/>
          </p:cNvSpPr>
          <p:nvPr>
            <p:ph type="title"/>
          </p:nvPr>
        </p:nvSpPr>
        <p:spPr>
          <a:xfrm>
            <a:off x="1135063" y="290513"/>
            <a:ext cx="10515600" cy="620712"/>
          </a:xfrm>
        </p:spPr>
        <p:txBody>
          <a:bodyPr/>
          <a:lstStyle/>
          <a:p>
            <a:pPr algn="ctr" eaLnBrk="1" hangingPunct="1"/>
            <a:r>
              <a:rPr lang="ru-RU" sz="2200" smtClean="0">
                <a:solidFill>
                  <a:srgbClr val="0000FF"/>
                </a:solidFill>
              </a:rPr>
              <a:t>Концепция развития технологического образования в системе общего образования Российской Федерации (проект). Направления реализации</a:t>
            </a:r>
          </a:p>
        </p:txBody>
      </p:sp>
      <p:graphicFrame>
        <p:nvGraphicFramePr>
          <p:cNvPr id="142361" name="Group 25"/>
          <p:cNvGraphicFramePr>
            <a:graphicFrameLocks noGrp="1"/>
          </p:cNvGraphicFramePr>
          <p:nvPr/>
        </p:nvGraphicFramePr>
        <p:xfrm>
          <a:off x="450850" y="1166813"/>
          <a:ext cx="11379200" cy="5436870"/>
        </p:xfrm>
        <a:graphic>
          <a:graphicData uri="http://schemas.openxmlformats.org/drawingml/2006/table">
            <a:tbl>
              <a:tblPr/>
              <a:tblGrid>
                <a:gridCol w="13366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32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9992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7146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Дошкольное и начальное общее образование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9701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Основное общее образование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7013" algn="l"/>
                        </a:tabLst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Важнейшие элементы учебной деятельности: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"/>
                        <a:tabLst>
                          <a:tab pos="22701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освоение рукотворного мира в форме его воссоздания реального и виртуального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"/>
                        <a:tabLst>
                          <a:tab pos="22701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проектирование объектов и процессов на основе выявленной потребности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"/>
                        <a:tabLst>
                          <a:tab pos="22701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изобретение, поиск решений, принципиально новых для учащихся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7013" algn="l"/>
                        </a:tabLst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ТО должно обеспечить:</a:t>
                      </a:r>
                      <a:endParaRPr kumimoji="0" lang="ru-RU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"/>
                        <a:tabLst>
                          <a:tab pos="22701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формирование технологического мышления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"/>
                        <a:tabLst>
                          <a:tab pos="22701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ресурс практических умений и опыта для разумной организации собственной жизни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"/>
                        <a:tabLst>
                          <a:tab pos="22701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условия для развития инициативности, изобретательности, гибкости мышления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"/>
                        <a:tabLst>
                          <a:tab pos="22701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освоение проектной деятельности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"/>
                        <a:tabLst>
                          <a:tab pos="22701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оперативное введение в образовательную деятельности содержания, адекватно отражающего смену жизненных реалий и формирование пространства для профессиональной ориентации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"/>
                        <a:tabLst>
                          <a:tab pos="22701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формирование навыков работы в коллективе и сотрудничества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05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22701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«Технологическое образование должно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eorgia" pitchFamily="18" charset="0"/>
                          <a:cs typeface="Arial" charset="0"/>
                        </a:rPr>
                        <a:t>опираться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eorgia" pitchFamily="18" charset="0"/>
                          <a:cs typeface="Arial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на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eorgia" pitchFamily="18" charset="0"/>
                          <a:cs typeface="Arial" charset="0"/>
                        </a:rPr>
                        <a:t>ресурсы организаций дополнительного образования, профессионального образования и реальной экономики региона проживания обучающихся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96925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7013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Среднее общее образование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"/>
                        <a:tabLst>
                          <a:tab pos="227013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углубленное вариативное освоение ПО «Технология» в рамках программ профильного обучения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"/>
                        <a:tabLst>
                          <a:tab pos="227013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необходимость введения ЕГЭ по технологии (по выбору) в форме защиты индивидуального (группового) проекта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"/>
                        <a:tabLst>
                          <a:tab pos="227013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создание механизма ресурсного обеспечения реализации индивидуальных и коллективных проектов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9875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Поддержка технологической одаренности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146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Подготовка кадров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146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Материально-техническое обеспечение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68463" y="365125"/>
            <a:ext cx="9685337" cy="949325"/>
          </a:xfrm>
        </p:spPr>
        <p:txBody>
          <a:bodyPr/>
          <a:lstStyle/>
          <a:p>
            <a:pPr eaLnBrk="1" hangingPunct="1">
              <a:defRPr/>
            </a:pPr>
            <a:r>
              <a:rPr lang="ru-RU" sz="2200" dirty="0">
                <a:solidFill>
                  <a:srgbClr val="0000FF"/>
                </a:solidFill>
              </a:rPr>
              <a:t>Концепция развития технологического образования в системе общего образования Российской Федерации (проект</a:t>
            </a:r>
            <a:r>
              <a:rPr lang="ru-RU" sz="2200" dirty="0" smtClean="0">
                <a:solidFill>
                  <a:srgbClr val="0000FF"/>
                </a:solidFill>
              </a:rPr>
              <a:t>)</a:t>
            </a:r>
            <a:r>
              <a:rPr lang="ru-RU" altLang="ru-RU" sz="2200" dirty="0" smtClean="0">
                <a:solidFill>
                  <a:srgbClr val="3333FF"/>
                </a:solidFill>
              </a:rPr>
              <a:t/>
            </a:r>
            <a:br>
              <a:rPr lang="ru-RU" altLang="ru-RU" sz="2200" dirty="0" smtClean="0">
                <a:solidFill>
                  <a:srgbClr val="3333FF"/>
                </a:solidFill>
              </a:rPr>
            </a:br>
            <a:r>
              <a:rPr lang="ru-RU" altLang="ru-RU" sz="22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Направление - Поддержка технологической одаренности 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58875" y="1576388"/>
            <a:ext cx="10572750" cy="4549775"/>
          </a:xfrm>
        </p:spPr>
        <p:txBody>
          <a:bodyPr/>
          <a:lstStyle/>
          <a:p>
            <a:pPr eaLnBrk="1" hangingPunct="1">
              <a:buFont typeface="Georgia" pitchFamily="18" charset="0"/>
              <a:buNone/>
              <a:defRPr/>
            </a:pPr>
            <a:r>
              <a:rPr lang="ru-RU" altLang="ru-RU" sz="1800" b="1" dirty="0" smtClean="0"/>
              <a:t>НЕОБХОДИМО</a:t>
            </a:r>
            <a:r>
              <a:rPr lang="ru-RU" altLang="ru-RU" sz="1800" dirty="0" smtClean="0"/>
              <a:t>: </a:t>
            </a:r>
          </a:p>
          <a:p>
            <a:pPr eaLnBrk="1" hangingPunct="1">
              <a:defRPr/>
            </a:pPr>
            <a:r>
              <a:rPr lang="ru-RU" altLang="ru-RU" sz="1800" dirty="0" smtClean="0"/>
              <a:t>создать условия для фиксации хода и результатов проектов выполненных обучающимися; </a:t>
            </a:r>
          </a:p>
          <a:p>
            <a:pPr eaLnBrk="1" hangingPunct="1">
              <a:defRPr/>
            </a:pPr>
            <a:r>
              <a:rPr lang="ru-RU" altLang="ru-RU" sz="1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</a:t>
            </a:r>
            <a:r>
              <a:rPr lang="ru-RU" alt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sz="1800" dirty="0" smtClean="0"/>
              <a:t>целостной национальной </a:t>
            </a:r>
            <a:r>
              <a:rPr lang="ru-RU" altLang="ru-RU" sz="1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системы представления и защиты </a:t>
            </a:r>
            <a:r>
              <a:rPr lang="ru-RU" altLang="ru-RU" sz="1800" dirty="0" smtClean="0"/>
              <a:t>обучающимися выполненных ими проектов в ходе </a:t>
            </a:r>
            <a:r>
              <a:rPr lang="ru-RU" altLang="ru-RU" sz="1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открытых презентаций </a:t>
            </a:r>
            <a:r>
              <a:rPr lang="ru-RU" altLang="ru-RU" sz="1800" dirty="0" smtClean="0"/>
              <a:t>(в том числе представленных в социальных сетях и в интернете), </a:t>
            </a:r>
            <a:r>
              <a:rPr lang="ru-RU" altLang="ru-RU" sz="1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соревнований и конкурсов </a:t>
            </a:r>
            <a:r>
              <a:rPr lang="ru-RU" altLang="ru-RU" sz="1800" dirty="0" smtClean="0"/>
              <a:t>и т.д. </a:t>
            </a:r>
            <a:r>
              <a:rPr lang="ru-RU" altLang="ru-RU" sz="1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</a:t>
            </a:r>
            <a:r>
              <a:rPr lang="ru-RU" alt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sz="1800" dirty="0" smtClean="0"/>
              <a:t>в этой системе </a:t>
            </a:r>
            <a:r>
              <a:rPr lang="ru-RU" altLang="ru-RU" sz="1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известных изобретателей, ученых, бизнесменов </a:t>
            </a:r>
            <a:r>
              <a:rPr lang="ru-RU" altLang="ru-RU" sz="1800" dirty="0" smtClean="0"/>
              <a:t>будет содействовать популяризации технологического образования; </a:t>
            </a:r>
          </a:p>
          <a:p>
            <a:pPr eaLnBrk="1" hangingPunct="1">
              <a:defRPr/>
            </a:pPr>
            <a:r>
              <a:rPr lang="ru-RU" altLang="ru-RU" sz="1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модернизация содержания всероссийской олимпиады школьников по технологии </a:t>
            </a:r>
            <a:r>
              <a:rPr lang="ru-RU" altLang="ru-RU" sz="1800" dirty="0" smtClean="0"/>
              <a:t>(в том числе в направлении инженерной олимпиады) через введение номинаций по наиболее перспективным технологическим направлениям. Превращение олимпиады в </a:t>
            </a:r>
            <a:r>
              <a:rPr lang="ru-RU" altLang="ru-RU" sz="1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решения проектных заданий</a:t>
            </a:r>
            <a:r>
              <a:rPr lang="ru-RU" altLang="ru-RU" sz="1800" dirty="0" smtClean="0"/>
              <a:t>, выявляющий способности проектировать и решать прикладные задачи. </a:t>
            </a:r>
            <a:r>
              <a:rPr lang="ru-RU" altLang="ru-RU" sz="1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Введение</a:t>
            </a:r>
            <a:r>
              <a:rPr lang="ru-RU" altLang="ru-RU" sz="1800" dirty="0" smtClean="0">
                <a:solidFill>
                  <a:srgbClr val="0000FF"/>
                </a:solidFill>
              </a:rPr>
              <a:t> </a:t>
            </a:r>
            <a:r>
              <a:rPr lang="ru-RU" altLang="ru-RU" sz="1800" dirty="0" smtClean="0"/>
              <a:t>в олимпиадную практику </a:t>
            </a:r>
            <a:r>
              <a:rPr lang="ru-RU" altLang="ru-RU" sz="1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командного формата инженерных соревнований</a:t>
            </a:r>
            <a:r>
              <a:rPr lang="ru-RU" altLang="ru-RU" sz="1800" dirty="0" smtClean="0"/>
              <a:t>, позволяющего обучающимся осваивать основы разделения труда, принципы командной работы, основы межличностного взаимодействия и деловой этики; </a:t>
            </a:r>
          </a:p>
          <a:p>
            <a:pPr eaLnBrk="1" hangingPunct="1">
              <a:defRPr/>
            </a:pPr>
            <a:r>
              <a:rPr lang="ru-RU" altLang="ru-RU" sz="1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</a:t>
            </a:r>
            <a:r>
              <a:rPr lang="ru-RU" altLang="ru-RU" sz="1800" dirty="0" smtClean="0">
                <a:solidFill>
                  <a:srgbClr val="0000FF"/>
                </a:solidFill>
              </a:rPr>
              <a:t> </a:t>
            </a:r>
            <a:r>
              <a:rPr lang="ru-RU" altLang="ru-RU" sz="1800" dirty="0" smtClean="0"/>
              <a:t>всероссийского </a:t>
            </a:r>
            <a:r>
              <a:rPr lang="ru-RU" altLang="ru-RU" sz="1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конкурса профессиональных компетенций</a:t>
            </a:r>
            <a:r>
              <a:rPr lang="ru-RU" altLang="ru-RU" sz="1800" dirty="0" smtClean="0"/>
              <a:t>, по типу </a:t>
            </a:r>
            <a:r>
              <a:rPr lang="ru-RU" sz="1800" dirty="0" err="1" smtClean="0"/>
              <a:t>JuniorSkills</a:t>
            </a:r>
            <a:r>
              <a:rPr lang="ru-RU" sz="1800" dirty="0" smtClean="0"/>
              <a:t> (программа </a:t>
            </a:r>
            <a:r>
              <a:rPr lang="ru-RU" sz="1800" dirty="0"/>
              <a:t>профессиональной подготовки и профориентации </a:t>
            </a:r>
            <a:r>
              <a:rPr lang="ru-RU" sz="1800" dirty="0" smtClean="0"/>
              <a:t>школьников</a:t>
            </a:r>
            <a:r>
              <a:rPr lang="ru-RU" sz="1800" dirty="0"/>
              <a:t>)</a:t>
            </a:r>
            <a:r>
              <a:rPr lang="ru-RU" altLang="ru-RU" sz="1800" dirty="0" smtClean="0"/>
              <a:t> </a:t>
            </a:r>
          </a:p>
        </p:txBody>
      </p:sp>
      <p:pic>
        <p:nvPicPr>
          <p:cNvPr id="14336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63" y="5267325"/>
            <a:ext cx="90011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6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63" y="4164013"/>
            <a:ext cx="900112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93850" y="365125"/>
            <a:ext cx="9759950" cy="990600"/>
          </a:xfrm>
        </p:spPr>
        <p:txBody>
          <a:bodyPr/>
          <a:lstStyle/>
          <a:p>
            <a:pPr eaLnBrk="1" hangingPunct="1">
              <a:defRPr/>
            </a:pPr>
            <a:r>
              <a:rPr lang="ru-RU" sz="2200" dirty="0">
                <a:solidFill>
                  <a:srgbClr val="0000FF"/>
                </a:solidFill>
              </a:rPr>
              <a:t>Концепция развития технологического образования в системе общего образования Российской Федерации (проект).</a:t>
            </a:r>
            <a:r>
              <a:rPr lang="ru-RU" altLang="ru-RU" sz="2200" dirty="0" smtClean="0">
                <a:solidFill>
                  <a:srgbClr val="3333FF"/>
                </a:solidFill>
              </a:rPr>
              <a:t/>
            </a:r>
            <a:br>
              <a:rPr lang="ru-RU" altLang="ru-RU" sz="2200" dirty="0" smtClean="0">
                <a:solidFill>
                  <a:srgbClr val="3333FF"/>
                </a:solidFill>
              </a:rPr>
            </a:br>
            <a:r>
              <a:rPr lang="ru-RU" altLang="ru-RU" sz="22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Направление - Подготовка кадров 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60450" y="1470025"/>
            <a:ext cx="10447338" cy="3314700"/>
          </a:xfrm>
        </p:spPr>
        <p:txBody>
          <a:bodyPr/>
          <a:lstStyle/>
          <a:p>
            <a:pPr marL="0" indent="0" eaLnBrk="1" hangingPunct="1">
              <a:buFont typeface="Georgia" pitchFamily="18" charset="0"/>
              <a:buNone/>
              <a:defRPr/>
            </a:pPr>
            <a:r>
              <a:rPr lang="ru-RU" altLang="ru-RU" sz="1800" b="1" dirty="0"/>
              <a:t>НЕОБХОДИМО</a:t>
            </a:r>
            <a:r>
              <a:rPr lang="ru-RU" altLang="ru-RU" sz="1800" dirty="0"/>
              <a:t>: </a:t>
            </a:r>
            <a:endParaRPr lang="ru-RU" altLang="ru-RU" sz="18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r>
              <a:rPr lang="ru-RU" altLang="ru-RU" sz="1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ПК</a:t>
            </a:r>
            <a:r>
              <a:rPr lang="ru-RU" altLang="ru-RU" sz="1800" dirty="0" smtClean="0"/>
              <a:t> действующих </a:t>
            </a:r>
            <a:r>
              <a:rPr lang="ru-RU" altLang="ru-RU" sz="1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учителей технологии, информатики, математики и естественных наук</a:t>
            </a:r>
            <a:r>
              <a:rPr lang="ru-RU" altLang="ru-RU" sz="1800" dirty="0" smtClean="0"/>
              <a:t> в области </a:t>
            </a:r>
            <a:r>
              <a:rPr lang="ru-RU" altLang="ru-RU" sz="1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владения современными технологиями</a:t>
            </a:r>
            <a:r>
              <a:rPr lang="ru-RU" altLang="ru-RU" sz="1800" dirty="0" smtClean="0"/>
              <a:t>, современными </a:t>
            </a:r>
            <a:r>
              <a:rPr lang="ru-RU" altLang="ru-RU" sz="1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образовательными технологиями и ресурсами </a:t>
            </a:r>
            <a:r>
              <a:rPr lang="ru-RU" altLang="ru-RU" sz="1800" dirty="0" smtClean="0"/>
              <a:t>(конструкторы, в том числе для изучения робототехники, переносные лаборатории, тренажеры для чтения чертежей, эскизов, схем, программные продукты, позволяющие проводить моделирование, мультимедийные оболочки); </a:t>
            </a:r>
          </a:p>
          <a:p>
            <a:pPr eaLnBrk="1" hangingPunct="1">
              <a:defRPr/>
            </a:pPr>
            <a:r>
              <a:rPr lang="ru-RU" altLang="ru-RU" sz="1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переподготовка практиков производственной сферы </a:t>
            </a:r>
            <a:r>
              <a:rPr lang="ru-RU" altLang="ru-RU" sz="1800" dirty="0" smtClean="0"/>
              <a:t>с навыками технологического мышления, проектной деятельности и работы с техническими устройствами</a:t>
            </a:r>
          </a:p>
          <a:p>
            <a:pPr eaLnBrk="1" hangingPunct="1">
              <a:defRPr/>
            </a:pPr>
            <a:r>
              <a:rPr lang="ru-RU" altLang="ru-RU" sz="1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поддержка регионов</a:t>
            </a:r>
            <a:r>
              <a:rPr lang="ru-RU" altLang="ru-RU" sz="1800" dirty="0" smtClean="0"/>
              <a:t>, развивающих целевую подготовку учителей технологии в программах педагогического образования (гранты) </a:t>
            </a:r>
          </a:p>
          <a:p>
            <a:pPr eaLnBrk="1" hangingPunct="1">
              <a:defRPr/>
            </a:pPr>
            <a:r>
              <a:rPr lang="ru-RU" altLang="ru-RU" sz="1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выделение грантов </a:t>
            </a:r>
            <a:r>
              <a:rPr lang="ru-RU" altLang="ru-RU" sz="1800" dirty="0" smtClean="0"/>
              <a:t>для участия ОО, организаций ДО, высшего образования педагогической направленности в выставках современных технологий. </a:t>
            </a:r>
          </a:p>
        </p:txBody>
      </p:sp>
      <p:grpSp>
        <p:nvGrpSpPr>
          <p:cNvPr id="144388" name="Группа 3"/>
          <p:cNvGrpSpPr>
            <a:grpSpLocks/>
          </p:cNvGrpSpPr>
          <p:nvPr/>
        </p:nvGrpSpPr>
        <p:grpSpPr bwMode="auto">
          <a:xfrm>
            <a:off x="0" y="5365750"/>
            <a:ext cx="12192000" cy="1271588"/>
            <a:chOff x="0" y="5585786"/>
            <a:chExt cx="12120326" cy="1272214"/>
          </a:xfrm>
        </p:grpSpPr>
        <p:pic>
          <p:nvPicPr>
            <p:cNvPr id="144389" name="Picture 3" descr="C:\Users\tsamutalina\Desktop\Цамуталина Ассамблея 22.03.17\Фото Дементьев\114MSDCF\DSC00454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60632" y="5598000"/>
              <a:ext cx="1359694" cy="12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390" name="Picture 4" descr="C:\Users\tsamutalina\Desktop\Цамуталина Ассамблея 22.03.17\Фото Дементьев\114MSDCF\DSC00411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9555" y="5598000"/>
              <a:ext cx="2251077" cy="12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391" name="Picture 5" descr="C:\Users\tsamutalina\Desktop\Цамуталина Ассамблея 22.03.17\Фото Дементьев\114MSDCF\DSC00321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1184" y="5598000"/>
              <a:ext cx="2244517" cy="12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392" name="Picture 6" descr="C:\Users\tsamutalina\Desktop\Цамуталина Ассамблея 22.03.17\Фото Дементьев\114MSDCF\DSC00283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8486"/>
              <a:ext cx="2584143" cy="12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393" name="Picture 7" descr="E:\РМО_2016_1\Семинары, вебинары, МК\24.02.2016_Середа\РМО_Середа\IMAG0082.jp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4143" y="5585786"/>
              <a:ext cx="2697041" cy="12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394" name="Picture 8" descr="E:\РМО_2016_1\Семинары, вебинары, МК\24.02.2016_Середа\РМО_Середа\IMAG0081.jp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5701" y="5588486"/>
              <a:ext cx="983854" cy="12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85925" y="284163"/>
            <a:ext cx="9675813" cy="973137"/>
          </a:xfrm>
        </p:spPr>
        <p:txBody>
          <a:bodyPr/>
          <a:lstStyle/>
          <a:p>
            <a:pPr eaLnBrk="1" hangingPunct="1">
              <a:defRPr/>
            </a:pPr>
            <a:r>
              <a:rPr lang="ru-RU" sz="2200" dirty="0">
                <a:solidFill>
                  <a:srgbClr val="0000FF"/>
                </a:solidFill>
              </a:rPr>
              <a:t>Концепция развития технологического образования в системе общего образования Российской Федерации (проект).</a:t>
            </a:r>
            <a:r>
              <a:rPr lang="ru-RU" altLang="ru-RU" sz="2200" dirty="0">
                <a:solidFill>
                  <a:srgbClr val="3333FF"/>
                </a:solidFill>
              </a:rPr>
              <a:t/>
            </a:r>
            <a:br>
              <a:rPr lang="ru-RU" altLang="ru-RU" sz="2200" dirty="0">
                <a:solidFill>
                  <a:srgbClr val="3333FF"/>
                </a:solidFill>
              </a:rPr>
            </a:br>
            <a:r>
              <a:rPr lang="ru-RU" altLang="ru-RU" sz="22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Направление - Материально-техническое обеспечение 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85863" y="1436688"/>
            <a:ext cx="10453687" cy="4205287"/>
          </a:xfrm>
        </p:spPr>
        <p:txBody>
          <a:bodyPr/>
          <a:lstStyle/>
          <a:p>
            <a:pPr eaLnBrk="1" hangingPunct="1">
              <a:buFont typeface="Georgia" pitchFamily="18" charset="0"/>
              <a:buNone/>
              <a:defRPr/>
            </a:pPr>
            <a:r>
              <a:rPr lang="ru-RU" altLang="ru-RU" sz="1800" b="1" dirty="0" smtClean="0"/>
              <a:t>НЕОБХОДИМО</a:t>
            </a:r>
            <a:r>
              <a:rPr lang="ru-RU" altLang="ru-RU" sz="1800" dirty="0" smtClean="0"/>
              <a:t>: </a:t>
            </a:r>
          </a:p>
          <a:p>
            <a:pPr eaLnBrk="1" hangingPunct="1">
              <a:defRPr/>
            </a:pPr>
            <a:r>
              <a:rPr lang="ru-RU" altLang="ru-RU" sz="1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altLang="ru-RU" sz="1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бновление</a:t>
            </a:r>
            <a:r>
              <a:rPr lang="ru-RU" altLang="ru-RU" sz="1800" dirty="0" smtClean="0">
                <a:solidFill>
                  <a:srgbClr val="0000FF"/>
                </a:solidFill>
              </a:rPr>
              <a:t> </a:t>
            </a:r>
            <a:r>
              <a:rPr lang="ru-RU" altLang="ru-RU" sz="1800" dirty="0"/>
              <a:t>материальной </a:t>
            </a:r>
            <a:r>
              <a:rPr lang="ru-RU" altLang="ru-RU" sz="1800" dirty="0" smtClean="0"/>
              <a:t>базы предметной </a:t>
            </a:r>
            <a:r>
              <a:rPr lang="ru-RU" altLang="ru-RU" sz="1800" dirty="0"/>
              <a:t>области «Технология» </a:t>
            </a:r>
            <a:endParaRPr lang="ru-RU" altLang="ru-RU" sz="1800" dirty="0" smtClean="0"/>
          </a:p>
          <a:p>
            <a:pPr eaLnBrk="1" hangingPunct="1">
              <a:defRPr/>
            </a:pPr>
            <a:r>
              <a:rPr lang="ru-RU" altLang="ru-RU" sz="1800" dirty="0" smtClean="0"/>
              <a:t>разработать и провести </a:t>
            </a:r>
            <a:r>
              <a:rPr lang="ru-RU" altLang="ru-RU" sz="1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апробацию перечней</a:t>
            </a:r>
            <a:r>
              <a:rPr lang="ru-RU" altLang="ru-RU" sz="1800" dirty="0" smtClean="0"/>
              <a:t>: </a:t>
            </a:r>
            <a:r>
              <a:rPr lang="ru-RU" altLang="ru-RU" sz="1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федеральном уровне </a:t>
            </a:r>
            <a:r>
              <a:rPr lang="ru-RU" altLang="ru-RU" sz="1800" dirty="0" smtClean="0"/>
              <a:t>– инвариантного оснащения, на </a:t>
            </a:r>
            <a:r>
              <a:rPr lang="ru-RU" altLang="ru-RU" sz="1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региональном уровне </a:t>
            </a:r>
            <a:r>
              <a:rPr lang="ru-RU" altLang="ru-RU" sz="1800" dirty="0" smtClean="0"/>
              <a:t>– вариативного обеспечения общеобразовательных организаций, в том числе – в модели учебно-производственных комбинатов и технопарков; </a:t>
            </a:r>
          </a:p>
          <a:p>
            <a:pPr eaLnBrk="1" hangingPunct="1">
              <a:defRPr/>
            </a:pPr>
            <a:r>
              <a:rPr lang="ru-RU" altLang="ru-RU" sz="1800" dirty="0" smtClean="0"/>
              <a:t>включить в региональные программы развития образования разделы, относящиеся к </a:t>
            </a:r>
            <a:r>
              <a:rPr lang="ru-RU" altLang="ru-RU" sz="1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взаимодействию</a:t>
            </a:r>
            <a:r>
              <a:rPr lang="ru-RU" altLang="ru-RU" sz="1800" dirty="0" smtClean="0"/>
              <a:t> образовательных организаций </a:t>
            </a:r>
            <a:r>
              <a:rPr lang="ru-RU" altLang="ru-RU" sz="1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производственными </a:t>
            </a:r>
            <a:r>
              <a:rPr lang="ru-RU" altLang="ru-RU" sz="1800" dirty="0" smtClean="0"/>
              <a:t>и </a:t>
            </a:r>
            <a:r>
              <a:rPr lang="ru-RU" altLang="ru-RU" sz="1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другими структурами</a:t>
            </a:r>
            <a:r>
              <a:rPr lang="ru-RU" altLang="ru-RU" sz="1800" dirty="0" smtClean="0"/>
              <a:t>, по </a:t>
            </a:r>
            <a:r>
              <a:rPr lang="ru-RU" altLang="ru-RU" sz="1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использованию</a:t>
            </a:r>
            <a:r>
              <a:rPr lang="ru-RU" altLang="ru-RU" sz="1800" dirty="0" smtClean="0"/>
              <a:t> их </a:t>
            </a:r>
            <a:r>
              <a:rPr lang="ru-RU" altLang="ru-RU" sz="1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кадровых и материальных ресурсов </a:t>
            </a:r>
            <a:r>
              <a:rPr lang="ru-RU" altLang="ru-RU" sz="1800" dirty="0" smtClean="0"/>
              <a:t>для образования в области технологии, </a:t>
            </a:r>
          </a:p>
          <a:p>
            <a:pPr eaLnBrk="1" hangingPunct="1">
              <a:defRPr/>
            </a:pPr>
            <a:r>
              <a:rPr lang="ru-RU" altLang="ru-RU" sz="1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использовать</a:t>
            </a:r>
            <a:r>
              <a:rPr lang="ru-RU" altLang="ru-RU" sz="1800" dirty="0" smtClean="0">
                <a:solidFill>
                  <a:srgbClr val="0000FF"/>
                </a:solidFill>
              </a:rPr>
              <a:t> </a:t>
            </a:r>
            <a:r>
              <a:rPr lang="ru-RU" altLang="ru-RU" sz="1800" dirty="0" smtClean="0"/>
              <a:t>структуру </a:t>
            </a:r>
            <a:r>
              <a:rPr lang="ru-RU" altLang="ru-RU" sz="1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центров молодежного инновационного творчества, технопарков, центров технологической поддержки образования и «</a:t>
            </a:r>
            <a:r>
              <a:rPr lang="ru-RU" altLang="ru-RU" sz="18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Кванториумов</a:t>
            </a:r>
            <a:r>
              <a:rPr lang="ru-RU" altLang="ru-RU" sz="1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ru-RU" altLang="ru-RU" sz="1800" dirty="0" smtClean="0"/>
              <a:t> для обеспечения проектной деятельности в области технологического и естественно-математического образования</a:t>
            </a:r>
          </a:p>
        </p:txBody>
      </p:sp>
      <p:sp>
        <p:nvSpPr>
          <p:cNvPr id="145412" name="AutoShape 12" descr="https://market-pricer.s3-eu-west-1.amazonaws.com/1/2/5/3ccdb8b7f05a7791f9299d2d06d4c33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45413" name="Группа 2"/>
          <p:cNvGrpSpPr>
            <a:grpSpLocks/>
          </p:cNvGrpSpPr>
          <p:nvPr/>
        </p:nvGrpSpPr>
        <p:grpSpPr bwMode="auto">
          <a:xfrm>
            <a:off x="68263" y="5316538"/>
            <a:ext cx="11796712" cy="1468437"/>
            <a:chOff x="68203" y="5316131"/>
            <a:chExt cx="11796817" cy="1468390"/>
          </a:xfrm>
        </p:grpSpPr>
        <p:pic>
          <p:nvPicPr>
            <p:cNvPr id="145419" name="Picture 9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03" y="5316131"/>
              <a:ext cx="943594" cy="1468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5420" name="Picture 1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2893" y="5652817"/>
              <a:ext cx="1033619" cy="10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5421" name="Picture 14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8114" y="5698806"/>
              <a:ext cx="1080000" cy="1041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5422" name="Picture 15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6585" y="5847572"/>
              <a:ext cx="1080000" cy="744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5423" name="Picture 16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0214" y="5749004"/>
              <a:ext cx="1080000" cy="887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5424" name="Picture 17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2199" y="5900986"/>
              <a:ext cx="1080000" cy="583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5425" name="Picture 18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4185" y="5858165"/>
              <a:ext cx="1080000" cy="669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5426" name="Picture 19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85020" y="5922486"/>
              <a:ext cx="1080000" cy="540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5427" name="Picture 20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998" y="5706602"/>
              <a:ext cx="1080000" cy="972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5428" name="Picture 21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6128" y="5790129"/>
              <a:ext cx="1080000" cy="805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5414" name="Группа 3"/>
          <p:cNvGrpSpPr>
            <a:grpSpLocks/>
          </p:cNvGrpSpPr>
          <p:nvPr/>
        </p:nvGrpSpPr>
        <p:grpSpPr bwMode="auto">
          <a:xfrm>
            <a:off x="0" y="1708150"/>
            <a:ext cx="1096963" cy="3754438"/>
            <a:chOff x="-2" y="1707704"/>
            <a:chExt cx="1097488" cy="3755384"/>
          </a:xfrm>
        </p:grpSpPr>
        <p:pic>
          <p:nvPicPr>
            <p:cNvPr id="145415" name="Picture 4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" y="1707704"/>
              <a:ext cx="1080000" cy="813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5416" name="Picture 6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86" y="2521617"/>
              <a:ext cx="1080000" cy="823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5417" name="Picture 8" descr="https://im0-tub-ru.yandex.net/i?id=f8e0045092aeeb5ffb32890a95738273-l&amp;n=13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127" y="3344834"/>
              <a:ext cx="881743" cy="1308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5418" name="Picture 2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53599"/>
              <a:ext cx="1080000" cy="809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/>
          </p:cNvSpPr>
          <p:nvPr>
            <p:ph type="title"/>
          </p:nvPr>
        </p:nvSpPr>
        <p:spPr>
          <a:xfrm>
            <a:off x="1257300" y="274638"/>
            <a:ext cx="10591800" cy="658812"/>
          </a:xfrm>
        </p:spPr>
        <p:txBody>
          <a:bodyPr/>
          <a:lstStyle/>
          <a:p>
            <a:pPr algn="ctr" eaLnBrk="1" hangingPunct="1"/>
            <a:r>
              <a:rPr lang="ru-RU" sz="3600" smtClean="0">
                <a:solidFill>
                  <a:srgbClr val="0000FF"/>
                </a:solidFill>
                <a:latin typeface="Georgia" pitchFamily="18" charset="0"/>
              </a:rPr>
              <a:t>ФГОС ООО</a:t>
            </a:r>
          </a:p>
        </p:txBody>
      </p:sp>
      <p:sp>
        <p:nvSpPr>
          <p:cNvPr id="146435" name="Rectangle 3"/>
          <p:cNvSpPr>
            <a:spLocks noGrp="1"/>
          </p:cNvSpPr>
          <p:nvPr>
            <p:ph type="body" idx="1"/>
          </p:nvPr>
        </p:nvSpPr>
        <p:spPr>
          <a:xfrm>
            <a:off x="837520" y="1011465"/>
            <a:ext cx="3873273" cy="536484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ru-RU" altLang="ru-RU" sz="1400" b="1" dirty="0" smtClean="0">
                <a:solidFill>
                  <a:schemeClr val="accent2"/>
                </a:solidFill>
                <a:latin typeface="Georgia" pitchFamily="18" charset="0"/>
              </a:rPr>
              <a:t>	</a:t>
            </a:r>
            <a:r>
              <a:rPr lang="ru-RU" altLang="ru-RU" sz="1400" b="1" dirty="0" smtClean="0">
                <a:solidFill>
                  <a:srgbClr val="A32D35"/>
                </a:solidFill>
                <a:latin typeface="Georgia" pitchFamily="18" charset="0"/>
              </a:rPr>
              <a:t>Изучение предметной области «Технология» ДОЛЖНО ОБЕСПЕЧИТЬ</a:t>
            </a:r>
            <a:r>
              <a:rPr lang="ru-RU" altLang="ru-RU" sz="1400" dirty="0" smtClean="0">
                <a:solidFill>
                  <a:srgbClr val="A32D35"/>
                </a:solidFill>
                <a:latin typeface="Georgia" pitchFamily="18" charset="0"/>
              </a:rPr>
              <a:t>:</a:t>
            </a:r>
            <a:r>
              <a:rPr lang="ru-RU" altLang="ru-RU" sz="1400" dirty="0" smtClean="0">
                <a:latin typeface="Georgia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400" dirty="0" smtClean="0">
                <a:latin typeface="Georgia" pitchFamily="18" charset="0"/>
              </a:rPr>
              <a:t>развитие </a:t>
            </a:r>
            <a:r>
              <a:rPr lang="ru-RU" altLang="ru-RU" sz="1400" b="1" dirty="0" smtClean="0">
                <a:solidFill>
                  <a:srgbClr val="0000FF"/>
                </a:solidFill>
                <a:latin typeface="Georgia" pitchFamily="18" charset="0"/>
              </a:rPr>
              <a:t>инновационной творческой деятельности </a:t>
            </a:r>
            <a:r>
              <a:rPr lang="ru-RU" altLang="ru-RU" sz="1400" dirty="0" smtClean="0">
                <a:latin typeface="Georgia" pitchFamily="18" charset="0"/>
              </a:rPr>
              <a:t>обучающихся в процессе решения прикладных учебных задач;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400" dirty="0" smtClean="0">
                <a:latin typeface="Georgia" pitchFamily="18" charset="0"/>
              </a:rPr>
              <a:t>активное  </a:t>
            </a:r>
            <a:r>
              <a:rPr lang="ru-RU" altLang="ru-RU" sz="1400" b="1" dirty="0" smtClean="0">
                <a:solidFill>
                  <a:srgbClr val="0000FF"/>
                </a:solidFill>
                <a:latin typeface="Georgia" pitchFamily="18" charset="0"/>
              </a:rPr>
              <a:t>использование знаний</a:t>
            </a:r>
            <a:r>
              <a:rPr lang="ru-RU" altLang="ru-RU" sz="1400" dirty="0" smtClean="0">
                <a:latin typeface="Georgia" pitchFamily="18" charset="0"/>
              </a:rPr>
              <a:t>, полученных при изучении других учебных предметов, и сформированных универсальных учебных действий;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400" dirty="0" smtClean="0">
                <a:latin typeface="Georgia" pitchFamily="18" charset="0"/>
              </a:rPr>
              <a:t>совершенствование умений выполнения</a:t>
            </a:r>
            <a:r>
              <a:rPr lang="ru-RU" altLang="ru-RU" sz="1400" b="1" dirty="0" smtClean="0">
                <a:solidFill>
                  <a:srgbClr val="333399"/>
                </a:solidFill>
                <a:latin typeface="Georgia" pitchFamily="18" charset="0"/>
              </a:rPr>
              <a:t> </a:t>
            </a:r>
            <a:r>
              <a:rPr lang="ru-RU" altLang="ru-RU" sz="1400" b="1" dirty="0" smtClean="0">
                <a:solidFill>
                  <a:srgbClr val="0000FF"/>
                </a:solidFill>
                <a:latin typeface="Georgia" pitchFamily="18" charset="0"/>
              </a:rPr>
              <a:t>учебно-исследовательской и проектной деятельности</a:t>
            </a:r>
            <a:r>
              <a:rPr lang="ru-RU" altLang="ru-RU" sz="1400" dirty="0" smtClean="0">
                <a:solidFill>
                  <a:srgbClr val="0000FF"/>
                </a:solidFill>
                <a:latin typeface="Georgia" pitchFamily="18" charset="0"/>
              </a:rPr>
              <a:t>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400" dirty="0" smtClean="0">
                <a:latin typeface="Georgia" pitchFamily="18" charset="0"/>
              </a:rPr>
              <a:t>формирование представлений о социальных и этических аспектах </a:t>
            </a:r>
            <a:r>
              <a:rPr lang="ru-RU" altLang="ru-RU" sz="1400" b="1" dirty="0" smtClean="0">
                <a:solidFill>
                  <a:srgbClr val="0000FF"/>
                </a:solidFill>
                <a:latin typeface="Georgia" pitchFamily="18" charset="0"/>
              </a:rPr>
              <a:t>научно-технического прогресса</a:t>
            </a:r>
            <a:r>
              <a:rPr lang="ru-RU" altLang="ru-RU" sz="1400" dirty="0" smtClean="0">
                <a:solidFill>
                  <a:srgbClr val="0000FF"/>
                </a:solidFill>
                <a:latin typeface="Georgia" pitchFamily="18" charset="0"/>
              </a:rPr>
              <a:t>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400" dirty="0" smtClean="0">
                <a:latin typeface="Georgia" pitchFamily="18" charset="0"/>
              </a:rPr>
              <a:t>формирование способности придавать </a:t>
            </a:r>
            <a:r>
              <a:rPr lang="ru-RU" altLang="ru-RU" sz="1400" b="1" dirty="0" smtClean="0">
                <a:solidFill>
                  <a:srgbClr val="0000FF"/>
                </a:solidFill>
                <a:latin typeface="Georgia" pitchFamily="18" charset="0"/>
              </a:rPr>
              <a:t>экологическую направленность </a:t>
            </a:r>
            <a:r>
              <a:rPr lang="ru-RU" altLang="ru-RU" sz="1400" dirty="0" smtClean="0">
                <a:latin typeface="Georgia" pitchFamily="18" charset="0"/>
              </a:rPr>
              <a:t>любой деятельности, проекту;  демонстрировать экологическое мышление в разных формах деятельности.</a:t>
            </a:r>
          </a:p>
          <a:p>
            <a:pPr eaLnBrk="1" hangingPunct="1">
              <a:lnSpc>
                <a:spcPct val="80000"/>
              </a:lnSpc>
            </a:pPr>
            <a:endParaRPr lang="ru-RU" sz="1400" dirty="0" smtClean="0">
              <a:latin typeface="Georgia" pitchFamily="18" charset="0"/>
            </a:endParaRPr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5151665" y="947057"/>
            <a:ext cx="6376308" cy="572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Georgia" pitchFamily="18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Georgia" pitchFamily="18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Georgia" pitchFamily="18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Georgia" pitchFamily="18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Georgia" pitchFamily="18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ts val="500"/>
              </a:spcBef>
              <a:buFont typeface="Georgia" pitchFamily="18" charset="0"/>
              <a:buNone/>
            </a:pPr>
            <a:r>
              <a:rPr lang="ru-RU" altLang="ru-RU" sz="1400" b="1" smtClean="0">
                <a:solidFill>
                  <a:srgbClr val="262673"/>
                </a:solidFill>
                <a:latin typeface="Georgia" pitchFamily="18" charset="0"/>
              </a:rPr>
              <a:t>	</a:t>
            </a:r>
            <a:r>
              <a:rPr lang="ru-RU" altLang="ru-RU" sz="1400" b="1" smtClean="0">
                <a:solidFill>
                  <a:srgbClr val="A32D35"/>
                </a:solidFill>
                <a:latin typeface="Georgia" pitchFamily="18" charset="0"/>
              </a:rPr>
              <a:t>Предметные результаты изучения предметной области «Технология» ДОЛЖНЫ ОТРАЖАТЬ:</a:t>
            </a:r>
            <a:r>
              <a:rPr lang="ru-RU" altLang="ru-RU" sz="1400" smtClean="0">
                <a:solidFill>
                  <a:srgbClr val="A32D35"/>
                </a:solidFill>
                <a:latin typeface="Georgia" pitchFamily="18" charset="0"/>
              </a:rPr>
              <a:t> </a:t>
            </a:r>
          </a:p>
          <a:p>
            <a:pPr eaLnBrk="1" hangingPunct="1">
              <a:lnSpc>
                <a:spcPct val="95000"/>
              </a:lnSpc>
              <a:spcBef>
                <a:spcPts val="500"/>
              </a:spcBef>
              <a:buFont typeface="Georgia" pitchFamily="18" charset="0"/>
              <a:buNone/>
            </a:pPr>
            <a:r>
              <a:rPr lang="ru-RU" altLang="ru-RU" sz="1400" smtClean="0">
                <a:latin typeface="Georgia" pitchFamily="18" charset="0"/>
              </a:rPr>
              <a:t>1) осознание </a:t>
            </a:r>
            <a:r>
              <a:rPr lang="ru-RU" altLang="ru-RU" sz="1400" b="1" smtClean="0">
                <a:solidFill>
                  <a:srgbClr val="0000FF"/>
                </a:solidFill>
                <a:latin typeface="Georgia" pitchFamily="18" charset="0"/>
              </a:rPr>
              <a:t>роли техники и технологий </a:t>
            </a:r>
            <a:r>
              <a:rPr lang="ru-RU" altLang="ru-RU" sz="1400" smtClean="0">
                <a:latin typeface="Georgia" pitchFamily="18" charset="0"/>
              </a:rPr>
              <a:t>для прогрессивного развития общества; формирование целостного представления о </a:t>
            </a:r>
            <a:r>
              <a:rPr lang="ru-RU" altLang="ru-RU" sz="1400" b="1" smtClean="0">
                <a:solidFill>
                  <a:srgbClr val="0000FF"/>
                </a:solidFill>
                <a:latin typeface="Georgia" pitchFamily="18" charset="0"/>
              </a:rPr>
              <a:t>техносфере</a:t>
            </a:r>
            <a:r>
              <a:rPr lang="ru-RU" altLang="ru-RU" sz="1400" smtClean="0">
                <a:latin typeface="Georgia" pitchFamily="18" charset="0"/>
              </a:rPr>
              <a:t>, сущности </a:t>
            </a:r>
            <a:r>
              <a:rPr lang="ru-RU" altLang="ru-RU" sz="1400" b="1" smtClean="0">
                <a:solidFill>
                  <a:srgbClr val="0000FF"/>
                </a:solidFill>
                <a:latin typeface="Georgia" pitchFamily="18" charset="0"/>
              </a:rPr>
              <a:t>технологической культуры </a:t>
            </a:r>
            <a:r>
              <a:rPr lang="ru-RU" altLang="ru-RU" sz="1400" smtClean="0">
                <a:solidFill>
                  <a:srgbClr val="0000FF"/>
                </a:solidFill>
                <a:latin typeface="Georgia" pitchFamily="18" charset="0"/>
              </a:rPr>
              <a:t>и </a:t>
            </a:r>
            <a:r>
              <a:rPr lang="ru-RU" altLang="ru-RU" sz="1400" b="1" smtClean="0">
                <a:solidFill>
                  <a:srgbClr val="0000FF"/>
                </a:solidFill>
                <a:latin typeface="Georgia" pitchFamily="18" charset="0"/>
              </a:rPr>
              <a:t>культуры труда</a:t>
            </a:r>
            <a:r>
              <a:rPr lang="ru-RU" altLang="ru-RU" sz="1400" smtClean="0">
                <a:latin typeface="Georgia" pitchFamily="18" charset="0"/>
              </a:rPr>
              <a:t>; уяснение </a:t>
            </a:r>
            <a:r>
              <a:rPr lang="ru-RU" altLang="ru-RU" sz="1400" b="1" smtClean="0">
                <a:solidFill>
                  <a:srgbClr val="0000FF"/>
                </a:solidFill>
                <a:latin typeface="Georgia" pitchFamily="18" charset="0"/>
              </a:rPr>
              <a:t>социальных</a:t>
            </a:r>
            <a:r>
              <a:rPr lang="ru-RU" altLang="ru-RU" sz="1400" smtClean="0">
                <a:solidFill>
                  <a:srgbClr val="0000FF"/>
                </a:solidFill>
                <a:latin typeface="Georgia" pitchFamily="18" charset="0"/>
              </a:rPr>
              <a:t> </a:t>
            </a:r>
            <a:r>
              <a:rPr lang="ru-RU" altLang="ru-RU" sz="1400" smtClean="0">
                <a:latin typeface="Georgia" pitchFamily="18" charset="0"/>
              </a:rPr>
              <a:t>и </a:t>
            </a:r>
            <a:r>
              <a:rPr lang="ru-RU" altLang="ru-RU" sz="1400" b="1" smtClean="0">
                <a:solidFill>
                  <a:srgbClr val="0000FF"/>
                </a:solidFill>
                <a:latin typeface="Georgia" pitchFamily="18" charset="0"/>
              </a:rPr>
              <a:t>экологических последствий </a:t>
            </a:r>
            <a:r>
              <a:rPr lang="ru-RU" altLang="ru-RU" sz="1400" smtClean="0">
                <a:latin typeface="Georgia" pitchFamily="18" charset="0"/>
              </a:rPr>
              <a:t>развития технологий промышленного и сельскохозяйственного производства, энергетики и транспорта; </a:t>
            </a:r>
          </a:p>
          <a:p>
            <a:pPr eaLnBrk="1" hangingPunct="1">
              <a:lnSpc>
                <a:spcPct val="95000"/>
              </a:lnSpc>
              <a:spcBef>
                <a:spcPts val="500"/>
              </a:spcBef>
              <a:buFont typeface="Georgia" pitchFamily="18" charset="0"/>
              <a:buNone/>
            </a:pPr>
            <a:r>
              <a:rPr lang="ru-RU" altLang="ru-RU" sz="1400" smtClean="0">
                <a:latin typeface="Georgia" pitchFamily="18" charset="0"/>
              </a:rPr>
              <a:t>2) овладение</a:t>
            </a:r>
            <a:r>
              <a:rPr lang="ru-RU" altLang="ru-RU" sz="1400" b="1" smtClean="0">
                <a:solidFill>
                  <a:srgbClr val="262673"/>
                </a:solidFill>
                <a:latin typeface="Georgia" pitchFamily="18" charset="0"/>
              </a:rPr>
              <a:t> </a:t>
            </a:r>
            <a:r>
              <a:rPr lang="ru-RU" altLang="ru-RU" sz="1400" b="1" smtClean="0">
                <a:solidFill>
                  <a:srgbClr val="0000FF"/>
                </a:solidFill>
                <a:latin typeface="Georgia" pitchFamily="18" charset="0"/>
              </a:rPr>
              <a:t>методами </a:t>
            </a:r>
            <a:r>
              <a:rPr lang="ru-RU" altLang="ru-RU" sz="1400" smtClean="0">
                <a:latin typeface="Georgia" pitchFamily="18" charset="0"/>
              </a:rPr>
              <a:t>учебно-исследовательской и проектной деятельности, решения творческих задач, моделирования, конструирования и эстетического оформления изделий, обеспечения сохранности продуктов труда; </a:t>
            </a:r>
          </a:p>
          <a:p>
            <a:pPr eaLnBrk="1" hangingPunct="1">
              <a:lnSpc>
                <a:spcPct val="95000"/>
              </a:lnSpc>
              <a:spcBef>
                <a:spcPts val="500"/>
              </a:spcBef>
              <a:buFont typeface="Georgia" pitchFamily="18" charset="0"/>
              <a:buNone/>
            </a:pPr>
            <a:r>
              <a:rPr lang="ru-RU" altLang="ru-RU" sz="1400" smtClean="0">
                <a:latin typeface="Georgia" pitchFamily="18" charset="0"/>
              </a:rPr>
              <a:t>3) овладение</a:t>
            </a:r>
            <a:r>
              <a:rPr lang="ru-RU" altLang="ru-RU" sz="1400" smtClean="0">
                <a:solidFill>
                  <a:srgbClr val="262673"/>
                </a:solidFill>
                <a:latin typeface="Georgia" pitchFamily="18" charset="0"/>
              </a:rPr>
              <a:t> </a:t>
            </a:r>
            <a:r>
              <a:rPr lang="ru-RU" altLang="ru-RU" sz="1400" b="1" smtClean="0">
                <a:solidFill>
                  <a:srgbClr val="0000FF"/>
                </a:solidFill>
                <a:latin typeface="Georgia" pitchFamily="18" charset="0"/>
              </a:rPr>
              <a:t>средствами и формами графического </a:t>
            </a:r>
            <a:r>
              <a:rPr lang="ru-RU" altLang="ru-RU" sz="1400" smtClean="0">
                <a:latin typeface="Georgia" pitchFamily="18" charset="0"/>
              </a:rPr>
              <a:t>отображения объектов или процессов, правилами выполнения графической документации; </a:t>
            </a:r>
          </a:p>
          <a:p>
            <a:pPr eaLnBrk="1" hangingPunct="1">
              <a:lnSpc>
                <a:spcPct val="95000"/>
              </a:lnSpc>
              <a:spcBef>
                <a:spcPts val="500"/>
              </a:spcBef>
              <a:buFont typeface="Georgia" pitchFamily="18" charset="0"/>
              <a:buNone/>
            </a:pPr>
            <a:r>
              <a:rPr lang="ru-RU" altLang="ru-RU" sz="1400" smtClean="0">
                <a:latin typeface="Georgia" pitchFamily="18" charset="0"/>
              </a:rPr>
              <a:t>4) формирование умений устанавливать </a:t>
            </a:r>
            <a:r>
              <a:rPr lang="ru-RU" altLang="ru-RU" sz="1400" b="1" smtClean="0">
                <a:solidFill>
                  <a:srgbClr val="0000FF"/>
                </a:solidFill>
                <a:latin typeface="Georgia" pitchFamily="18" charset="0"/>
              </a:rPr>
              <a:t>взаимосвязь знаний </a:t>
            </a:r>
            <a:r>
              <a:rPr lang="ru-RU" altLang="ru-RU" sz="1400" smtClean="0">
                <a:latin typeface="Georgia" pitchFamily="18" charset="0"/>
              </a:rPr>
              <a:t>по разным учебным предметам для решения прикладных  учебных задач;</a:t>
            </a:r>
          </a:p>
          <a:p>
            <a:pPr eaLnBrk="1" hangingPunct="1">
              <a:lnSpc>
                <a:spcPct val="95000"/>
              </a:lnSpc>
              <a:spcBef>
                <a:spcPts val="500"/>
              </a:spcBef>
              <a:buFont typeface="Georgia" pitchFamily="18" charset="0"/>
              <a:buNone/>
            </a:pPr>
            <a:r>
              <a:rPr lang="ru-RU" altLang="ru-RU" sz="1400" smtClean="0">
                <a:latin typeface="Georgia" pitchFamily="18" charset="0"/>
              </a:rPr>
              <a:t>5) развитие умений применять технологии представления, преобразования и использования </a:t>
            </a:r>
            <a:r>
              <a:rPr lang="ru-RU" altLang="ru-RU" sz="1400" b="1" smtClean="0">
                <a:solidFill>
                  <a:srgbClr val="0000FF"/>
                </a:solidFill>
                <a:latin typeface="Georgia" pitchFamily="18" charset="0"/>
              </a:rPr>
              <a:t>информации</a:t>
            </a:r>
            <a:r>
              <a:rPr lang="ru-RU" altLang="ru-RU" sz="1400" smtClean="0">
                <a:latin typeface="Georgia" pitchFamily="18" charset="0"/>
              </a:rPr>
              <a:t>, оценивать возможности и области применения средств и инструментов </a:t>
            </a:r>
            <a:r>
              <a:rPr lang="ru-RU" altLang="ru-RU" sz="1400" b="1" smtClean="0">
                <a:solidFill>
                  <a:srgbClr val="0000FF"/>
                </a:solidFill>
                <a:latin typeface="Georgia" pitchFamily="18" charset="0"/>
              </a:rPr>
              <a:t>ИКТ</a:t>
            </a:r>
            <a:r>
              <a:rPr lang="ru-RU" altLang="ru-RU" sz="1400" smtClean="0">
                <a:solidFill>
                  <a:srgbClr val="0000FF"/>
                </a:solidFill>
                <a:latin typeface="Georgia" pitchFamily="18" charset="0"/>
              </a:rPr>
              <a:t> </a:t>
            </a:r>
            <a:r>
              <a:rPr lang="ru-RU" altLang="ru-RU" sz="1400" smtClean="0">
                <a:latin typeface="Georgia" pitchFamily="18" charset="0"/>
              </a:rPr>
              <a:t>в современном производстве или сфере обслуживания;</a:t>
            </a:r>
          </a:p>
          <a:p>
            <a:pPr eaLnBrk="1" hangingPunct="1">
              <a:lnSpc>
                <a:spcPct val="95000"/>
              </a:lnSpc>
              <a:spcBef>
                <a:spcPts val="500"/>
              </a:spcBef>
              <a:buFont typeface="Georgia" pitchFamily="18" charset="0"/>
              <a:buNone/>
            </a:pPr>
            <a:r>
              <a:rPr lang="ru-RU" altLang="ru-RU" sz="1400" smtClean="0">
                <a:latin typeface="Georgia" pitchFamily="18" charset="0"/>
              </a:rPr>
              <a:t>6) формирование представлений о </a:t>
            </a:r>
            <a:r>
              <a:rPr lang="ru-RU" altLang="ru-RU" sz="1400" b="1" smtClean="0">
                <a:solidFill>
                  <a:srgbClr val="0000FF"/>
                </a:solidFill>
                <a:latin typeface="Georgia" pitchFamily="18" charset="0"/>
              </a:rPr>
              <a:t>мире профессий</a:t>
            </a:r>
            <a:r>
              <a:rPr lang="ru-RU" altLang="ru-RU" sz="1400" smtClean="0">
                <a:latin typeface="Georgia" pitchFamily="18" charset="0"/>
              </a:rPr>
              <a:t>, связанных с изучаемыми технологиями, их востребованности на </a:t>
            </a:r>
            <a:r>
              <a:rPr lang="ru-RU" altLang="ru-RU" sz="1400" b="1" smtClean="0">
                <a:solidFill>
                  <a:srgbClr val="0000FF"/>
                </a:solidFill>
                <a:latin typeface="Georgia" pitchFamily="18" charset="0"/>
              </a:rPr>
              <a:t>рынке труда</a:t>
            </a:r>
            <a:endParaRPr lang="ru-RU" sz="1400" b="1" dirty="0" smtClean="0">
              <a:solidFill>
                <a:srgbClr val="0000FF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6_Тема Office">
  <a:themeElements>
    <a:clrScheme name="2_Тема Offic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Другая 4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Тема Office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1_Тема Offic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_Тема Office">
      <a:majorFont>
        <a:latin typeface="Calibri Light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Тема Office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Тема Office">
  <a:themeElements>
    <a:clrScheme name="2_Тема Offic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Другая 4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Тема Office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Тема Office">
  <a:themeElements>
    <a:clrScheme name="3_Тема Offic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3_Тема Office">
      <a:majorFont>
        <a:latin typeface="Georgia"/>
        <a:ea typeface=""/>
        <a:cs typeface="Arial"/>
      </a:majorFont>
      <a:minorFont>
        <a:latin typeface="Georgi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Тема Office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Тема Office">
  <a:themeElements>
    <a:clrScheme name="5_Тема Offic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5_Тема Office">
      <a:majorFont>
        <a:latin typeface="Calibri Light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Тема Office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Тема Office">
  <a:themeElements>
    <a:clrScheme name="2_Тема Offic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Другая 4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Тема Office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9_Тема Office">
  <a:themeElements>
    <a:clrScheme name="2_Тема Offic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Другая 4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Тема Office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Тема Office">
  <a:themeElements>
    <a:clrScheme name="1_Тема Offic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_Тема Office">
      <a:majorFont>
        <a:latin typeface="Calibri Light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Тема Office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1_Тема Office">
  <a:themeElements>
    <a:clrScheme name="11_Тема Offic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1_Тема Office">
      <a:majorFont>
        <a:latin typeface="Calibri Light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1_Тема Office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3103</TotalTime>
  <Words>3546</Words>
  <Application>Microsoft Office PowerPoint</Application>
  <PresentationFormat>Произвольный</PresentationFormat>
  <Paragraphs>485</Paragraphs>
  <Slides>28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28</vt:i4>
      </vt:variant>
    </vt:vector>
  </HeadingPairs>
  <TitlesOfParts>
    <vt:vector size="38" baseType="lpstr">
      <vt:lpstr>Тема Office</vt:lpstr>
      <vt:lpstr>1_Тема Office</vt:lpstr>
      <vt:lpstr>2_Тема Office</vt:lpstr>
      <vt:lpstr>3_Тема Office</vt:lpstr>
      <vt:lpstr>5_Тема Office</vt:lpstr>
      <vt:lpstr>4_Тема Office</vt:lpstr>
      <vt:lpstr>9_Тема Office</vt:lpstr>
      <vt:lpstr>7_Тема Office</vt:lpstr>
      <vt:lpstr>11_Тема Office</vt:lpstr>
      <vt:lpstr>6_Тема Office</vt:lpstr>
      <vt:lpstr>Презентация PowerPoint</vt:lpstr>
      <vt:lpstr>Стратегия научно-технологического развития Российской Федерации до 2035 года Фонд «Центр стратегических разработок» (12 мая 2016)</vt:lpstr>
      <vt:lpstr>Концепция развития технологического образования в системе общего образования Российской Федерации (проект)</vt:lpstr>
      <vt:lpstr>Концепция развития технологического образования в системе общего образования Российской Федерации (проект). Направления реализации</vt:lpstr>
      <vt:lpstr>Концепция развития технологического образования в системе общего образования Российской Федерации (проект). Направления реализации</vt:lpstr>
      <vt:lpstr>Концепция развития технологического образования в системе общего образования Российской Федерации (проект) Направление - Поддержка технологической одаренности </vt:lpstr>
      <vt:lpstr>Концепция развития технологического образования в системе общего образования Российской Федерации (проект). Направление - Подготовка кадров </vt:lpstr>
      <vt:lpstr>Концепция развития технологического образования в системе общего образования Российской Федерации (проект). Направление - Материально-техническое обеспечение </vt:lpstr>
      <vt:lpstr>ФГОС ООО</vt:lpstr>
      <vt:lpstr>ФГОС ООО (новая редакция) (проект)</vt:lpstr>
      <vt:lpstr>Стратегия социально-экономического развития Ярославской области до 2025 года «10 точек роста»</vt:lpstr>
      <vt:lpstr>Презентация PowerPoint</vt:lpstr>
      <vt:lpstr>Презентация PowerPoint</vt:lpstr>
      <vt:lpstr>Презентация PowerPoint</vt:lpstr>
      <vt:lpstr>Конструктор содержания технологической подготовки школьников</vt:lpstr>
      <vt:lpstr>Примерная авторская программа  В. М. Казакевича, Г.В. Пичугиной, Г.Ю. Семёновой</vt:lpstr>
      <vt:lpstr>Конструктор содержания  технологической подготовки школьников</vt:lpstr>
      <vt:lpstr>Из опыта Ярославской области</vt:lpstr>
      <vt:lpstr>Методика использования Конструктора</vt:lpstr>
      <vt:lpstr>Структура программы учебного предмета в соответствии с ФГОС ООО</vt:lpstr>
      <vt:lpstr>Опыт реализации региональной составляющей ТО Профессиональные пробы – как ресурс эффективности профессионального самоопределения школьников  Инновационный характер взаимодействия образовательных организаций Рыбинска  с учреждениями среднего и высшего профессионального образования, промышленными предприятиями                                            </vt:lpstr>
      <vt:lpstr>Презентация PowerPoint</vt:lpstr>
      <vt:lpstr>Направления взаимодействия с ПАО «ОДК-Сатурн»</vt:lpstr>
      <vt:lpstr>ФЦПРО 2.4: Модернизация технологий и содержания обучения в соответствии с новым федеральным государственным образовательным стандартом посредством разработки концепций модернизации конкретных областей, поддержки региональных программ развития образования и поддержки сетевых методических объединений</vt:lpstr>
      <vt:lpstr>Деятельность профессионального сообщества учителей технологии  «ТЕМП» Ярославской области</vt:lpstr>
      <vt:lpstr>Настоящее в работе профессионального сообщества</vt:lpstr>
      <vt:lpstr>Наши точки роста (планы по развитию ТОШ в Ярославской области)</vt:lpstr>
      <vt:lpstr>Благодарю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автономное учреждение дополнительного профессионального образования Ярославской области  Институт развития образования</dc:title>
  <dc:creator>Юлия Владимировна Суханова</dc:creator>
  <cp:lastModifiedBy>Наталья Николаевна Новикова</cp:lastModifiedBy>
  <cp:revision>156</cp:revision>
  <cp:lastPrinted>2017-05-19T07:21:14Z</cp:lastPrinted>
  <dcterms:created xsi:type="dcterms:W3CDTF">2017-01-12T11:53:49Z</dcterms:created>
  <dcterms:modified xsi:type="dcterms:W3CDTF">2017-10-19T12:47:14Z</dcterms:modified>
  <cp:contentStatus/>
</cp:coreProperties>
</file>