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79" r:id="rId4"/>
    <p:sldId id="281" r:id="rId5"/>
    <p:sldId id="283" r:id="rId6"/>
    <p:sldId id="284" r:id="rId7"/>
    <p:sldId id="294" r:id="rId8"/>
    <p:sldId id="286" r:id="rId9"/>
    <p:sldId id="291" r:id="rId10"/>
    <p:sldId id="28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542E48D-C0F8-4D89-AB18-548DA9641489}">
          <p14:sldIdLst>
            <p14:sldId id="256"/>
            <p14:sldId id="258"/>
            <p14:sldId id="279"/>
            <p14:sldId id="281"/>
            <p14:sldId id="283"/>
            <p14:sldId id="284"/>
          </p14:sldIdLst>
        </p14:section>
        <p14:section name="Раздел без заголовка" id="{15C60596-3600-420E-BB92-00AFB30AA81B}">
          <p14:sldIdLst>
            <p14:sldId id="294"/>
            <p14:sldId id="286"/>
            <p14:sldId id="291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5" y="4653137"/>
            <a:ext cx="5637010" cy="792087"/>
          </a:xfrm>
        </p:spPr>
        <p:txBody>
          <a:bodyPr>
            <a:normAutofit lnSpcReduction="10000"/>
          </a:bodyPr>
          <a:lstStyle/>
          <a:p>
            <a:r>
              <a:rPr lang="ru-RU" sz="1600" dirty="0"/>
              <a:t>Выборнов В.Ю., руководитель центра развития профессионального образования ГАУ ДПО ЯО ИРО, </a:t>
            </a:r>
            <a:r>
              <a:rPr lang="ru-RU" sz="1600" dirty="0" err="1" smtClean="0"/>
              <a:t>канд.пед.наук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477466"/>
            <a:ext cx="7175351" cy="208823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>
                <a:effectLst/>
              </a:rPr>
              <a:t>Дуальная подготовка кадров как форма социального партнёрства в профессиональном образовании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4779"/>
            <a:ext cx="115252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1907704" y="5740577"/>
            <a:ext cx="5637010" cy="424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 smtClean="0"/>
              <a:t>29 июня 2017 г.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16420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636912"/>
            <a:ext cx="6912768" cy="93610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Спасибо за внимание!</a:t>
            </a:r>
            <a:br>
              <a:rPr lang="ru-RU" dirty="0">
                <a:effectLst/>
              </a:rPr>
            </a:br>
            <a:endParaRPr lang="ru-RU" altLang="ru-RU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/>
            <a:endParaRPr lang="ru-RU" altLang="ru-RU" dirty="0" smtClean="0"/>
          </a:p>
          <a:p>
            <a:pPr algn="ctr" eaLnBrk="1" hangingPunct="1"/>
            <a:endParaRPr lang="ru-RU" altLang="ru-RU" dirty="0" smtClean="0"/>
          </a:p>
          <a:p>
            <a:pPr algn="ctr"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903681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869160"/>
            <a:ext cx="7622233" cy="692322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dirty="0" smtClean="0"/>
              <a:t>* </a:t>
            </a:r>
            <a:r>
              <a:rPr lang="ru-RU" sz="1200" dirty="0">
                <a:effectLst/>
              </a:rPr>
              <a:t>Создание системы социального партнерства в профессиональном образовании. Пособие для работников профессионального образования. – Санкт-Петербург, 2000, с.4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3899"/>
            <a:ext cx="115252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1763688" y="620688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  <a:defRPr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43000" y="1772816"/>
            <a:ext cx="6400800" cy="243342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Социальное партнерство в профессиональном образовании - особый тип взаимодействия образовательного учреждения со всеми субъектами рынка труда, его институтами, а также органами управления, нацеленный на максимальное согласование и реализацию интересов всех участников этого процесса*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19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988840"/>
            <a:ext cx="7735552" cy="3312368"/>
          </a:xfrm>
        </p:spPr>
        <p:txBody>
          <a:bodyPr/>
          <a:lstStyle/>
          <a:p>
            <a:pPr marL="0" lvl="0" indent="0" algn="l">
              <a:buNone/>
            </a:pPr>
            <a:r>
              <a:rPr lang="ru-RU" sz="2000" dirty="0">
                <a:effectLst/>
              </a:rPr>
              <a:t>модернизации производственной базы и поиск конкурентных преимуществ предприятий в условиях экономического </a:t>
            </a:r>
            <a:r>
              <a:rPr lang="ru-RU" sz="2000" dirty="0" smtClean="0">
                <a:effectLst/>
              </a:rPr>
              <a:t>кризиса</a:t>
            </a:r>
            <a:br>
              <a:rPr lang="ru-RU" sz="2000" dirty="0" smtClean="0">
                <a:effectLst/>
              </a:rPr>
            </a:b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появление на рынках новых инвесторов, в том числе и </a:t>
            </a:r>
            <a:r>
              <a:rPr lang="ru-RU" sz="2000" dirty="0" smtClean="0">
                <a:effectLst/>
              </a:rPr>
              <a:t>иностранных</a:t>
            </a:r>
            <a:br>
              <a:rPr lang="ru-RU" sz="2000" dirty="0" smtClean="0">
                <a:effectLst/>
              </a:rPr>
            </a:b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реализация </a:t>
            </a:r>
            <a:r>
              <a:rPr lang="ru-RU" sz="2000" dirty="0" smtClean="0">
                <a:effectLst/>
              </a:rPr>
              <a:t>политики </a:t>
            </a:r>
            <a:r>
              <a:rPr lang="ru-RU" sz="2000" dirty="0" err="1">
                <a:effectLst/>
              </a:rPr>
              <a:t>импортозамещения</a:t>
            </a:r>
            <a:r>
              <a:rPr lang="ru-RU" sz="2000" dirty="0">
                <a:effectLst/>
              </a:rPr>
              <a:t> и необходимость решения проблем кадрового обеспечения региональных экономик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3899"/>
            <a:ext cx="115252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91680" y="559894"/>
            <a:ext cx="7056784" cy="1068906"/>
          </a:xfrm>
        </p:spPr>
        <p:txBody>
          <a:bodyPr>
            <a:normAutofit fontScale="70000" lnSpcReduction="20000"/>
          </a:bodyPr>
          <a:lstStyle/>
          <a:p>
            <a:pPr marL="361950" indent="0">
              <a:buFont typeface="Wingdings" panose="05000000000000000000" pitchFamily="2" charset="2"/>
              <a:buNone/>
              <a:defRPr/>
            </a:pPr>
            <a:r>
              <a:rPr lang="ru-RU" sz="2900" dirty="0" smtClean="0"/>
              <a:t>Социально-экономические факторы, способствующие развитию отношений сферы профессионального образования с бизнес-сообществом</a:t>
            </a:r>
            <a:endParaRPr lang="ru-RU" alt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3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3899"/>
            <a:ext cx="115252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80778" y="559894"/>
            <a:ext cx="6651661" cy="1140914"/>
          </a:xfrm>
        </p:spPr>
        <p:txBody>
          <a:bodyPr>
            <a:normAutofit fontScale="92500"/>
          </a:bodyPr>
          <a:lstStyle/>
          <a:p>
            <a:pPr marL="361950" indent="0">
              <a:buFont typeface="Wingdings" panose="05000000000000000000" pitchFamily="2" charset="2"/>
              <a:buNone/>
              <a:defRPr/>
            </a:pPr>
            <a:r>
              <a:rPr lang="ru-RU" dirty="0" smtClean="0"/>
              <a:t>Документы, определяющие стратегию повышения </a:t>
            </a:r>
            <a:r>
              <a:rPr lang="ru-RU" dirty="0"/>
              <a:t>качества подготовки квалифицированных кадров </a:t>
            </a:r>
            <a:r>
              <a:rPr lang="ru-RU" dirty="0" smtClean="0"/>
              <a:t>рабочих и специалистов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11560" y="1844824"/>
            <a:ext cx="828092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515054"/>
              </p:ext>
            </p:extLst>
          </p:nvPr>
        </p:nvGraphicFramePr>
        <p:xfrm>
          <a:off x="1887972" y="1813121"/>
          <a:ext cx="5943600" cy="461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Документ" r:id="rId4" imgW="5942823" imgH="4611744" progId="Word.Document.12">
                  <p:embed/>
                </p:oleObj>
              </mc:Choice>
              <mc:Fallback>
                <p:oleObj name="Документ" r:id="rId4" imgW="5942823" imgH="46117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87972" y="1813121"/>
                        <a:ext cx="5943600" cy="4611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85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5168" y="792510"/>
            <a:ext cx="7488832" cy="1368152"/>
          </a:xfrm>
        </p:spPr>
        <p:txBody>
          <a:bodyPr/>
          <a:lstStyle/>
          <a:p>
            <a:pPr marL="0" indent="0" algn="l">
              <a:spcBef>
                <a:spcPts val="0"/>
              </a:spcBef>
              <a:buNone/>
              <a:tabLst>
                <a:tab pos="533400" algn="l"/>
              </a:tabLst>
            </a:pPr>
            <a:r>
              <a:rPr lang="ru-RU" sz="1600" dirty="0">
                <a:effectLst/>
              </a:rPr>
              <a:t>В России </a:t>
            </a:r>
            <a:r>
              <a:rPr lang="ru-RU" sz="1600" dirty="0" smtClean="0">
                <a:effectLst/>
              </a:rPr>
              <a:t>реализуется </a:t>
            </a:r>
            <a:r>
              <a:rPr lang="ru-RU" sz="1600" dirty="0">
                <a:effectLst/>
              </a:rPr>
              <a:t>многовариантная модель, общим смыслом которой является организация учебной и производственной практики на рабочих местах </a:t>
            </a:r>
            <a:r>
              <a:rPr lang="ru-RU" sz="1600" dirty="0" smtClean="0">
                <a:effectLst/>
              </a:rPr>
              <a:t>предприятий</a:t>
            </a:r>
            <a:r>
              <a:rPr lang="ru-RU" sz="1600" dirty="0">
                <a:effectLst/>
              </a:rPr>
              <a:t/>
            </a:r>
            <a:br>
              <a:rPr lang="ru-RU" sz="1600" dirty="0">
                <a:effectLst/>
              </a:rPr>
            </a:b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3899"/>
            <a:ext cx="115252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172728"/>
            <a:ext cx="7848872" cy="3416512"/>
          </a:xfrm>
        </p:spPr>
        <p:txBody>
          <a:bodyPr>
            <a:normAutofit/>
          </a:bodyPr>
          <a:lstStyle/>
          <a:p>
            <a:pPr marL="361950" indent="0">
              <a:buFont typeface="Wingdings" panose="05000000000000000000" pitchFamily="2" charset="2"/>
              <a:buNone/>
              <a:defRPr/>
            </a:pPr>
            <a:r>
              <a:rPr lang="ru-RU" dirty="0"/>
              <a:t>Дуальное обучение –  это форма организации образовательного процесса, которая предполагает разделение обучения на две части: теоретическое  - в образовательной организации, практическое – на рабочем месте в организации </a:t>
            </a:r>
            <a:r>
              <a:rPr lang="ru-RU" dirty="0" smtClean="0"/>
              <a:t>работодателя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79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3899"/>
            <a:ext cx="115252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80779" y="559894"/>
            <a:ext cx="6400800" cy="916692"/>
          </a:xfrm>
        </p:spPr>
        <p:txBody>
          <a:bodyPr>
            <a:normAutofit fontScale="92500"/>
          </a:bodyPr>
          <a:lstStyle/>
          <a:p>
            <a:pPr marL="361950" indent="0">
              <a:buFont typeface="Wingdings" panose="05000000000000000000" pitchFamily="2" charset="2"/>
              <a:buNone/>
              <a:defRPr/>
            </a:pPr>
            <a:r>
              <a:rPr lang="ru-RU" altLang="ru-RU" sz="2400" dirty="0" smtClean="0"/>
              <a:t>Динамика внедрения дуальной модели подготовки кадров в Ярославской области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183605"/>
              </p:ext>
            </p:extLst>
          </p:nvPr>
        </p:nvGraphicFramePr>
        <p:xfrm>
          <a:off x="1620069" y="1916832"/>
          <a:ext cx="6048274" cy="3600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1182">
                  <a:extLst>
                    <a:ext uri="{9D8B030D-6E8A-4147-A177-3AD203B41FA5}">
                      <a16:colId xmlns:a16="http://schemas.microsoft.com/office/drawing/2014/main" val="1972258026"/>
                    </a:ext>
                  </a:extLst>
                </a:gridCol>
                <a:gridCol w="1383546">
                  <a:extLst>
                    <a:ext uri="{9D8B030D-6E8A-4147-A177-3AD203B41FA5}">
                      <a16:colId xmlns:a16="http://schemas.microsoft.com/office/drawing/2014/main" val="2127018308"/>
                    </a:ext>
                  </a:extLst>
                </a:gridCol>
                <a:gridCol w="1383546">
                  <a:extLst>
                    <a:ext uri="{9D8B030D-6E8A-4147-A177-3AD203B41FA5}">
                      <a16:colId xmlns:a16="http://schemas.microsoft.com/office/drawing/2014/main" val="2832926679"/>
                    </a:ext>
                  </a:extLst>
                </a:gridCol>
              </a:tblGrid>
              <a:tr h="1200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Проекты, в рамках которых внедряется дуальная модель подготовки кадров для региональных экономик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ПОО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Численность </a:t>
                      </a:r>
                      <a:r>
                        <a:rPr lang="ru-RU" sz="1400" dirty="0" smtClean="0">
                          <a:effectLst/>
                        </a:rPr>
                        <a:t>обучающихся</a:t>
                      </a:r>
                      <a:r>
                        <a:rPr lang="ru-RU" sz="1400" dirty="0">
                          <a:effectLst/>
                        </a:rPr>
                        <a:t>, включенных в проект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041262"/>
                  </a:ext>
                </a:extLst>
              </a:tr>
              <a:tr h="1442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«Подготовка рабочих кадров, соответствующих требованиям высокотехнологичных отраслей промышленности, на основе дуального образования» (2014-2016 годы)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3760795"/>
                  </a:ext>
                </a:extLst>
              </a:tr>
              <a:tr h="957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«Региональный стандарт кадрового обеспечения промышленного роста»( 2016-2018)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543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9777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27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1675919"/>
            <a:ext cx="3851474" cy="3884933"/>
          </a:xfrm>
        </p:spPr>
        <p:txBody>
          <a:bodyPr/>
          <a:lstStyle/>
          <a:p>
            <a:pPr marL="0" indent="0" algn="l">
              <a:buNone/>
              <a:defRPr/>
            </a:pPr>
            <a:r>
              <a:rPr lang="ru-RU" sz="1400" dirty="0" smtClean="0">
                <a:effectLst/>
              </a:rPr>
              <a:t>Основания для  </a:t>
            </a:r>
            <a:r>
              <a:rPr lang="ru-RU" sz="1400" dirty="0">
                <a:effectLst/>
              </a:rPr>
              <a:t>создания БП на базе ГПОУ ЯАК:</a:t>
            </a:r>
            <a:br>
              <a:rPr lang="ru-RU" sz="1400" dirty="0">
                <a:effectLst/>
              </a:rPr>
            </a:br>
            <a:r>
              <a:rPr lang="ru-RU" sz="1400" dirty="0">
                <a:effectLst/>
              </a:rPr>
              <a:t/>
            </a:r>
            <a:br>
              <a:rPr lang="ru-RU" sz="1400" dirty="0">
                <a:effectLst/>
              </a:rPr>
            </a:br>
            <a:r>
              <a:rPr lang="ru-RU" sz="1400" dirty="0">
                <a:effectLst/>
              </a:rPr>
              <a:t>Положительный опыт участия в федеральном проекте «Подготовка рабочих кадров, соответствующих требованиям высокотехнологичных отраслей промышленности, на основе дуального образования» </a:t>
            </a:r>
            <a:br>
              <a:rPr lang="ru-RU" sz="1400" dirty="0">
                <a:effectLst/>
              </a:rPr>
            </a:br>
            <a:r>
              <a:rPr lang="ru-RU" sz="1400" dirty="0">
                <a:effectLst/>
              </a:rPr>
              <a:t/>
            </a:r>
            <a:br>
              <a:rPr lang="ru-RU" sz="1400" dirty="0">
                <a:effectLst/>
              </a:rPr>
            </a:br>
            <a:r>
              <a:rPr lang="ru-RU" sz="1400" dirty="0">
                <a:effectLst/>
              </a:rPr>
              <a:t>Реализация модели дуального образования, наиболее  приемлемой для большинства ПОО Ярославской области</a:t>
            </a:r>
            <a:br>
              <a:rPr lang="ru-RU" sz="1400" dirty="0">
                <a:effectLst/>
              </a:rPr>
            </a:br>
            <a:r>
              <a:rPr lang="ru-RU" sz="1400" dirty="0">
                <a:effectLst/>
              </a:rPr>
              <a:t/>
            </a:r>
            <a:br>
              <a:rPr lang="ru-RU" sz="1400" dirty="0">
                <a:effectLst/>
              </a:rPr>
            </a:br>
            <a:r>
              <a:rPr lang="ru-RU" sz="1400" dirty="0">
                <a:effectLst/>
              </a:rPr>
              <a:t>Наличие научно-методических, материально-технических, кадровых ресурсов для организации работы </a:t>
            </a:r>
            <a:r>
              <a:rPr lang="ru-RU" sz="1400" dirty="0" smtClean="0">
                <a:effectLst/>
              </a:rPr>
              <a:t>базовой </a:t>
            </a:r>
            <a:r>
              <a:rPr lang="ru-RU" sz="1400" dirty="0">
                <a:effectLst/>
              </a:rPr>
              <a:t>площадки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altLang="ru-RU" sz="1400" b="0" dirty="0">
              <a:ln w="0"/>
              <a:solidFill>
                <a:schemeClr val="accent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3899"/>
            <a:ext cx="115252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80779" y="559894"/>
            <a:ext cx="6400800" cy="916692"/>
          </a:xfrm>
        </p:spPr>
        <p:txBody>
          <a:bodyPr>
            <a:normAutofit fontScale="77500" lnSpcReduction="20000"/>
          </a:bodyPr>
          <a:lstStyle/>
          <a:p>
            <a:pPr marL="361950" indent="0">
              <a:buFont typeface="Wingdings" panose="05000000000000000000" pitchFamily="2" charset="2"/>
              <a:buNone/>
              <a:defRPr/>
            </a:pPr>
            <a:r>
              <a:rPr lang="ru-RU" altLang="ru-RU" sz="2400" dirty="0" smtClean="0"/>
              <a:t>Базовая площадка ГПОУ ЯО Ярославского автомеханического колледжа по распространению опыта внедрения дуального образования</a:t>
            </a:r>
            <a:endParaRPr lang="ru-RU" dirty="0"/>
          </a:p>
        </p:txBody>
      </p:sp>
      <p:pic>
        <p:nvPicPr>
          <p:cNvPr id="6" name="Объект 6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391011">
            <a:off x="1017155" y="1662740"/>
            <a:ext cx="3060700" cy="3963122"/>
          </a:xfrm>
        </p:spPr>
      </p:pic>
      <p:sp>
        <p:nvSpPr>
          <p:cNvPr id="4" name="Прямоугольник 3"/>
          <p:cNvSpPr/>
          <p:nvPr/>
        </p:nvSpPr>
        <p:spPr>
          <a:xfrm>
            <a:off x="875789" y="5931673"/>
            <a:ext cx="79409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Структурное подразделение ГАУ ДПО ЯО ИРО, курирующее работу базовой площадки, созданной  на базе ГПОУ ЯО ЯАК – центр развития профессионального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35272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6063" y="1844824"/>
            <a:ext cx="3944408" cy="3168352"/>
          </a:xfrm>
          <a:ln>
            <a:noFill/>
          </a:ln>
          <a:effectLst/>
        </p:spPr>
        <p:txBody>
          <a:bodyPr/>
          <a:lstStyle/>
          <a:p>
            <a:pPr marL="0" indent="0" algn="l">
              <a:buNone/>
            </a:pP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r>
              <a:rPr lang="ru-RU" sz="2000" dirty="0" smtClean="0">
                <a:effectLst/>
              </a:rPr>
              <a:t>Высказано мнение о необходимости формирования региональной модели дуального образования с участием заинтересованных органов исполнительной власти Ярославской области и объединений работодателей</a:t>
            </a:r>
            <a:endParaRPr lang="ru-RU" sz="2000" dirty="0">
              <a:effectLst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3899"/>
            <a:ext cx="115252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07704" y="607787"/>
            <a:ext cx="64807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Круглый стол «</a:t>
            </a:r>
            <a:r>
              <a:rPr lang="ru-RU" dirty="0"/>
              <a:t>Обсуждение основных подходов к формированию системы дуальной подготовки квалифицированных кадров в Ярославской </a:t>
            </a:r>
            <a:r>
              <a:rPr lang="ru-RU" dirty="0" smtClean="0"/>
              <a:t>области»        (6 июня 2017 г.)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47525"/>
            <a:ext cx="3544423" cy="236294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053" y="4187606"/>
            <a:ext cx="2586832" cy="172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2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628800"/>
            <a:ext cx="7982273" cy="1008112"/>
          </a:xfrm>
          <a:ln>
            <a:noFill/>
          </a:ln>
          <a:effectLst/>
        </p:spPr>
        <p:txBody>
          <a:bodyPr/>
          <a:lstStyle/>
          <a:p>
            <a:pPr marL="0" indent="0" algn="l">
              <a:buNone/>
            </a:pPr>
            <a:r>
              <a:rPr lang="ru-RU" sz="2000" dirty="0" smtClean="0">
                <a:effectLst/>
              </a:rPr>
              <a:t>Перспективы распространения дуальной модели </a:t>
            </a:r>
            <a:r>
              <a:rPr lang="ru-RU" sz="2000" dirty="0" smtClean="0">
                <a:effectLst/>
              </a:rPr>
              <a:t>подготовки </a:t>
            </a:r>
            <a:r>
              <a:rPr lang="ru-RU" sz="2000" dirty="0" smtClean="0">
                <a:effectLst/>
              </a:rPr>
              <a:t>квалифицированных кадров в Ярославской области</a:t>
            </a:r>
            <a:endParaRPr lang="ru-RU" sz="2000" dirty="0">
              <a:effectLst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3899"/>
            <a:ext cx="115252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926191" y="2852936"/>
            <a:ext cx="7982273" cy="3600400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lvl="0" indent="0" algn="l">
              <a:buNone/>
            </a:pPr>
            <a:r>
              <a:rPr lang="ru-RU" sz="1600" dirty="0">
                <a:effectLst/>
              </a:rPr>
              <a:t>расширение состава предприятий и образовательных организаций Ярославской области, включенных в реализацию дуальной модели подготовки квалифицированных </a:t>
            </a:r>
            <a:r>
              <a:rPr lang="ru-RU" sz="1600" dirty="0" smtClean="0">
                <a:effectLst/>
              </a:rPr>
              <a:t>кадров</a:t>
            </a:r>
          </a:p>
          <a:p>
            <a:pPr marL="0" lvl="0" indent="0" algn="l">
              <a:buNone/>
            </a:pPr>
            <a:endParaRPr lang="ru-RU" sz="1600" dirty="0">
              <a:effectLst/>
            </a:endParaRPr>
          </a:p>
          <a:p>
            <a:pPr marL="0" lvl="0" indent="0" algn="l">
              <a:buNone/>
            </a:pPr>
            <a:r>
              <a:rPr lang="ru-RU" sz="1600" dirty="0">
                <a:effectLst/>
              </a:rPr>
              <a:t>подготовка для утверждения на региональном уровне пакета нормативных правовых документов, регулирующих дуальную подготовку кадров в </a:t>
            </a:r>
            <a:r>
              <a:rPr lang="ru-RU" sz="1600" dirty="0" smtClean="0">
                <a:effectLst/>
              </a:rPr>
              <a:t>области</a:t>
            </a:r>
          </a:p>
          <a:p>
            <a:pPr marL="0" lvl="0" indent="0" algn="l">
              <a:buNone/>
            </a:pPr>
            <a:endParaRPr lang="ru-RU" sz="1600" dirty="0">
              <a:effectLst/>
            </a:endParaRPr>
          </a:p>
          <a:p>
            <a:pPr marL="0" lvl="0" indent="0" algn="l">
              <a:buNone/>
            </a:pPr>
            <a:r>
              <a:rPr lang="ru-RU" sz="1600" dirty="0">
                <a:effectLst/>
              </a:rPr>
              <a:t>организация мониторинга эффективности дуальной модели подготовки кадров и тиражирования лучших практик на основе обмена </a:t>
            </a:r>
            <a:r>
              <a:rPr lang="ru-RU" sz="1600" dirty="0" smtClean="0">
                <a:effectLst/>
              </a:rPr>
              <a:t>опытом</a:t>
            </a:r>
            <a:endParaRPr lang="ru-RU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01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826</TotalTime>
  <Words>368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Trebuchet MS</vt:lpstr>
      <vt:lpstr>Wingdings</vt:lpstr>
      <vt:lpstr>Воздушный поток</vt:lpstr>
      <vt:lpstr>Документ</vt:lpstr>
      <vt:lpstr>Дуальная подготовка кадров как форма социального партнёрства в профессиональном образовании  </vt:lpstr>
      <vt:lpstr>* Создание системы социального партнерства в профессиональном образовании. Пособие для работников профессионального образования. – Санкт-Петербург, 2000, с.4 </vt:lpstr>
      <vt:lpstr>модернизации производственной базы и поиск конкурентных преимуществ предприятий в условиях экономического кризиса  появление на рынках новых инвесторов, в том числе и иностранных  реализация политики импортозамещения и необходимость решения проблем кадрового обеспечения региональных экономик</vt:lpstr>
      <vt:lpstr>Презентация PowerPoint</vt:lpstr>
      <vt:lpstr>В России реализуется многовариантная модель, общим смыслом которой является организация учебной и производственной практики на рабочих местах предприятий </vt:lpstr>
      <vt:lpstr>Презентация PowerPoint</vt:lpstr>
      <vt:lpstr>Основания для  создания БП на базе ГПОУ ЯАК:  Положительный опыт участия в федеральном проекте «Подготовка рабочих кадров, соответствующих требованиям высокотехнологичных отраслей промышленности, на основе дуального образования»   Реализация модели дуального образования, наиболее  приемлемой для большинства ПОО Ярославской области  Наличие научно-методических, материально-технических, кадровых ресурсов для организации работы базовой площадки  </vt:lpstr>
      <vt:lpstr> Высказано мнение о необходимости формирования региональной модели дуального образования с участием заинтересованных органов исполнительной власти Ярославской области и объединений работодателей</vt:lpstr>
      <vt:lpstr>Перспективы распространения дуальной модели подготовки квалифицированных кадров в Ярославской области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«ПУБЛИКАЦИОННАЯ И ПРОЕКТНАЯ ДЕЯТЕЛЬНОСТЬ В СТРАНАХ ЕВРОСОЮЗА: ОТ ТЕОРИИ К ПРАКТИКЕ»</dc:title>
  <dc:creator>Алевтина Валентиновна Репина</dc:creator>
  <cp:lastModifiedBy>Владимир Юрьевич Выборнов</cp:lastModifiedBy>
  <cp:revision>65</cp:revision>
  <dcterms:created xsi:type="dcterms:W3CDTF">2016-09-21T15:15:09Z</dcterms:created>
  <dcterms:modified xsi:type="dcterms:W3CDTF">2017-06-29T06:39:58Z</dcterms:modified>
</cp:coreProperties>
</file>