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332" r:id="rId3"/>
    <p:sldId id="353" r:id="rId4"/>
    <p:sldId id="352" r:id="rId5"/>
    <p:sldId id="349" r:id="rId6"/>
    <p:sldId id="354" r:id="rId7"/>
    <p:sldId id="351" r:id="rId8"/>
    <p:sldId id="350" r:id="rId9"/>
    <p:sldId id="355" r:id="rId10"/>
    <p:sldId id="356" r:id="rId11"/>
    <p:sldId id="357" r:id="rId12"/>
    <p:sldId id="358" r:id="rId13"/>
    <p:sldId id="359" r:id="rId14"/>
    <p:sldId id="361" r:id="rId15"/>
    <p:sldId id="362" r:id="rId16"/>
    <p:sldId id="363" r:id="rId17"/>
    <p:sldId id="365" r:id="rId18"/>
    <p:sldId id="364" r:id="rId19"/>
    <p:sldId id="348" r:id="rId20"/>
    <p:sldId id="331" r:id="rId2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1477" autoAdjust="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DD9F3-49E6-4CD9-9E89-1DD8963ECEB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68E08-40B2-411A-988D-8A345938B5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5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68E08-40B2-411A-988D-8A345938B5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68E08-40B2-411A-988D-8A345938B5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68E08-40B2-411A-988D-8A345938B5B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7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68E08-40B2-411A-988D-8A345938B5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1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5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1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7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2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3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3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7C43-69DF-46AF-9739-6040CD6D52D5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38E8-A316-4747-9DFA-2649136D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9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55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71356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</a:rPr>
              <a:t>Муниципальное  дошкольное 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FF3300"/>
                </a:solidFill>
              </a:rPr>
              <a:t> «Детский сад № 12» </a:t>
            </a:r>
            <a:endParaRPr lang="ru-RU" sz="2000" b="1" dirty="0">
              <a:solidFill>
                <a:srgbClr val="FF3300"/>
              </a:solidFill>
            </a:endParaRPr>
          </a:p>
        </p:txBody>
      </p:sp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44016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1412776"/>
            <a:ext cx="73639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Эффективное управление 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дошкольным образовательным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 учреждением через развитие 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социального партнерства</a:t>
            </a:r>
          </a:p>
        </p:txBody>
      </p:sp>
      <p:pic>
        <p:nvPicPr>
          <p:cNvPr id="10244" name="Picture 4" descr="http://go4.imgsmail.ru/imgpreview?key=7462a6c6293ee533&amp;mb=imgdb_preview_17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2448272" cy="2448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51920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Основная задача партнёрства — помочь друг другу преодолеть себя ради третьего, которое будет следствием данного партнерства.</a:t>
            </a:r>
          </a:p>
          <a:p>
            <a:r>
              <a:rPr lang="ru-RU" b="1" dirty="0" smtClean="0">
                <a:solidFill>
                  <a:srgbClr val="FF3300"/>
                </a:solidFill>
              </a:rPr>
              <a:t>                                                    /Вадим </a:t>
            </a:r>
            <a:r>
              <a:rPr lang="ru-RU" b="1" dirty="0" err="1" smtClean="0">
                <a:solidFill>
                  <a:srgbClr val="FF3300"/>
                </a:solidFill>
              </a:rPr>
              <a:t>Демчог</a:t>
            </a:r>
            <a:r>
              <a:rPr lang="ru-RU" b="1" dirty="0" smtClean="0">
                <a:solidFill>
                  <a:srgbClr val="FF3300"/>
                </a:solidFill>
              </a:rPr>
              <a:t>/</a:t>
            </a:r>
            <a:endParaRPr lang="ru-RU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4786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Проект «Дорогою добра»</a:t>
            </a:r>
            <a:endParaRPr lang="ru-RU" sz="3200" b="1" dirty="0">
              <a:solidFill>
                <a:srgbClr val="FF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54493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356992"/>
            <a:ext cx="4282664" cy="3049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Давыдова\Desktop\ПРАЗДНИКИ в детском саду\9 мая КЛУМБА\DSC055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974180" cy="298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42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104" y="1052736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Благотворительные концерты в пользу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Казанского женского монастыря,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Кирилло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Афанасиевского</a:t>
            </a:r>
            <a:r>
              <a:rPr lang="ru-RU" b="1" dirty="0" smtClean="0">
                <a:solidFill>
                  <a:srgbClr val="002060"/>
                </a:solidFill>
              </a:rPr>
              <a:t> монастыря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3356992"/>
            <a:ext cx="5184244" cy="3393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E:\КОНФЕРЕНЦИЯ\САД12\Благотворительный концерт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184576" cy="3517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37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088" y="908720"/>
            <a:ext cx="2980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Рождественские подарки  </a:t>
            </a:r>
            <a:r>
              <a:rPr lang="ru-RU" b="1" dirty="0">
                <a:solidFill>
                  <a:srgbClr val="002060"/>
                </a:solidFill>
              </a:rPr>
              <a:t>для  </a:t>
            </a:r>
            <a:r>
              <a:rPr lang="ru-RU" b="1" dirty="0" smtClean="0">
                <a:solidFill>
                  <a:srgbClr val="002060"/>
                </a:solidFill>
              </a:rPr>
              <a:t>детей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детской больницы № </a:t>
            </a:r>
            <a:r>
              <a:rPr lang="ru-RU" b="1" dirty="0" smtClean="0">
                <a:solidFill>
                  <a:srgbClr val="002060"/>
                </a:solidFill>
              </a:rPr>
              <a:t>3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 Ярославля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4" descr="C:\Users\1\Desktop\ОЛЯ\DSC017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32048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2204864"/>
            <a:ext cx="3834469" cy="3286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7"/>
            <a:ext cx="4248472" cy="3086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860032" y="5877272"/>
            <a:ext cx="314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Благотворительная  ярмарка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в пользу  украинской семьи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Мероприятие  для  детей неврологического отделения детской больницы № 3 </a:t>
            </a:r>
            <a:r>
              <a:rPr lang="ru-RU" sz="1600" b="1" dirty="0" smtClean="0">
                <a:solidFill>
                  <a:srgbClr val="FF3300"/>
                </a:solidFill>
              </a:rPr>
              <a:t> «Этот День Победы»</a:t>
            </a:r>
            <a:endParaRPr lang="ru-RU" sz="1600" b="1" dirty="0">
              <a:solidFill>
                <a:srgbClr val="FF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3960440" cy="264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40668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89040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3501008"/>
            <a:ext cx="3816424" cy="277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63888" y="6211669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Проект «Великая Победа» </a:t>
            </a:r>
            <a:r>
              <a:rPr lang="ru-RU" b="1" dirty="0" smtClean="0">
                <a:solidFill>
                  <a:srgbClr val="002060"/>
                </a:solidFill>
              </a:rPr>
              <a:t>для жителей микрорайона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3140968"/>
            <a:ext cx="294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Акция«Бессмертный полк»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1196752"/>
            <a:ext cx="3369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«День добра,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мудрости,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уважения» в ДОУ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852936"/>
            <a:ext cx="5148063" cy="3861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507133" cy="338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43608" y="4430114"/>
            <a:ext cx="2230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Для жителей 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микрорайона</a:t>
            </a:r>
            <a:endParaRPr lang="ru-RU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260648" y="692696"/>
            <a:ext cx="8352928" cy="1033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Международный проект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«ЭКО-ШКОЛА/ЗЕЛЁНЫЙ </a:t>
            </a:r>
            <a:r>
              <a:rPr lang="ru-RU" sz="2400" b="1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ФЛАГ»</a:t>
            </a:r>
            <a:endParaRPr lang="ru-RU" sz="2400" dirty="0">
              <a:solidFill>
                <a:srgbClr val="008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2"/>
            <a:ext cx="465178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rosshouse Primary School and Communication Centre - Hom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248236" cy="13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Давыдова\Desktop\ПРАЗДНИКИ в детском саду\Мэрия Зеленый флаг\DSC078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79990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26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880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«Чистота дарует красоту, а красота спасет мир»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9344" y="1844824"/>
            <a:ext cx="6863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12776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4005064"/>
            <a:ext cx="3808092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Давыдова\Desktop\ПРАЗДНИКИ в детском саду\День Земли\День Земли акция\SAM_189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85192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304764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80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2179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Акции ДОУ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92696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«Батарейка»</a:t>
            </a:r>
          </a:p>
        </p:txBody>
      </p:sp>
      <p:pic>
        <p:nvPicPr>
          <p:cNvPr id="9" name="Picture 3" descr="E:\КОНФЕРЕНЦИЯ\Макулатура\SAM_2982.JPG"/>
          <p:cNvPicPr>
            <a:picLocks noChangeAspect="1" noChangeArrowheads="1"/>
          </p:cNvPicPr>
          <p:nvPr/>
        </p:nvPicPr>
        <p:blipFill>
          <a:blip r:embed="rId4" cstate="email">
            <a:lum brigh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749" y="3640296"/>
            <a:ext cx="321384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3059832" y="3501008"/>
            <a:ext cx="3059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«Мы бумагу соберем, </a:t>
            </a:r>
          </a:p>
          <a:p>
            <a:r>
              <a:rPr lang="ru-RU" b="1" dirty="0">
                <a:solidFill>
                  <a:srgbClr val="002060"/>
                </a:solidFill>
              </a:rPr>
              <a:t>лес в России сбережем!»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98782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«Поможем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бездомным животным»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670" y="2420888"/>
            <a:ext cx="297633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164288" y="1700808"/>
            <a:ext cx="18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«Птичий дом»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6942" y="5452825"/>
            <a:ext cx="1632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«Покормите 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птиц зимой»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221088"/>
            <a:ext cx="3456384" cy="248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13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76470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Возрождение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«Клумбы Мира» во Фрунзенском районе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429000"/>
            <a:ext cx="3697708" cy="277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276872"/>
            <a:ext cx="460851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672408" cy="282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24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2158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7912"/>
            <a:ext cx="85929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Результаты социального партнерства :  </a:t>
            </a:r>
          </a:p>
          <a:p>
            <a:endParaRPr lang="ru-RU" dirty="0" smtClean="0"/>
          </a:p>
          <a:p>
            <a:r>
              <a:rPr lang="ru-RU" sz="2000" b="1" dirty="0" smtClean="0"/>
              <a:t>- формируются  лучшие  качества личности участников образовательного </a:t>
            </a:r>
          </a:p>
          <a:p>
            <a:r>
              <a:rPr lang="ru-RU" sz="2000" b="1" dirty="0" smtClean="0"/>
              <a:t> процесса: трудолюбие, упорство,  достижение цели, инициативность и т.д.,</a:t>
            </a:r>
          </a:p>
          <a:p>
            <a:r>
              <a:rPr lang="ru-RU" sz="2000" b="1" dirty="0" smtClean="0"/>
              <a:t>- формируется  новый тип взаимоотношений в социуме,</a:t>
            </a:r>
          </a:p>
          <a:p>
            <a:pPr>
              <a:buFontTx/>
              <a:buChar char="-"/>
            </a:pPr>
            <a:r>
              <a:rPr lang="ru-RU" sz="2000" b="1" dirty="0" smtClean="0"/>
              <a:t> формируется коллектив, где каждый самоценен и все пребывают в </a:t>
            </a:r>
          </a:p>
          <a:p>
            <a:r>
              <a:rPr lang="ru-RU" sz="2000" b="1" dirty="0" smtClean="0"/>
              <a:t>  гармонии  друг с другом,</a:t>
            </a:r>
          </a:p>
          <a:p>
            <a:r>
              <a:rPr lang="ru-RU" sz="2000" b="1" dirty="0" smtClean="0"/>
              <a:t>-  создается  сетевое сообщество  образовательных учреждений (детских садов, школ,  социальных партнеров), что способствует: </a:t>
            </a:r>
          </a:p>
          <a:p>
            <a:pPr marL="1439863">
              <a:buFont typeface="Arial" panose="020B0604020202020204" pitchFamily="34" charset="0"/>
              <a:buChar char="•"/>
            </a:pPr>
            <a:r>
              <a:rPr lang="ru-RU" sz="2000" b="1" dirty="0" smtClean="0"/>
              <a:t> расширению рамок социализации,</a:t>
            </a:r>
          </a:p>
          <a:p>
            <a:pPr marL="1439863">
              <a:buFont typeface="Arial" panose="020B0604020202020204" pitchFamily="34" charset="0"/>
              <a:buChar char="•"/>
            </a:pPr>
            <a:r>
              <a:rPr lang="ru-RU" sz="2000" b="1" dirty="0" smtClean="0"/>
              <a:t>  формированию ценностных ориентиров участников </a:t>
            </a:r>
          </a:p>
          <a:p>
            <a:pPr marL="1439863"/>
            <a:r>
              <a:rPr lang="ru-RU" sz="2000" b="1" dirty="0" smtClean="0"/>
              <a:t>    образовательного процесса</a:t>
            </a:r>
          </a:p>
          <a:p>
            <a:pPr marL="1439863">
              <a:buFont typeface="Arial" panose="020B0604020202020204" pitchFamily="34" charset="0"/>
              <a:buChar char="•"/>
            </a:pPr>
            <a:r>
              <a:rPr lang="ru-RU" sz="2000" b="1" dirty="0" smtClean="0"/>
              <a:t> целостному восприятию мира,</a:t>
            </a:r>
          </a:p>
          <a:p>
            <a:pPr marL="1439863">
              <a:buFont typeface="Arial" panose="020B0604020202020204" pitchFamily="34" charset="0"/>
              <a:buChar char="•"/>
            </a:pPr>
            <a:r>
              <a:rPr lang="ru-RU" sz="2000" b="1" dirty="0" smtClean="0"/>
              <a:t> воспитанию всесторонне гармонично развитой личности,</a:t>
            </a:r>
          </a:p>
          <a:p>
            <a:r>
              <a:rPr lang="ru-RU" sz="2000" b="1" dirty="0" smtClean="0"/>
              <a:t>- выход на Международный  уровень партнерства,</a:t>
            </a:r>
          </a:p>
          <a:p>
            <a:r>
              <a:rPr lang="ru-RU" sz="2000" b="1" dirty="0" smtClean="0"/>
              <a:t>- повышается качество образовательной услуги и имиджа ДОУ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1439863"/>
            <a:endParaRPr lang="ru-RU" dirty="0" smtClean="0"/>
          </a:p>
          <a:p>
            <a:pPr marL="1439863"/>
            <a:r>
              <a:rPr lang="ru-RU" dirty="0"/>
              <a:t> </a:t>
            </a:r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5" name="Picture 6" descr="http://sumy.jobcafe.ru/upload/%D0%B8%20%D0%B4%D0%B5%D0%BB%D0%BE%D0%BF%D1%80%D0%BE%D0%B8%D0%B7%D0%B2%D0%BE%D0%B4%D1%81%D1%82%D0%B2%D0%BE/77%20%D0%A0%D0%B0%D0%B7%D0%BD%D0%BE%D0%B2%D0%B8%D0%B4%D0%BD%D0%BE%D1%81%D1%82%D0%B8%20%D1%81%D1%82%D1%80%D0%B0%D1%82%D0%B5%D0%B3%D0%B8%D0%B9%20%D1%83%D0%BF%D1%80%D0%B0%D0%B2%D0%BB%D0%B5%D0%BD%D0%B8%D1%8F%20%D0%BF%D0%B5%D1%80%D1%81%D0%BE%D0%BD%D0%B0%D0%BB%D0%BE%D0%BC/predprinimatelskaya%20strategiya%20upravleniya%20personal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628800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2" descr="http://hqtexture.com/uploads/posts/2012-08/1343830806-619111-sun-background-1-www.hqtexture.c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5034" y="2060848"/>
            <a:ext cx="3423150" cy="3256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lum bright="-12000"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254" y="4746479"/>
            <a:ext cx="2563841" cy="1922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364" y="335826"/>
            <a:ext cx="2598001" cy="1732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47" y="326425"/>
            <a:ext cx="2473476" cy="1734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617" y="2510356"/>
            <a:ext cx="2458151" cy="1791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E:\Конкурс 2014 ИТОГ2\Приложение 3 Традиции\Благотворительный концерт 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742" y="261058"/>
            <a:ext cx="2419217" cy="178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1728192" cy="257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lum bright="-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51" y="2511268"/>
            <a:ext cx="2547621" cy="1910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lum bright="-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51" y="4837412"/>
            <a:ext cx="2442596" cy="1831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7" name="Picture 1" descr="C:\Users\Давыдова\Desktop\Экошкола ШКОЛА ПРОЕКТИРОВАПНИЯОТЧЕТЫ ДОУ\DSC05557.JPG"/>
          <p:cNvPicPr>
            <a:picLocks noChangeAspect="1" noChangeArrowheads="1"/>
          </p:cNvPicPr>
          <p:nvPr/>
        </p:nvPicPr>
        <p:blipFill>
          <a:blip r:embed="rId12" cstate="email">
            <a:lum bright="-15000"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591946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1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6174" y="2157339"/>
            <a:ext cx="5112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внимание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1611" y="5730450"/>
            <a:ext cx="4096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</a:rPr>
              <a:t>«                  »</a:t>
            </a:r>
            <a:endParaRPr lang="ru-RU" sz="4400" b="1" dirty="0">
              <a:solidFill>
                <a:srgbClr val="008000"/>
              </a:solidFill>
            </a:endParaRPr>
          </a:p>
        </p:txBody>
      </p:sp>
      <p:pic>
        <p:nvPicPr>
          <p:cNvPr id="7" name="Рисунок 6" descr="C:\Documents and Settings\1\Рабочий стол\Фото на  конукрс\_1_надпись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313" y="5966161"/>
            <a:ext cx="2164747" cy="28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1\Рабочий стол\Фото на  конукрс\_1_Журавль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067369"/>
            <a:ext cx="1827174" cy="28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5536" y="36450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« Можно завести сколько угодно деловых партнеров, и они не только не будут ревновать друг к другу, но ещё и смогут стать партнёрами межу собой. 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/Ольга </a:t>
            </a:r>
            <a:r>
              <a:rPr lang="ru-RU" b="1" dirty="0" err="1" smtClean="0">
                <a:solidFill>
                  <a:srgbClr val="0033CC"/>
                </a:solidFill>
              </a:rPr>
              <a:t>Лукас</a:t>
            </a:r>
            <a:r>
              <a:rPr lang="ru-RU" b="1" dirty="0" smtClean="0">
                <a:solidFill>
                  <a:srgbClr val="0033CC"/>
                </a:solidFill>
              </a:rPr>
              <a:t>/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" name="Picture 2" descr="http://hqtexture.com/uploads/posts/2012-08/1343830806-619111-sun-background-1-www.hqtexture.c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08719"/>
            <a:ext cx="5760640" cy="547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2465388" y="1400175"/>
            <a:ext cx="1397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1" hangingPunct="1">
              <a:defRPr/>
            </a:pPr>
            <a:endParaRPr lang="ru-RU" sz="1350"/>
          </a:p>
        </p:txBody>
      </p:sp>
      <p:sp>
        <p:nvSpPr>
          <p:cNvPr id="45060" name="Скругленный прямоугольник 84"/>
          <p:cNvSpPr>
            <a:spLocks noChangeArrowheads="1"/>
          </p:cNvSpPr>
          <p:nvPr/>
        </p:nvSpPr>
        <p:spPr bwMode="auto">
          <a:xfrm>
            <a:off x="57150" y="411163"/>
            <a:ext cx="1671638" cy="1119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«Эко-Школы/Зеленый флаг»,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г. Санкт-Петербург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061" name="Прямая со стрелкой 40"/>
          <p:cNvCxnSpPr>
            <a:cxnSpLocks noChangeShapeType="1"/>
          </p:cNvCxnSpPr>
          <p:nvPr/>
        </p:nvCxnSpPr>
        <p:spPr bwMode="auto">
          <a:xfrm flipH="1" flipV="1">
            <a:off x="1581150" y="1027113"/>
            <a:ext cx="2047875" cy="1525587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2" name="Скругленный прямоугольник 12"/>
          <p:cNvSpPr>
            <a:spLocks noChangeArrowheads="1"/>
          </p:cNvSpPr>
          <p:nvPr/>
        </p:nvSpPr>
        <p:spPr bwMode="auto">
          <a:xfrm>
            <a:off x="34925" y="5446713"/>
            <a:ext cx="1716088" cy="1119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библиотека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№6,  поликлиника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№ 8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063" name="Прямая со стрелкой 42"/>
          <p:cNvCxnSpPr>
            <a:cxnSpLocks noChangeShapeType="1"/>
          </p:cNvCxnSpPr>
          <p:nvPr/>
        </p:nvCxnSpPr>
        <p:spPr bwMode="auto">
          <a:xfrm flipH="1">
            <a:off x="1222375" y="4452938"/>
            <a:ext cx="2209800" cy="1195387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4" name="Скругленный прямоугольник 72"/>
          <p:cNvSpPr>
            <a:spLocks noChangeArrowheads="1"/>
          </p:cNvSpPr>
          <p:nvPr/>
        </p:nvSpPr>
        <p:spPr bwMode="auto">
          <a:xfrm>
            <a:off x="7426325" y="479425"/>
            <a:ext cx="1649413" cy="11493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центр развития образования, ГУ ЯО   ЦО и ККО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065" name="Прямая со стрелкой 44"/>
          <p:cNvCxnSpPr>
            <a:cxnSpLocks noChangeShapeType="1"/>
          </p:cNvCxnSpPr>
          <p:nvPr/>
        </p:nvCxnSpPr>
        <p:spPr bwMode="auto">
          <a:xfrm flipV="1">
            <a:off x="5629275" y="882650"/>
            <a:ext cx="1898650" cy="161766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6" name="Скругленный прямоугольник 68"/>
          <p:cNvSpPr>
            <a:spLocks noChangeArrowheads="1"/>
          </p:cNvSpPr>
          <p:nvPr/>
        </p:nvSpPr>
        <p:spPr bwMode="auto">
          <a:xfrm>
            <a:off x="7527925" y="5483225"/>
            <a:ext cx="1512888" cy="11191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Ярославская филармония, театр кукол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067" name="Прямая со стрелкой 46"/>
          <p:cNvCxnSpPr>
            <a:cxnSpLocks noChangeShapeType="1"/>
          </p:cNvCxnSpPr>
          <p:nvPr/>
        </p:nvCxnSpPr>
        <p:spPr bwMode="auto">
          <a:xfrm>
            <a:off x="5868988" y="4344988"/>
            <a:ext cx="2111375" cy="128587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8" name="Скругленный прямоугольник 1"/>
          <p:cNvSpPr>
            <a:spLocks noChangeArrowheads="1"/>
          </p:cNvSpPr>
          <p:nvPr/>
        </p:nvSpPr>
        <p:spPr bwMode="auto">
          <a:xfrm>
            <a:off x="3419475" y="2603500"/>
            <a:ext cx="2451100" cy="1919288"/>
          </a:xfrm>
          <a:prstGeom prst="roundRect">
            <a:avLst>
              <a:gd name="adj" fmla="val 16667"/>
            </a:avLst>
          </a:prstGeom>
          <a:solidFill>
            <a:srgbClr val="00B0F0">
              <a:alpha val="14000"/>
            </a:srgb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№12» сотрудничает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9" name="Скругленный прямоугольник 51"/>
          <p:cNvSpPr>
            <a:spLocks noChangeArrowheads="1"/>
          </p:cNvSpPr>
          <p:nvPr/>
        </p:nvSpPr>
        <p:spPr bwMode="auto">
          <a:xfrm>
            <a:off x="34925" y="4189413"/>
            <a:ext cx="1679575" cy="1119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МОУ  СОШ  №28, 68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70" name="Скругленный прямоугольник 52"/>
          <p:cNvSpPr>
            <a:spLocks noChangeArrowheads="1"/>
          </p:cNvSpPr>
          <p:nvPr/>
        </p:nvSpPr>
        <p:spPr bwMode="auto">
          <a:xfrm>
            <a:off x="1844675" y="5045075"/>
            <a:ext cx="1768475" cy="11191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ЯГПУ им. К.Д. Ушинского, кафедра логопедии, зав кафедры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Н.В. Новоторцева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71" name="Скругленный прямоугольник 63"/>
          <p:cNvSpPr>
            <a:spLocks noChangeArrowheads="1"/>
          </p:cNvSpPr>
          <p:nvPr/>
        </p:nvSpPr>
        <p:spPr bwMode="auto">
          <a:xfrm>
            <a:off x="3668713" y="246063"/>
            <a:ext cx="1828800" cy="1119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образования мэрии 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Ярославля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72" name="Скругленный прямоугольник 64"/>
          <p:cNvSpPr>
            <a:spLocks noChangeArrowheads="1"/>
          </p:cNvSpPr>
          <p:nvPr/>
        </p:nvSpPr>
        <p:spPr bwMode="auto">
          <a:xfrm>
            <a:off x="5527675" y="962025"/>
            <a:ext cx="1828800" cy="11191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РОУ  ЯО 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образования»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73" name="Скругленный прямоугольник 65"/>
          <p:cNvSpPr>
            <a:spLocks noChangeArrowheads="1"/>
          </p:cNvSpPr>
          <p:nvPr/>
        </p:nvSpPr>
        <p:spPr bwMode="auto">
          <a:xfrm>
            <a:off x="34925" y="2932113"/>
            <a:ext cx="1689100" cy="1119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ЗАО</a:t>
            </a:r>
            <a:endParaRPr lang="ru-RU" altLang="ru-RU" sz="6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«Ярославская бумага»</a:t>
            </a:r>
            <a:endParaRPr lang="ru-RU" altLang="ru-RU" sz="6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5074" name="Скругленный прямоугольник 66"/>
          <p:cNvSpPr>
            <a:spLocks noChangeArrowheads="1"/>
          </p:cNvSpPr>
          <p:nvPr/>
        </p:nvSpPr>
        <p:spPr bwMode="auto">
          <a:xfrm>
            <a:off x="3702050" y="5630863"/>
            <a:ext cx="1828800" cy="1119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ДиК «Развитие»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ГОУ ЯО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75" name="Скругленный прямоугольник 67"/>
          <p:cNvSpPr>
            <a:spLocks noChangeArrowheads="1"/>
          </p:cNvSpPr>
          <p:nvPr/>
        </p:nvSpPr>
        <p:spPr bwMode="auto">
          <a:xfrm>
            <a:off x="5629275" y="4991100"/>
            <a:ext cx="1828800" cy="11191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b="1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Приют бездомных животных «ВИТА»,</a:t>
            </a:r>
            <a:endParaRPr lang="ru-RU" altLang="ru-RU" sz="6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Благотворительный Фонд Гражданских Инициатив</a:t>
            </a:r>
            <a:endParaRPr lang="ru-RU" altLang="ru-RU" sz="6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5076" name="Скругленный прямоугольник 69"/>
          <p:cNvSpPr>
            <a:spLocks noChangeArrowheads="1"/>
          </p:cNvSpPr>
          <p:nvPr/>
        </p:nvSpPr>
        <p:spPr bwMode="auto">
          <a:xfrm>
            <a:off x="7521575" y="4237038"/>
            <a:ext cx="1554163" cy="1119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Депутат Ярославской Областной Думы Балабаев С. А.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77" name="Скругленный прямоугольник 70"/>
          <p:cNvSpPr>
            <a:spLocks noChangeArrowheads="1"/>
          </p:cNvSpPr>
          <p:nvPr/>
        </p:nvSpPr>
        <p:spPr bwMode="auto">
          <a:xfrm>
            <a:off x="7540625" y="2924175"/>
            <a:ext cx="1500188" cy="11191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Территориальная Администрация Фрунзенского района города Ярославля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78" name="Скругленный прямоугольник 71"/>
          <p:cNvSpPr>
            <a:spLocks noChangeArrowheads="1"/>
          </p:cNvSpPr>
          <p:nvPr/>
        </p:nvSpPr>
        <p:spPr bwMode="auto">
          <a:xfrm>
            <a:off x="7470775" y="1693863"/>
            <a:ext cx="1570038" cy="1119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Тепличный комплекс ООО «Лазаревское»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79" name="Скругленный прямоугольник 73"/>
          <p:cNvSpPr>
            <a:spLocks noChangeArrowheads="1"/>
          </p:cNvSpPr>
          <p:nvPr/>
        </p:nvSpPr>
        <p:spPr bwMode="auto">
          <a:xfrm>
            <a:off x="1822450" y="1052513"/>
            <a:ext cx="1828800" cy="1119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Заведующая кафедры зоологии ЯГПУ им. К.Д. Ушинского, депутат Е.Н. Анашкина</a:t>
            </a:r>
            <a:endParaRPr lang="ru-RU" altLang="ru-RU" sz="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80" name="Скругленный прямоугольник 74"/>
          <p:cNvSpPr>
            <a:spLocks noChangeArrowheads="1"/>
          </p:cNvSpPr>
          <p:nvPr/>
        </p:nvSpPr>
        <p:spPr bwMode="auto">
          <a:xfrm>
            <a:off x="57150" y="1671638"/>
            <a:ext cx="1677988" cy="11493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800000" scaled="0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Управляющая компания № 1, «Ярлифт»,</a:t>
            </a: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Пожарная часть № 1 </a:t>
            </a:r>
            <a:endParaRPr lang="ru-RU" altLang="ru-RU" sz="6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 Ярославля</a:t>
            </a:r>
            <a:endParaRPr lang="ru-RU" altLang="ru-RU" sz="6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5907088" y="3422650"/>
            <a:ext cx="1597025" cy="460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082" name="Прямая со стрелкой 61"/>
          <p:cNvCxnSpPr>
            <a:cxnSpLocks noChangeShapeType="1"/>
          </p:cNvCxnSpPr>
          <p:nvPr/>
        </p:nvCxnSpPr>
        <p:spPr bwMode="auto">
          <a:xfrm>
            <a:off x="5846763" y="3984625"/>
            <a:ext cx="1617662" cy="61277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3" name="Прямая со стрелкой 67"/>
          <p:cNvCxnSpPr>
            <a:cxnSpLocks noChangeShapeType="1"/>
          </p:cNvCxnSpPr>
          <p:nvPr/>
        </p:nvCxnSpPr>
        <p:spPr bwMode="auto">
          <a:xfrm flipH="1">
            <a:off x="1706563" y="4065588"/>
            <a:ext cx="1657350" cy="481012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4" name="Прямая со стрелкой 68"/>
          <p:cNvCxnSpPr>
            <a:cxnSpLocks noChangeShapeType="1"/>
          </p:cNvCxnSpPr>
          <p:nvPr/>
        </p:nvCxnSpPr>
        <p:spPr bwMode="auto">
          <a:xfrm flipH="1" flipV="1">
            <a:off x="4541838" y="1400175"/>
            <a:ext cx="44450" cy="11557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5" name="Прямая со стрелкой 69"/>
          <p:cNvCxnSpPr>
            <a:cxnSpLocks noChangeShapeType="1"/>
          </p:cNvCxnSpPr>
          <p:nvPr/>
        </p:nvCxnSpPr>
        <p:spPr bwMode="auto">
          <a:xfrm flipV="1">
            <a:off x="5299075" y="2082800"/>
            <a:ext cx="300038" cy="48101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6" name="Прямая со стрелкой 70"/>
          <p:cNvCxnSpPr>
            <a:cxnSpLocks noChangeShapeType="1"/>
          </p:cNvCxnSpPr>
          <p:nvPr/>
        </p:nvCxnSpPr>
        <p:spPr bwMode="auto">
          <a:xfrm flipV="1">
            <a:off x="5888038" y="2260600"/>
            <a:ext cx="1587500" cy="66357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7" name="Прямая со стрелкой 71"/>
          <p:cNvCxnSpPr>
            <a:cxnSpLocks noChangeShapeType="1"/>
          </p:cNvCxnSpPr>
          <p:nvPr/>
        </p:nvCxnSpPr>
        <p:spPr bwMode="auto">
          <a:xfrm flipH="1" flipV="1">
            <a:off x="1711325" y="2403475"/>
            <a:ext cx="1708150" cy="58261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8" name="Прямая со стрелкой 72"/>
          <p:cNvCxnSpPr>
            <a:cxnSpLocks noChangeShapeType="1"/>
          </p:cNvCxnSpPr>
          <p:nvPr/>
        </p:nvCxnSpPr>
        <p:spPr bwMode="auto">
          <a:xfrm>
            <a:off x="5537200" y="4502150"/>
            <a:ext cx="277813" cy="43021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9" name="Прямая со стрелкой 73"/>
          <p:cNvCxnSpPr>
            <a:cxnSpLocks noChangeShapeType="1"/>
          </p:cNvCxnSpPr>
          <p:nvPr/>
        </p:nvCxnSpPr>
        <p:spPr bwMode="auto">
          <a:xfrm>
            <a:off x="4699000" y="4597400"/>
            <a:ext cx="4763" cy="103028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90" name="Прямая со стрелкой 74"/>
          <p:cNvCxnSpPr>
            <a:cxnSpLocks noChangeShapeType="1"/>
          </p:cNvCxnSpPr>
          <p:nvPr/>
        </p:nvCxnSpPr>
        <p:spPr bwMode="auto">
          <a:xfrm flipH="1" flipV="1">
            <a:off x="3711575" y="2081213"/>
            <a:ext cx="431800" cy="461962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91" name="Прямая со стрелкой 75"/>
          <p:cNvCxnSpPr>
            <a:cxnSpLocks noChangeShapeType="1"/>
          </p:cNvCxnSpPr>
          <p:nvPr/>
        </p:nvCxnSpPr>
        <p:spPr bwMode="auto">
          <a:xfrm flipH="1">
            <a:off x="3541713" y="4591050"/>
            <a:ext cx="271462" cy="45243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92" name="Прямая со стрелкой 76"/>
          <p:cNvCxnSpPr>
            <a:cxnSpLocks noChangeShapeType="1"/>
          </p:cNvCxnSpPr>
          <p:nvPr/>
        </p:nvCxnSpPr>
        <p:spPr bwMode="auto">
          <a:xfrm flipH="1" flipV="1">
            <a:off x="1739900" y="3411538"/>
            <a:ext cx="1697038" cy="4445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9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5094" name="Rectangle 5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9487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124744"/>
            <a:ext cx="82089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партнерство –</a:t>
            </a:r>
          </a:p>
          <a:p>
            <a:r>
              <a:rPr lang="ru-RU" sz="2800" b="1" dirty="0" smtClean="0"/>
              <a:t>процесс создания  единого  </a:t>
            </a:r>
            <a:r>
              <a:rPr lang="ru-RU" sz="2800" b="1" dirty="0" err="1" smtClean="0"/>
              <a:t>социокультурного</a:t>
            </a:r>
            <a:r>
              <a:rPr lang="ru-RU" sz="2800" b="1" dirty="0" smtClean="0"/>
              <a:t> пространства, в котором  взаимодействуют разные субъекты, согласные, невзирая на различие интересов, соблюдать  общие  «правила игры», партнерские нормы.</a:t>
            </a:r>
          </a:p>
          <a:p>
            <a:r>
              <a:rPr lang="ru-RU" sz="2800" b="1" dirty="0" smtClean="0"/>
              <a:t>                                   </a:t>
            </a:r>
          </a:p>
          <a:p>
            <a:r>
              <a:rPr lang="ru-RU" sz="2800" b="1" dirty="0" smtClean="0"/>
              <a:t>                                        </a:t>
            </a:r>
            <a:r>
              <a:rPr lang="ru-RU" sz="2800" dirty="0" smtClean="0"/>
              <a:t>/Энциклопедия менеджмента/ </a:t>
            </a:r>
            <a:endParaRPr lang="ru-RU" sz="2800" dirty="0"/>
          </a:p>
        </p:txBody>
      </p:sp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2311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voladm.gov.ua/wp-content/uploads/2015/09/00-190x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38437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32656"/>
            <a:ext cx="7407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3300"/>
                </a:solidFill>
              </a:rPr>
              <a:t>Структура социального партнерства</a:t>
            </a:r>
            <a:endParaRPr lang="ru-RU" sz="3600" b="1" dirty="0">
              <a:solidFill>
                <a:srgbClr val="FF33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1268760"/>
          <a:ext cx="8677472" cy="526575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57554"/>
                <a:gridCol w="2328102"/>
                <a:gridCol w="1922448"/>
                <a:gridCol w="2169368"/>
              </a:tblGrid>
              <a:tr h="627498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Сферы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Компоненты социального партнерства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как взаимодействия  социальных субъектов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Социальные субъекты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Межсубъектные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связи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Инфраструктура взаимодействия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60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Мотивационная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Объективация интересов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Согласование интересов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Адаптация условий реализации интересов</a:t>
                      </a:r>
                      <a:endParaRPr lang="ru-RU" sz="1400" b="1" dirty="0"/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Ценностная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Формирование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 систем</a:t>
                      </a:r>
                      <a:r>
                        <a:rPr lang="ru-RU" sz="1400" b="1" baseline="0" dirty="0" smtClean="0"/>
                        <a:t> ценностей социальных субъектов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Нормативно- ценностная  регуляция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Интеграция  ценностного</a:t>
                      </a:r>
                      <a:r>
                        <a:rPr lang="ru-RU" sz="1400" b="1" baseline="0" dirty="0" smtClean="0"/>
                        <a:t> пространства</a:t>
                      </a:r>
                      <a:endParaRPr lang="ru-RU" sz="1400" b="1" dirty="0"/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Эмпативная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Конструирование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перцептивных</a:t>
                      </a:r>
                      <a:r>
                        <a:rPr lang="ru-RU" sz="1400" b="1" baseline="0" dirty="0" smtClean="0"/>
                        <a:t>  образов социальных партнеров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Интеракция  </a:t>
                      </a:r>
                      <a:r>
                        <a:rPr lang="ru-RU" sz="1400" b="1" dirty="0" err="1" smtClean="0"/>
                        <a:t>перцептивных</a:t>
                      </a:r>
                      <a:r>
                        <a:rPr lang="ru-RU" sz="1400" b="1" dirty="0" smtClean="0"/>
                        <a:t> образов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Интроспекция  и адаптация </a:t>
                      </a:r>
                      <a:r>
                        <a:rPr lang="ru-RU" sz="1400" b="1" dirty="0" err="1" smtClean="0"/>
                        <a:t>перцептивных</a:t>
                      </a:r>
                      <a:r>
                        <a:rPr lang="ru-RU" sz="1400" b="1" dirty="0" smtClean="0"/>
                        <a:t> образов</a:t>
                      </a:r>
                      <a:endParaRPr lang="ru-RU" sz="1400" b="1" dirty="0"/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Смысловая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Создание смысловых универсумов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Трансляция смыслов и культурных образов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Интеграция  смысловых и культурных  образов</a:t>
                      </a:r>
                      <a:endParaRPr lang="ru-RU" sz="1400" b="1" dirty="0"/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Ролевая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Освоение  социальной</a:t>
                      </a:r>
                      <a:r>
                        <a:rPr lang="ru-RU" sz="1400" b="1" baseline="0" dirty="0" smtClean="0"/>
                        <a:t> роли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Формирование идентичности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Дистрибуция  социальных позиций</a:t>
                      </a:r>
                      <a:endParaRPr lang="ru-RU" sz="1400" b="1" dirty="0"/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Институциональная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Внутренняя консолидация  социальных партнеров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Формирование социальных институтов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Легитимация  социальных</a:t>
                      </a:r>
                      <a:r>
                        <a:rPr lang="ru-RU" sz="1400" b="1" baseline="0" dirty="0" smtClean="0"/>
                        <a:t> институтов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97" y="-99392"/>
            <a:ext cx="885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Групповая и индивидуальная  мотивация  единомышленников, </a:t>
            </a:r>
          </a:p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участвующих в социальных проектах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5" y="908720"/>
          <a:ext cx="9036494" cy="56163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63482"/>
                <a:gridCol w="3878232"/>
                <a:gridCol w="369478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</a:t>
                      </a:r>
                    </a:p>
                    <a:p>
                      <a:r>
                        <a:rPr lang="ru-RU" dirty="0" smtClean="0"/>
                        <a:t>потребности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Групповые мотивы единомышленников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Индивидуальные мотивы  единомышленников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33CC"/>
                          </a:solidFill>
                        </a:rPr>
                        <a:t>Сущность</a:t>
                      </a:r>
                      <a:endParaRPr lang="ru-RU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Гордость за общее дело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dirty="0" smtClean="0"/>
                        <a:t> Солидарность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dirty="0" smtClean="0"/>
                        <a:t> Общие</a:t>
                      </a:r>
                      <a:r>
                        <a:rPr lang="ru-RU" sz="1400" b="1" baseline="0" dirty="0" smtClean="0"/>
                        <a:t> цели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baseline="0" dirty="0" smtClean="0"/>
                        <a:t> Групповая ответственность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baseline="0" dirty="0" smtClean="0"/>
                        <a:t> Содержательный досуг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baseline="0" dirty="0" smtClean="0"/>
                        <a:t> Комфортность общения, атмосфера  доверия,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baseline="0" dirty="0" smtClean="0"/>
                        <a:t> Выражение духовных принципов через </a:t>
                      </a:r>
                      <a:r>
                        <a:rPr lang="ru-RU" sz="1400" b="1" baseline="0" dirty="0" err="1" smtClean="0"/>
                        <a:t>общинность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 Поиск уважения и признания</a:t>
                      </a:r>
                    </a:p>
                    <a:p>
                      <a:r>
                        <a:rPr lang="ru-RU" sz="1400" b="1" dirty="0" smtClean="0"/>
                        <a:t>- Поиск единомышленников, друзей, общности</a:t>
                      </a:r>
                    </a:p>
                    <a:p>
                      <a:r>
                        <a:rPr lang="ru-RU" sz="1400" b="1" dirty="0" smtClean="0"/>
                        <a:t>- Потребность в доверительных отношениях</a:t>
                      </a:r>
                    </a:p>
                    <a:p>
                      <a:r>
                        <a:rPr lang="ru-RU" sz="1400" b="1" dirty="0" smtClean="0"/>
                        <a:t>- Желание проявить заботу, принести пользу, заслужить уважение</a:t>
                      </a:r>
                    </a:p>
                    <a:p>
                      <a:r>
                        <a:rPr lang="ru-RU" sz="1400" b="1" dirty="0" smtClean="0"/>
                        <a:t>- Проявление </a:t>
                      </a:r>
                      <a:r>
                        <a:rPr lang="ru-RU" sz="1400" b="1" dirty="0" err="1" smtClean="0"/>
                        <a:t>деятельностного</a:t>
                      </a:r>
                      <a:r>
                        <a:rPr lang="ru-RU" sz="1400" b="1" baseline="0" dirty="0" smtClean="0"/>
                        <a:t>  милосердия, сострадания</a:t>
                      </a:r>
                      <a:endParaRPr lang="ru-RU" sz="1400" b="1" dirty="0"/>
                    </a:p>
                  </a:txBody>
                  <a:tcPr/>
                </a:tc>
              </a:tr>
              <a:tr h="11783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33CC"/>
                          </a:solidFill>
                        </a:rPr>
                        <a:t>Работа</a:t>
                      </a:r>
                      <a:endParaRPr lang="ru-RU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 Культурный и профессиональный рост коллектива и родителей</a:t>
                      </a:r>
                    </a:p>
                    <a:p>
                      <a:r>
                        <a:rPr lang="ru-RU" sz="1400" b="1" dirty="0" smtClean="0"/>
                        <a:t>- Стремление к достижению  высоких результатов</a:t>
                      </a:r>
                    </a:p>
                    <a:p>
                      <a:r>
                        <a:rPr lang="ru-RU" sz="1400" b="1" dirty="0" smtClean="0"/>
                        <a:t>- Потребность делиться опытом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-Причастность к важному, значимому</a:t>
                      </a:r>
                    </a:p>
                    <a:p>
                      <a:r>
                        <a:rPr lang="ru-RU" sz="1400" b="1" dirty="0" smtClean="0"/>
                        <a:t>- Реализация  жизненного и профессионального  опыта</a:t>
                      </a:r>
                    </a:p>
                    <a:p>
                      <a:r>
                        <a:rPr lang="ru-RU" sz="1400" b="1" dirty="0" smtClean="0"/>
                        <a:t>-Утверждение</a:t>
                      </a:r>
                      <a:r>
                        <a:rPr lang="ru-RU" sz="1400" b="1" baseline="0" dirty="0" smtClean="0"/>
                        <a:t> собственной значимости</a:t>
                      </a:r>
                    </a:p>
                    <a:p>
                      <a:r>
                        <a:rPr lang="ru-RU" sz="1400" b="1" baseline="0" dirty="0" smtClean="0"/>
                        <a:t>- Необходимость ощутить наполненность и смысл жизни</a:t>
                      </a:r>
                      <a:endParaRPr lang="ru-RU" sz="1400" b="1" dirty="0"/>
                    </a:p>
                  </a:txBody>
                  <a:tcPr/>
                </a:tc>
              </a:tr>
              <a:tr h="76586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33CC"/>
                          </a:solidFill>
                        </a:rPr>
                        <a:t>Служение </a:t>
                      </a:r>
                    </a:p>
                    <a:p>
                      <a:r>
                        <a:rPr lang="ru-RU" b="1" dirty="0" smtClean="0">
                          <a:solidFill>
                            <a:srgbClr val="0033CC"/>
                          </a:solidFill>
                        </a:rPr>
                        <a:t>общему делу</a:t>
                      </a:r>
                      <a:endParaRPr lang="ru-RU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- </a:t>
                      </a:r>
                      <a:r>
                        <a:rPr lang="ru-RU" sz="1400" b="1" dirty="0" smtClean="0"/>
                        <a:t>Поддержка и развитие культуры ДОУ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dirty="0" smtClean="0"/>
                        <a:t> Влияние группы на общественные изменения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dirty="0" smtClean="0"/>
                        <a:t> Причастность</a:t>
                      </a:r>
                      <a:r>
                        <a:rPr lang="ru-RU" sz="1400" b="1" baseline="0" dirty="0" smtClean="0"/>
                        <a:t> к инновациям, возможность эксперимента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baseline="0" dirty="0" smtClean="0"/>
                        <a:t> Укрепление в социуме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 Необходимость  самореализации</a:t>
                      </a:r>
                    </a:p>
                    <a:p>
                      <a:r>
                        <a:rPr lang="ru-RU" sz="1400" b="1" dirty="0" smtClean="0"/>
                        <a:t>- Профессиональное развитие</a:t>
                      </a:r>
                    </a:p>
                    <a:p>
                      <a:r>
                        <a:rPr lang="ru-RU" sz="1400" b="1" dirty="0" smtClean="0"/>
                        <a:t>- Проявление позиции через</a:t>
                      </a:r>
                      <a:r>
                        <a:rPr lang="ru-RU" sz="1400" b="1" baseline="0" dirty="0" smtClean="0"/>
                        <a:t> действие</a:t>
                      </a:r>
                    </a:p>
                    <a:p>
                      <a:r>
                        <a:rPr lang="ru-RU" sz="1400" b="1" baseline="0" dirty="0" smtClean="0"/>
                        <a:t>- Потребность влиять  на социальные  изменения</a:t>
                      </a:r>
                    </a:p>
                    <a:p>
                      <a:r>
                        <a:rPr lang="ru-RU" sz="1400" b="1" baseline="0" dirty="0" smtClean="0"/>
                        <a:t>- Потребность реализовать  собственные идеи</a:t>
                      </a:r>
                    </a:p>
                    <a:p>
                      <a:r>
                        <a:rPr lang="ru-RU" sz="1400" b="1" baseline="0" dirty="0" smtClean="0"/>
                        <a:t>- Приобретение новых знаний и умений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5589240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80728"/>
            <a:ext cx="8221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</a:rPr>
              <a:t>Положительные стороны социального партнерства</a:t>
            </a:r>
            <a:endParaRPr lang="ru-RU" sz="2800" b="1" dirty="0">
              <a:solidFill>
                <a:srgbClr val="FF3300"/>
              </a:solidFill>
            </a:endParaRPr>
          </a:p>
        </p:txBody>
      </p:sp>
      <p:pic>
        <p:nvPicPr>
          <p:cNvPr id="8" name="Picture 2" descr="http://kidsparknursery.com/wp-content/uploads/Our-miss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104" y="5013176"/>
            <a:ext cx="2137895" cy="1449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700808"/>
            <a:ext cx="823437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33CC"/>
                </a:solidFill>
              </a:rPr>
              <a:t> Взаимодействие -</a:t>
            </a:r>
            <a:r>
              <a:rPr lang="ru-RU" sz="2000" b="1" dirty="0" smtClean="0"/>
              <a:t>достижение целей и реализация  интересов  </a:t>
            </a:r>
          </a:p>
          <a:p>
            <a:r>
              <a:rPr lang="ru-RU" sz="2000" b="1" dirty="0" smtClean="0"/>
              <a:t>   через  сближение позиций</a:t>
            </a:r>
          </a:p>
          <a:p>
            <a:endParaRPr lang="ru-RU" sz="2000" b="1" dirty="0" smtClean="0"/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33CC"/>
                </a:solidFill>
              </a:rPr>
              <a:t> Устойчивость - </a:t>
            </a:r>
            <a:r>
              <a:rPr lang="ru-RU" sz="2000" b="1" dirty="0" smtClean="0"/>
              <a:t>ориентация субъектов партнерства на общие </a:t>
            </a:r>
          </a:p>
          <a:p>
            <a:r>
              <a:rPr lang="ru-RU" sz="2000" b="1" dirty="0" smtClean="0"/>
              <a:t>   культурные образы</a:t>
            </a:r>
          </a:p>
          <a:p>
            <a:endParaRPr lang="ru-RU" sz="2000" b="1" dirty="0" smtClean="0"/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33CC"/>
                </a:solidFill>
              </a:rPr>
              <a:t> Гарантированность - </a:t>
            </a:r>
            <a:r>
              <a:rPr lang="ru-RU" sz="2000" b="1" dirty="0" smtClean="0"/>
              <a:t>свободная трансляция  собственных </a:t>
            </a:r>
          </a:p>
          <a:p>
            <a:r>
              <a:rPr lang="ru-RU" sz="2000" b="1" dirty="0" smtClean="0"/>
              <a:t>   нормативно- ценностных  систем</a:t>
            </a:r>
          </a:p>
          <a:p>
            <a:endParaRPr lang="ru-RU" sz="2000" b="1" dirty="0" smtClean="0"/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</a:rPr>
              <a:t>Рефлексивность</a:t>
            </a:r>
            <a:r>
              <a:rPr lang="ru-RU" sz="2800" b="1" dirty="0" smtClean="0">
                <a:solidFill>
                  <a:srgbClr val="0033CC"/>
                </a:solidFill>
              </a:rPr>
              <a:t> - </a:t>
            </a:r>
            <a:r>
              <a:rPr lang="ru-RU" sz="2000" b="1" dirty="0" smtClean="0"/>
              <a:t>оценка субъектами действий в процессе </a:t>
            </a:r>
          </a:p>
          <a:p>
            <a:r>
              <a:rPr lang="ru-RU" sz="2000" b="1" dirty="0" smtClean="0"/>
              <a:t>    взаимодействия</a:t>
            </a:r>
          </a:p>
          <a:p>
            <a:pPr>
              <a:buFontTx/>
              <a:buChar char="-"/>
            </a:pPr>
            <a:endParaRPr lang="ru-RU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891070" cy="159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go4.imgsmail.ru/imgpreview?key=4ab908e76733933d&amp;mb=imgdb_preview_19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17032"/>
            <a:ext cx="3352819" cy="251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98072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</a:t>
            </a: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988840"/>
            <a:ext cx="81034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33CC"/>
                </a:solidFill>
              </a:rPr>
              <a:t> Трудности в привлечении социальных партнеров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33CC"/>
                </a:solidFill>
              </a:rPr>
              <a:t> Несовпадение интересов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</a:rPr>
              <a:t>Мотивационно-ценностный</a:t>
            </a:r>
            <a:r>
              <a:rPr lang="ru-RU" sz="2800" b="1" dirty="0" smtClean="0">
                <a:solidFill>
                  <a:srgbClr val="0033CC"/>
                </a:solidFill>
              </a:rPr>
              <a:t> конфликт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33CC"/>
                </a:solidFill>
              </a:rPr>
              <a:t> Формальное отношение к совместным 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 социальным проектам </a:t>
            </a:r>
            <a:endParaRPr lang="ru-RU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140" y="332656"/>
            <a:ext cx="5932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</a:rPr>
              <a:t>Социально - значимые проекты ДОУ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96752"/>
            <a:ext cx="385192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33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"Если ребенка учат добру, в результате будет добро, учат злу - в результате будет зло, ибо ребенок не рождается готовым че­ловеком, человеком его надо сделать".</a:t>
            </a:r>
            <a:endParaRPr lang="ru-RU" b="1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2996952"/>
            <a:ext cx="2294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33CC"/>
                </a:solidFill>
                <a:ea typeface="Times New Roman" panose="02020603050405020304" pitchFamily="18" charset="0"/>
              </a:rPr>
              <a:t>В. А. </a:t>
            </a:r>
            <a:r>
              <a:rPr lang="ru-RU" sz="2000" dirty="0" smtClean="0">
                <a:solidFill>
                  <a:srgbClr val="0033CC"/>
                </a:solidFill>
                <a:ea typeface="Times New Roman" panose="02020603050405020304" pitchFamily="18" charset="0"/>
              </a:rPr>
              <a:t>Сухомлинский</a:t>
            </a:r>
            <a:endParaRPr lang="ru-RU" sz="2000" dirty="0">
              <a:solidFill>
                <a:srgbClr val="0033CC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96752"/>
            <a:ext cx="4560827" cy="3413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3645024"/>
            <a:ext cx="4615206" cy="3122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38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857</Words>
  <Application>Microsoft Office PowerPoint</Application>
  <PresentationFormat>Экран (4:3)</PresentationFormat>
  <Paragraphs>195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Довольный пользователь Microsoft Office</dc:creator>
  <cp:lastModifiedBy>Наталья Николаевна Новикова</cp:lastModifiedBy>
  <cp:revision>180</cp:revision>
  <cp:lastPrinted>2015-03-25T10:57:59Z</cp:lastPrinted>
  <dcterms:created xsi:type="dcterms:W3CDTF">2013-10-27T15:15:00Z</dcterms:created>
  <dcterms:modified xsi:type="dcterms:W3CDTF">2017-06-30T10:38:28Z</dcterms:modified>
</cp:coreProperties>
</file>