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85" autoAdjust="0"/>
  </p:normalViewPr>
  <p:slideViewPr>
    <p:cSldViewPr>
      <p:cViewPr>
        <p:scale>
          <a:sx n="90" d="100"/>
          <a:sy n="90" d="100"/>
        </p:scale>
        <p:origin x="-160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C8ADE-B196-4258-8502-5DC1DC2265B9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DDA2E-53C9-4C3F-A013-262C8C28A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18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4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DDA2E-53C9-4C3F-A013-262C8C28A66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5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2" y="5013176"/>
            <a:ext cx="9289032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66720" cy="1296143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920880" cy="4824536"/>
          </a:xfrm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chemeClr val="tx1"/>
                </a:solidFill>
              </a:rPr>
              <a:t>МЕЖРЕГИОНАЛЬНАЯ НАУЧНО-ПРАКТИЧЕСКАЯ  КОНФЕРЕНЦИЯ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«ИННОВАЦИОННАЯ ДЕЯТЕЛЬНОСТЬ  СЕЛЬСКИХ ОБРАЗОВАТЕЛЬНЫХ ОРГАНИЗАЦИЙ: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РЕЗУЛЬТАТЫ И ПЕРСПЕКТИВЫ РАЗВИТИЯ»</a:t>
            </a:r>
          </a:p>
          <a:p>
            <a:pPr>
              <a:spcBef>
                <a:spcPts val="0"/>
              </a:spcBef>
            </a:pPr>
            <a:endParaRPr lang="ru-RU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Проблемная группа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«Актуальные проблемы социализации 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chemeClr val="tx1"/>
                </a:solidFill>
              </a:rPr>
              <a:t>сельских школьников»</a:t>
            </a:r>
          </a:p>
          <a:p>
            <a:pPr>
              <a:spcBef>
                <a:spcPts val="0"/>
              </a:spcBef>
            </a:pPr>
            <a:endParaRPr lang="ru-RU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Руководители группы: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tx1"/>
                </a:solidFill>
              </a:rPr>
              <a:t>Назарова И.Г., Чиркун О.В., Тупина Т.М.</a:t>
            </a:r>
          </a:p>
          <a:p>
            <a:pPr algn="just">
              <a:spcBef>
                <a:spcPts val="0"/>
              </a:spcBef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5"/>
            <a:ext cx="7488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ДЕПАРТАМЕНТ ОБРАЗОВАНИЯ ЯРОСЛАВСКОЙ </a:t>
            </a:r>
            <a:r>
              <a:rPr lang="ru-RU" sz="1400" dirty="0"/>
              <a:t>ОБЛАСТИ</a:t>
            </a:r>
            <a:br>
              <a:rPr lang="ru-RU" sz="1400" dirty="0"/>
            </a:br>
            <a:r>
              <a:rPr lang="ru-RU" sz="1400" dirty="0"/>
              <a:t>ГАУ ДПО ЯО «ИНСТИТУТ РАЗВИТИЯ ОБРАЗОВАНИЯ»</a:t>
            </a:r>
            <a:br>
              <a:rPr lang="ru-RU" sz="1400" dirty="0"/>
            </a:br>
            <a:r>
              <a:rPr lang="ru-RU" sz="1400" dirty="0"/>
              <a:t>ЯРОСЛАВСКИЙ ГОСУДАРСТВЕННЫЙ ПЕДАГОГИЧЕСКИЙ УНИВЕРСИТЕТ ИМ. К.Д.УШИНСКОГО</a:t>
            </a:r>
            <a:br>
              <a:rPr lang="ru-RU" sz="1400" dirty="0"/>
            </a:br>
            <a:r>
              <a:rPr lang="ru-RU" sz="1400" dirty="0"/>
              <a:t>ОБЩЕСТВЕННАЯ ОРГАНИЗАЦИЯ «ЛИДЕРЫ СЕЛЬСКИХ ШКОЛ»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83668" y="609329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27 </a:t>
            </a:r>
            <a:r>
              <a:rPr lang="ru-RU" dirty="0" smtClean="0"/>
              <a:t>февраля-5 </a:t>
            </a:r>
            <a:r>
              <a:rPr lang="ru-RU" dirty="0"/>
              <a:t>марта 2018 </a:t>
            </a:r>
            <a:r>
              <a:rPr lang="ru-RU" dirty="0" smtClean="0"/>
              <a:t>года</a:t>
            </a:r>
          </a:p>
          <a:p>
            <a:pPr algn="ctr"/>
            <a:r>
              <a:rPr lang="ru-RU" dirty="0" smtClean="0"/>
              <a:t>Ярославль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8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1602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Краткая информация о работе секций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 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996153"/>
              </p:ext>
            </p:extLst>
          </p:nvPr>
        </p:nvGraphicFramePr>
        <p:xfrm>
          <a:off x="-2" y="620688"/>
          <a:ext cx="9144000" cy="6322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75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35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1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95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Тема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Мероприятия </a:t>
                      </a:r>
                      <a:r>
                        <a:rPr lang="ru-RU" sz="1200" dirty="0">
                          <a:effectLst/>
                        </a:rPr>
                        <a:t>в ОО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</a:t>
                      </a:r>
                      <a:r>
                        <a:rPr lang="ru-RU" sz="1200" dirty="0" smtClean="0">
                          <a:effectLst/>
                        </a:rPr>
                        <a:t>участников</a:t>
                      </a:r>
                      <a:endParaRPr lang="en-US" sz="120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(всего/из </a:t>
                      </a:r>
                      <a:r>
                        <a:rPr lang="ru-RU" sz="1200" dirty="0" err="1">
                          <a:effectLst/>
                        </a:rPr>
                        <a:t>др.регионов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докладчиков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838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МОУ Семибратовская СОШ (Ростовский МР)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«Профилактика противоправного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поведения несовершеннолетних»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- Анализ</a:t>
                      </a:r>
                      <a:r>
                        <a:rPr lang="ru-RU" sz="1200" baseline="0" dirty="0" smtClean="0">
                          <a:effectLst/>
                        </a:rPr>
                        <a:t> социальной ситуации в МР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: проблемы и оперативное</a:t>
                      </a:r>
                      <a:r>
                        <a:rPr lang="ru-RU" sz="1200" baseline="0" dirty="0" smtClean="0">
                          <a:effectLst/>
                        </a:rPr>
                        <a:t> реагирование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Представление ОО по проблеме социализации сельских школьников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Мастер-класс «Дискуссионный клуб «Какой он успешный человек?»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Круглый стол  по теме секции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06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МОУ Константиновская СОШ (</a:t>
                      </a:r>
                      <a:r>
                        <a:rPr lang="ru-RU" sz="1200" dirty="0" err="1" smtClean="0">
                          <a:effectLst/>
                        </a:rPr>
                        <a:t>Тутаевский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МР)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«Эффективные средства социализации обучающихся сельской школы»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Стендовый доклад</a:t>
                      </a:r>
                      <a:r>
                        <a:rPr lang="ru-RU" sz="1200" baseline="0" dirty="0" smtClean="0">
                          <a:effectLst/>
                        </a:rPr>
                        <a:t> «Организация работы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по социализации детей через сетевое взаимодействие школы и социума»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 линейки мастер-классов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Презентация приоритетных направлений работы ОО по социализации обучающихся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Круглый стол по теме секции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11+ 8 ведущих мастер-классов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9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МОУ Октябрьская СОШ (</a:t>
                      </a:r>
                      <a:r>
                        <a:rPr lang="ru-RU" sz="1200" dirty="0" err="1" smtClean="0">
                          <a:effectLst/>
                        </a:rPr>
                        <a:t>Рыбинский</a:t>
                      </a:r>
                      <a:r>
                        <a:rPr lang="ru-RU" sz="1200" dirty="0" smtClean="0">
                          <a:effectLst/>
                        </a:rPr>
                        <a:t> МР)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«Актуальные проблемы социализации сельских детей»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-Круг сообщества «Актуальные проблемы</a:t>
                      </a:r>
                      <a:r>
                        <a:rPr lang="ru-RU" sz="1200" baseline="0" dirty="0" smtClean="0">
                          <a:effectLst/>
                        </a:rPr>
                        <a:t> социализации сельских детей: пути решения»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</a:rPr>
                        <a:t>-Создание Хартии педагогического сообщества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</a:rPr>
                        <a:t>-Презентация опыта Октябрьской СШ «Эффективные средства социализации в сельской школе»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</a:rPr>
                        <a:t>-Секция. Выступления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effectLst/>
                        </a:rPr>
                        <a:t>Мастер классы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 smtClean="0">
                        <a:effectLst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Рефлексия работы секции. Открытый микрофон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8+3</a:t>
                      </a:r>
                      <a:r>
                        <a:rPr lang="ru-RU" sz="1200" baseline="0" dirty="0" smtClean="0">
                          <a:effectLst/>
                        </a:rPr>
                        <a:t> ведущих мастер -классов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99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МОУ Мокеевская СОШ (Ярославский МР)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«Взаимодействие семьи и школы</a:t>
                      </a:r>
                      <a:r>
                        <a:rPr lang="ru-RU" sz="12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в процессе реализации социально значимых проектов</a:t>
                      </a:r>
                      <a:r>
                        <a:rPr lang="ru-RU" sz="1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-Презентация социально значимых проектов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Мокеевской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СОШ;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- Презентация «Социализация детей с ОВЗ в условиях сельской малокомплектной школы»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- Круглый стол по теме секции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8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/>
              <a:t>Результаты работы проблемной группы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4824536"/>
          </a:xfrm>
        </p:spPr>
        <p:txBody>
          <a:bodyPr>
            <a:normAutofit/>
          </a:bodyPr>
          <a:lstStyle/>
          <a:p>
            <a:pPr lvl="1" algn="just">
              <a:spcBef>
                <a:spcPts val="0"/>
              </a:spcBef>
            </a:pP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</a:rPr>
              <a:t>создать условия для консолидации усилий социальных институтов по воспитанию подрастающего поколения на основе признания определяющей роли </a:t>
            </a:r>
            <a:r>
              <a:rPr lang="ru-RU" altLang="ru-RU" sz="2200" dirty="0" smtClean="0">
                <a:solidFill>
                  <a:schemeClr val="tx2">
                    <a:lumMod val="50000"/>
                  </a:schemeClr>
                </a:solidFill>
              </a:rPr>
              <a:t>семьи;</a:t>
            </a:r>
            <a:endParaRPr lang="ru-RU" alt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обеспечить полноценную защиту прав несовершеннолетних,  </a:t>
            </a:r>
            <a:r>
              <a:rPr lang="ru-RU" sz="2200" dirty="0" smtClean="0"/>
              <a:t>развитие эффективных моделей системы профилактики безнадзорности и правонарушений несовершеннолетних и их научно-методическое </a:t>
            </a:r>
            <a:r>
              <a:rPr lang="ru-RU" sz="2200" dirty="0" smtClean="0"/>
              <a:t>обеспечение;</a:t>
            </a:r>
            <a:endParaRPr lang="ru-RU" sz="2200" dirty="0" smtClean="0"/>
          </a:p>
          <a:p>
            <a:pPr lvl="1" algn="just">
              <a:spcBef>
                <a:spcPts val="0"/>
              </a:spcBef>
            </a:pPr>
            <a:r>
              <a:rPr lang="ru-RU" sz="2200" dirty="0" smtClean="0">
                <a:solidFill>
                  <a:srgbClr val="000000"/>
                </a:solidFill>
                <a:cs typeface="Times New Roman" pitchFamily="18" charset="0"/>
              </a:rPr>
              <a:t>совершенствовать имеющиеся и внедрить новые технологии и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методы воспитания и социализации сельских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школьников.</a:t>
            </a: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algn="just">
              <a:spcBef>
                <a:spcPts val="0"/>
              </a:spcBef>
            </a:pPr>
            <a:endParaRPr lang="ru-RU" sz="2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457200" lvl="1" indent="0" algn="just">
              <a:spcBef>
                <a:spcPts val="0"/>
              </a:spcBef>
              <a:buNone/>
            </a:pPr>
            <a:endParaRPr lang="ru-RU" sz="22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093296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27 февраля-5 марта 2018 года</a:t>
            </a:r>
          </a:p>
          <a:p>
            <a:pPr algn="ctr"/>
            <a:r>
              <a:rPr lang="ru-RU" sz="1600" dirty="0" smtClean="0"/>
              <a:t>Ярославль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4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86" y="5013176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/>
              <a:t>Актуальные проблемы:</a:t>
            </a:r>
            <a:br>
              <a:rPr lang="ru-RU" sz="4000" b="1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177067"/>
            <a:ext cx="8352928" cy="5040560"/>
          </a:xfrm>
        </p:spPr>
        <p:txBody>
          <a:bodyPr/>
          <a:lstStyle/>
          <a:p>
            <a:pPr lvl="1" algn="just">
              <a:spcBef>
                <a:spcPts val="0"/>
              </a:spcBef>
            </a:pPr>
            <a:r>
              <a:rPr lang="ru-RU" sz="2000" dirty="0" smtClean="0"/>
              <a:t>Низкая заинтересованность педагогического сообщества к проблемам социализации несовершеннолетних</a:t>
            </a:r>
            <a:endParaRPr lang="ru-RU" sz="2000" dirty="0"/>
          </a:p>
          <a:p>
            <a:pPr lvl="1" algn="just">
              <a:spcBef>
                <a:spcPts val="0"/>
              </a:spcBef>
            </a:pPr>
            <a:r>
              <a:rPr lang="ru-RU" sz="2000" dirty="0" smtClean="0"/>
              <a:t>«Мир меняется быстрее, чем система образования, готовящая к жизни в нем…»  (А.Г. </a:t>
            </a:r>
            <a:r>
              <a:rPr lang="ru-RU" sz="2000" dirty="0" err="1" smtClean="0"/>
              <a:t>Асмолов</a:t>
            </a:r>
            <a:r>
              <a:rPr lang="ru-RU" sz="2000" dirty="0" smtClean="0"/>
              <a:t>)</a:t>
            </a:r>
            <a:endParaRPr lang="ru-RU" sz="2000" dirty="0"/>
          </a:p>
          <a:p>
            <a:pPr lvl="1" algn="just">
              <a:spcBef>
                <a:spcPts val="0"/>
              </a:spcBef>
            </a:pPr>
            <a:r>
              <a:rPr lang="ru-RU" sz="2000" dirty="0" smtClean="0"/>
              <a:t>Девальвация ценностей жизни и жизненных ценностей</a:t>
            </a:r>
          </a:p>
          <a:p>
            <a:pPr lvl="1" algn="just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Нарастание новых социальных рисков, в том числе, связанных с распространением информации, представляющей опасность для детей</a:t>
            </a:r>
          </a:p>
          <a:p>
            <a:pPr lvl="1" algn="just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Ресурсы дополнительного образования ограничены</a:t>
            </a:r>
          </a:p>
          <a:p>
            <a:pPr lvl="1" algn="just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Доступность качественного образования для всех категорий детей</a:t>
            </a:r>
          </a:p>
          <a:p>
            <a:pPr lvl="1" algn="just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Застенчивость сельских школьников в условиях большого города</a:t>
            </a:r>
          </a:p>
          <a:p>
            <a:pPr lvl="1" algn="just">
              <a:spcBef>
                <a:spcPts val="0"/>
              </a:spcBef>
            </a:pPr>
            <a:r>
              <a:rPr lang="ru-RU" sz="2000" dirty="0" smtClean="0"/>
              <a:t>Дефицит молодых кадров</a:t>
            </a:r>
          </a:p>
          <a:p>
            <a:pPr lvl="1" algn="just">
              <a:spcBef>
                <a:spcPts val="0"/>
              </a:spcBef>
            </a:pPr>
            <a:r>
              <a:rPr lang="ru-RU" sz="2000" dirty="0" smtClean="0"/>
              <a:t>Проблема вовлечения родителей в учебный процесс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lvl="1" algn="just">
              <a:spcBef>
                <a:spcPts val="0"/>
              </a:spcBef>
            </a:pPr>
            <a:endParaRPr lang="ru-RU" sz="2000" dirty="0" smtClean="0"/>
          </a:p>
          <a:p>
            <a:pPr lvl="1" algn="just">
              <a:spcBef>
                <a:spcPts val="0"/>
              </a:spcBef>
            </a:pPr>
            <a:endParaRPr lang="ru-RU" sz="2000" dirty="0" smtClean="0"/>
          </a:p>
          <a:p>
            <a:pPr lvl="1" algn="just">
              <a:spcBef>
                <a:spcPts val="0"/>
              </a:spcBef>
            </a:pPr>
            <a:endParaRPr lang="ru-RU" dirty="0"/>
          </a:p>
          <a:p>
            <a:pPr lvl="1">
              <a:spcBef>
                <a:spcPts val="0"/>
              </a:spcBef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6237312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27 февраля-5 марта 2018 года</a:t>
            </a:r>
          </a:p>
          <a:p>
            <a:pPr algn="ctr"/>
            <a:r>
              <a:rPr lang="ru-RU" sz="1600" dirty="0" smtClean="0"/>
              <a:t>Ярославль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881"/>
            <a:ext cx="9144000" cy="18448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/>
              <a:t>Перспективные идеи, задачи 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5256584"/>
          </a:xfrm>
        </p:spPr>
        <p:txBody>
          <a:bodyPr>
            <a:normAutofit lnSpcReduction="10000"/>
          </a:bodyPr>
          <a:lstStyle/>
          <a:p>
            <a:pPr lvl="1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Кризис воспитания существует не потому, </a:t>
            </a:r>
          </a:p>
          <a:p>
            <a:pPr lvl="1" algn="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что воспитательной работы мало…, а потому, что она «не о том» </a:t>
            </a:r>
          </a:p>
          <a:p>
            <a:pPr lvl="1" algn="r">
              <a:spcBef>
                <a:spcPts val="0"/>
              </a:spcBef>
              <a:buNone/>
            </a:pPr>
            <a:r>
              <a:rPr lang="ru-RU" sz="2000" dirty="0" smtClean="0"/>
              <a:t>(В.П. </a:t>
            </a:r>
            <a:r>
              <a:rPr lang="ru-RU" sz="2000" dirty="0" err="1" smtClean="0"/>
              <a:t>Бедерханова</a:t>
            </a:r>
            <a:r>
              <a:rPr lang="ru-RU" sz="2000" dirty="0" smtClean="0"/>
              <a:t>, И.Д. Демакова, Н.Б. Крылова)</a:t>
            </a:r>
            <a:br>
              <a:rPr lang="ru-RU" sz="2000" dirty="0" smtClean="0"/>
            </a:br>
            <a:endParaRPr lang="ru-RU" altLang="ru-RU" sz="22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ru-RU" sz="2000" dirty="0" smtClean="0"/>
              <a:t>Обновление процесса воспитания и социализации согласно Стратегии развития воспитания в РФ до 2025 года и Концепции развития системы профилактики безнадзорности и правонарушений несовершеннолетних на период до 2020 года</a:t>
            </a:r>
          </a:p>
          <a:p>
            <a:pPr lvl="1" algn="just">
              <a:spcBef>
                <a:spcPts val="0"/>
              </a:spcBef>
            </a:pPr>
            <a:r>
              <a:rPr lang="ru-RU" sz="2000" dirty="0" smtClean="0"/>
              <a:t>Развитие социального партнерства  (</a:t>
            </a: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</a:rPr>
              <a:t>развитие социокультурной инфраструктуры, интегрирующей воспитательные возможности образовательных, культурных, спортивных, научных и других организаций в условиях сельской местности 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для формирования достойной жизненной перспективы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 algn="just">
              <a:spcBef>
                <a:spcPts val="0"/>
              </a:spcBef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Продолжение исследования ресурсов сельской школы для успешной </a:t>
            </a:r>
            <a:r>
              <a:rPr lang="ru-RU" sz="2000" smtClean="0">
                <a:solidFill>
                  <a:schemeClr val="tx2">
                    <a:lumMod val="50000"/>
                  </a:schemeClr>
                </a:solidFill>
              </a:rPr>
              <a:t>социализации школьников</a:t>
            </a:r>
            <a:endParaRPr lang="ru-RU" sz="2000" dirty="0" smtClean="0"/>
          </a:p>
          <a:p>
            <a:pPr lvl="1" algn="just">
              <a:spcBef>
                <a:spcPts val="0"/>
              </a:spcBef>
            </a:pPr>
            <a:r>
              <a:rPr lang="ru-RU" sz="2000" dirty="0" smtClean="0"/>
              <a:t>Обобщение эффективных моделей воспитания и социализации, формирование регионального банка  опыта,  транслирование  передовых практик  как в регионе, так и за его пределами</a:t>
            </a:r>
            <a:endParaRPr lang="ru-RU" sz="2000" dirty="0"/>
          </a:p>
          <a:p>
            <a:pPr lvl="1">
              <a:buNone/>
            </a:pPr>
            <a:endParaRPr lang="ru-RU" dirty="0"/>
          </a:p>
          <a:p>
            <a:pPr lvl="1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88106" y="6019874"/>
            <a:ext cx="61926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27 февраля-5 марта 2018 года</a:t>
            </a:r>
          </a:p>
          <a:p>
            <a:pPr algn="ctr"/>
            <a:r>
              <a:rPr lang="ru-RU" sz="1600" dirty="0" smtClean="0"/>
              <a:t>Ярославль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5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18830"/>
            <a:ext cx="2957428" cy="22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11" y="220119"/>
            <a:ext cx="2568787" cy="198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44" y="8325"/>
            <a:ext cx="3681139" cy="243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3380199" cy="190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92" y="2446239"/>
            <a:ext cx="3218729" cy="18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0"/>
          <a:stretch/>
        </p:blipFill>
        <p:spPr bwMode="auto">
          <a:xfrm>
            <a:off x="502994" y="2446239"/>
            <a:ext cx="1582511" cy="220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32369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373</Words>
  <Application>Microsoft Office PowerPoint</Application>
  <PresentationFormat>Экран (4:3)</PresentationFormat>
  <Paragraphs>141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  </vt:lpstr>
      <vt:lpstr>Краткая информация о работе секций</vt:lpstr>
      <vt:lpstr> Результаты работы проблемной группы  </vt:lpstr>
      <vt:lpstr>  Актуальные проблемы:   </vt:lpstr>
      <vt:lpstr> Перспективные идеи, задачи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dc:creator>Ольга Витальевна Пополитова</dc:creator>
  <cp:lastModifiedBy>Татьяна Михайловна Тупина</cp:lastModifiedBy>
  <cp:revision>48</cp:revision>
  <dcterms:created xsi:type="dcterms:W3CDTF">2018-02-14T10:02:06Z</dcterms:created>
  <dcterms:modified xsi:type="dcterms:W3CDTF">2018-03-05T08:22:54Z</dcterms:modified>
</cp:coreProperties>
</file>