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0" r:id="rId4"/>
    <p:sldId id="261" r:id="rId5"/>
    <p:sldId id="258" r:id="rId6"/>
    <p:sldId id="262" r:id="rId7"/>
    <p:sldId id="263" r:id="rId8"/>
    <p:sldId id="264" r:id="rId9"/>
    <p:sldId id="265" r:id="rId10"/>
    <p:sldId id="268" r:id="rId11"/>
    <p:sldId id="266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nitsyn\Desktop\&#1059;&#1095;&#1077;&#1085;&#1099;&#1081;%20&#1057;&#1086;&#1074;&#1077;&#1090;\&#1050;%20&#1087;&#1088;&#1077;&#1079;&#1077;&#1085;&#1090;&#1072;&#1094;&#1080;&#108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ferova.INTRANET\Documents\&#1048;&#1085;&#1085;&#1086;&#1074;&#1072;&#1094;&#1080;&#1086;&#1085;&#1085;&#1072;&#1103;%20&#1076;&#1077;&#1103;&#1090;&#1077;&#1083;&#1100;&#1085;&#1086;&#1089;&#1090;&#1100;\&#1056;&#1048;&#1055;&#1099;\&#1057;&#1074;&#1086;&#1076;&#1085;&#1072;&#1103;%20&#1087;&#1086;%20&#1056;&#1048;&#1055;%20&#1088;&#1072;&#1089;&#1095;&#1077;&#1090;&#1099;%20&#1084;&#1086;&#1080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ferova.INTRANET\Documents\&#1048;&#1085;&#1085;&#1086;&#1074;&#1072;&#1094;&#1080;&#1086;&#1085;&#1085;&#1072;&#1103;%20&#1076;&#1077;&#1103;&#1090;&#1077;&#1083;&#1100;&#1085;&#1086;&#1089;&#1090;&#1100;\&#1056;&#1048;&#1055;&#1099;\&#1054;&#1094;&#1077;&#1085;&#1082;&#1072;%20&#1087;&#1088;&#1086;&#1076;&#1091;&#1082;&#1090;&#1086;&#1074;%20&#1056;&#1048;&#1055;%202017\&#1089;&#1072;&#1084;&#1086;&#1072;&#1085;&#1072;&#1083;&#1080;&#1079;%20&#1056;&#1048;&#1055;-201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ferova.INTRANET\Documents\&#1048;&#1085;&#1085;&#1086;&#1074;&#1072;&#1094;&#1080;&#1086;&#1085;&#1085;&#1072;&#1103;%20&#1076;&#1077;&#1103;&#1090;&#1077;&#1083;&#1100;&#1085;&#1086;&#1089;&#1090;&#1100;\&#1056;&#1048;&#1055;&#1099;\&#1054;&#1094;&#1077;&#1085;&#1082;&#1072;%20&#1087;&#1088;&#1086;&#1076;&#1091;&#1082;&#1090;&#1086;&#1074;%20&#1056;&#1048;&#1055;%202017\&#1089;&#1072;&#1084;&#1086;&#1072;&#1085;&#1072;&#1083;&#1080;&#1079;%20&#1056;&#1048;&#1055;-201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ferova.INTRANET\Documents\&#1048;&#1085;&#1085;&#1086;&#1074;&#1072;&#1094;&#1080;&#1086;&#1085;&#1085;&#1072;&#1103;%20&#1076;&#1077;&#1103;&#1090;&#1077;&#1083;&#1100;&#1085;&#1086;&#1089;&#1090;&#1100;\&#1056;&#1048;&#1055;&#1099;\&#1054;&#1094;&#1077;&#1085;&#1082;&#1072;%20&#1087;&#1088;&#1086;&#1076;&#1091;&#1082;&#1090;&#1086;&#1074;%20&#1056;&#1048;&#1055;%202017\&#1089;&#1072;&#1084;&#1086;&#1072;&#1085;&#1072;&#1083;&#1080;&#1079;%20&#1056;&#1048;&#1055;-201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660881510284112E-2"/>
          <c:y val="2.8072329801822723E-2"/>
          <c:w val="0.9343553257920868"/>
          <c:h val="0.80398732924315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Федеральная инновационная площадка</c:v>
                </c:pt>
                <c:pt idx="1">
                  <c:v>Инновационный проект</c:v>
                </c:pt>
                <c:pt idx="2">
                  <c:v>Региональный 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7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DC-4A43-8940-2A98A01FAC3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Федеральная инновационная площадка</c:v>
                </c:pt>
                <c:pt idx="1">
                  <c:v>Инновационный проект</c:v>
                </c:pt>
                <c:pt idx="2">
                  <c:v>Региональный проект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</c:v>
                </c:pt>
                <c:pt idx="1">
                  <c:v>15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DC-4A43-8940-2A98A01FAC3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Федеральная инновационная площадка</c:v>
                </c:pt>
                <c:pt idx="1">
                  <c:v>Инновационный проект</c:v>
                </c:pt>
                <c:pt idx="2">
                  <c:v>Региональный проект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35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DC-4A43-8940-2A98A01FA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0"/>
        <c:axId val="333139616"/>
        <c:axId val="333141584"/>
      </c:barChart>
      <c:catAx>
        <c:axId val="33313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33141584"/>
        <c:crosses val="autoZero"/>
        <c:auto val="1"/>
        <c:lblAlgn val="ctr"/>
        <c:lblOffset val="100"/>
        <c:noMultiLvlLbl val="0"/>
      </c:catAx>
      <c:valAx>
        <c:axId val="333141584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lgerian" panose="04020705040A02060702" pitchFamily="82" charset="0"/>
                <a:ea typeface="+mn-ea"/>
                <a:cs typeface="+mn-cs"/>
              </a:defRPr>
            </a:pPr>
            <a:endParaRPr lang="ru-RU"/>
          </a:p>
        </c:txPr>
        <c:crossAx val="33313961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703937287832532"/>
          <c:y val="2.9359955766599111E-2"/>
          <c:w val="0.21309259542920453"/>
          <c:h val="9.45945217694653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Лист3!$A$6:$A$12</c:f>
              <c:strCache>
                <c:ptCount val="7"/>
                <c:pt idx="0">
                  <c:v>ОО</c:v>
                </c:pt>
                <c:pt idx="1">
                  <c:v>ДО</c:v>
                </c:pt>
                <c:pt idx="2">
                  <c:v>ДПО</c:v>
                </c:pt>
                <c:pt idx="3">
                  <c:v>СПО</c:v>
                </c:pt>
                <c:pt idx="4">
                  <c:v>ДОД</c:v>
                </c:pt>
                <c:pt idx="5">
                  <c:v>ВО</c:v>
                </c:pt>
                <c:pt idx="6">
                  <c:v>Другое</c:v>
                </c:pt>
              </c:strCache>
            </c:strRef>
          </c:cat>
          <c:val>
            <c:numRef>
              <c:f>Лист3!$D$6:$D$12</c:f>
              <c:numCache>
                <c:formatCode>General</c:formatCode>
                <c:ptCount val="7"/>
                <c:pt idx="0">
                  <c:v>91</c:v>
                </c:pt>
                <c:pt idx="1">
                  <c:v>41</c:v>
                </c:pt>
                <c:pt idx="2">
                  <c:v>27</c:v>
                </c:pt>
                <c:pt idx="3">
                  <c:v>14</c:v>
                </c:pt>
                <c:pt idx="4">
                  <c:v>6</c:v>
                </c:pt>
                <c:pt idx="5">
                  <c:v>1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B-4073-8C8B-7CA395C8BD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335378392"/>
        <c:axId val="335372488"/>
      </c:barChart>
      <c:catAx>
        <c:axId val="335378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35372488"/>
        <c:crosses val="autoZero"/>
        <c:auto val="1"/>
        <c:lblAlgn val="ctr"/>
        <c:lblOffset val="100"/>
        <c:noMultiLvlLbl val="0"/>
      </c:catAx>
      <c:valAx>
        <c:axId val="33537248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35378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928587051618548E-2"/>
          <c:y val="0.13261390134998066"/>
          <c:w val="0.48853182414698165"/>
          <c:h val="0.62282941723917973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19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081-4AC8-8CE0-763DA510E7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081-4AC8-8CE0-763DA510E7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081-4AC8-8CE0-763DA510E7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081-4AC8-8CE0-763DA510E7D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081-4AC8-8CE0-763DA510E7D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081-4AC8-8CE0-763DA510E7D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4081-4AC8-8CE0-763DA510E7DB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560912889746056"/>
                      <c:h val="0.252069193996997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081-4AC8-8CE0-763DA510E7DB}"/>
                </c:ext>
              </c:extLst>
            </c:dLbl>
            <c:dLbl>
              <c:idx val="1"/>
              <c:layout>
                <c:manualLayout>
                  <c:x val="0.12495524799151907"/>
                  <c:y val="-3.24148202648799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512300049644057"/>
                      <c:h val="0.287152841468481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081-4AC8-8CE0-763DA510E7D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4081-4AC8-8CE0-763DA510E7D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4081-4AC8-8CE0-763DA510E7D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4081-4AC8-8CE0-763DA510E7DB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4081-4AC8-8CE0-763DA510E7DB}"/>
                </c:ext>
              </c:extLst>
            </c:dLbl>
            <c:dLbl>
              <c:idx val="6"/>
              <c:layout>
                <c:manualLayout>
                  <c:x val="-7.990868298176081E-3"/>
                  <c:y val="-6.05078233076271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4081-4AC8-8CE0-763DA510E7D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'все РИП'!$AR$3:$AR$9</c:f>
              <c:strCache>
                <c:ptCount val="7"/>
                <c:pt idx="0">
                  <c:v>Модернизация содержания и технологий достижения образовательных результатов в соответствие с ФГОС ОО</c:v>
                </c:pt>
                <c:pt idx="1">
                  <c:v>Создание условий для обучения и воспитания детей с ограниченными возможностями здоровья в образовательных организациях</c:v>
                </c:pt>
                <c:pt idx="2">
                  <c:v>Модернизация содержания и технологий образовательного процесса в условиях реализации ФГОС СПО</c:v>
                </c:pt>
                <c:pt idx="3">
                  <c:v>Новые механизмы формирования актуальных компетенций педагога</c:v>
                </c:pt>
                <c:pt idx="4">
                  <c:v>Организация допрофессиональной подготовки учащихся общеобразовательных учреждений </c:v>
                </c:pt>
                <c:pt idx="5">
                  <c:v>Развитие служб медиации в образовательных организациях</c:v>
                </c:pt>
                <c:pt idx="6">
                  <c:v>Другое</c:v>
                </c:pt>
              </c:strCache>
            </c:strRef>
          </c:cat>
          <c:val>
            <c:numRef>
              <c:f>'все РИП'!$AT$3:$AT$9</c:f>
              <c:numCache>
                <c:formatCode>0%</c:formatCode>
                <c:ptCount val="7"/>
                <c:pt idx="0">
                  <c:v>0.22857142857142856</c:v>
                </c:pt>
                <c:pt idx="1">
                  <c:v>0.2</c:v>
                </c:pt>
                <c:pt idx="2">
                  <c:v>0.17142857142857143</c:v>
                </c:pt>
                <c:pt idx="3">
                  <c:v>0.11428571428571428</c:v>
                </c:pt>
                <c:pt idx="4">
                  <c:v>8.5714285714285715E-2</c:v>
                </c:pt>
                <c:pt idx="5">
                  <c:v>8.5714285714285715E-2</c:v>
                </c:pt>
                <c:pt idx="6">
                  <c:v>0.11428571428571428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081-4AC8-8CE0-763DA510E7DB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797696184305254E-3"/>
          <c:y val="1.3381124065597912E-2"/>
          <c:w val="0.96832253419726422"/>
          <c:h val="0.93695578975951155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1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'общая оценка'!$S$2:$S$11</c:f>
              <c:numCache>
                <c:formatCode>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0.15384615384615385</c:v>
                </c:pt>
                <c:pt idx="7">
                  <c:v>0.23076923076923078</c:v>
                </c:pt>
                <c:pt idx="8">
                  <c:v>0.30769230769230771</c:v>
                </c:pt>
                <c:pt idx="9">
                  <c:v>0.30769230769230771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7F-40C0-98D8-1AE41A4AF6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61316784"/>
        <c:axId val="-1361314064"/>
      </c:barChart>
      <c:catAx>
        <c:axId val="-13613167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1361314064"/>
        <c:crosses val="autoZero"/>
        <c:auto val="1"/>
        <c:lblAlgn val="ctr"/>
        <c:lblOffset val="100"/>
        <c:noMultiLvlLbl val="0"/>
      </c:catAx>
      <c:valAx>
        <c:axId val="-1361314064"/>
        <c:scaling>
          <c:orientation val="minMax"/>
          <c:max val="0.5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1361316784"/>
        <c:crosses val="autoZero"/>
        <c:crossBetween val="between"/>
        <c:majorUnit val="1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i="1">
          <a:solidFill>
            <a:srgbClr val="C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1" u="none" strike="noStrike" kern="1200" spc="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Проблемы, препятствующие развитию </a:t>
            </a:r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</a:t>
            </a:r>
            <a:endParaRPr lang="ru-RU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1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проблемы!$D$2:$D$15</c:f>
              <c:strCache>
                <c:ptCount val="14"/>
                <c:pt idx="0">
                  <c:v>Неготовность учителей к критике</c:v>
                </c:pt>
                <c:pt idx="1">
                  <c:v>Низкая мотивация обучающихся</c:v>
                </c:pt>
                <c:pt idx="2">
                  <c:v>Отсутствие у родителей знания законодательства об образовании и нормативной документации ОО</c:v>
                </c:pt>
                <c:pt idx="3">
                  <c:v>Проблема комплектования классов</c:v>
                </c:pt>
                <c:pt idx="4">
                  <c:v>Узкая целевая аудитория проекта</c:v>
                </c:pt>
                <c:pt idx="5">
                  <c:v>Территориальная удаленность ОО</c:v>
                </c:pt>
                <c:pt idx="6">
                  <c:v>Незаинтересованность (части) пед.коллектива</c:v>
                </c:pt>
                <c:pt idx="7">
                  <c:v>Нет опыта инновационной деятельности</c:v>
                </c:pt>
                <c:pt idx="8">
                  <c:v>Недостатки нормативного обеспечения деятельности</c:v>
                </c:pt>
                <c:pt idx="9">
                  <c:v>Необходимо научно-методическое сопровождение</c:v>
                </c:pt>
                <c:pt idx="10">
                  <c:v>Незаинтересованность социальных партнеров (в т.ч. родителей)</c:v>
                </c:pt>
                <c:pt idx="11">
                  <c:v>Проблема финансирования ОО (в т.ч. устаревание материально-технической базы)</c:v>
                </c:pt>
                <c:pt idx="12">
                  <c:v>Высокая нагрузка на учителей</c:v>
                </c:pt>
                <c:pt idx="13">
                  <c:v>Недостаточная квалификация педагогов</c:v>
                </c:pt>
              </c:strCache>
            </c:strRef>
          </c:cat>
          <c:val>
            <c:numRef>
              <c:f>проблемы!$F$2:$F$15</c:f>
              <c:numCache>
                <c:formatCode>0%</c:formatCode>
                <c:ptCount val="14"/>
                <c:pt idx="0">
                  <c:v>1.6393442622950821E-2</c:v>
                </c:pt>
                <c:pt idx="1">
                  <c:v>1.6393442622950821E-2</c:v>
                </c:pt>
                <c:pt idx="2">
                  <c:v>1.6393442622950821E-2</c:v>
                </c:pt>
                <c:pt idx="3">
                  <c:v>1.6393442622950821E-2</c:v>
                </c:pt>
                <c:pt idx="4">
                  <c:v>1.6393442622950821E-2</c:v>
                </c:pt>
                <c:pt idx="5">
                  <c:v>3.2786885245901641E-2</c:v>
                </c:pt>
                <c:pt idx="6">
                  <c:v>4.9180327868852458E-2</c:v>
                </c:pt>
                <c:pt idx="7">
                  <c:v>6.5573770491803282E-2</c:v>
                </c:pt>
                <c:pt idx="8">
                  <c:v>8.1967213114754092E-2</c:v>
                </c:pt>
                <c:pt idx="9">
                  <c:v>8.1967213114754092E-2</c:v>
                </c:pt>
                <c:pt idx="10">
                  <c:v>9.8360655737704916E-2</c:v>
                </c:pt>
                <c:pt idx="11">
                  <c:v>0.14754098360655737</c:v>
                </c:pt>
                <c:pt idx="12">
                  <c:v>0.18032786885245902</c:v>
                </c:pt>
                <c:pt idx="13">
                  <c:v>0.18032786885245902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D9-40B6-B3F4-6E007E8580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361304816"/>
        <c:axId val="-1361314608"/>
      </c:barChart>
      <c:catAx>
        <c:axId val="-1361304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1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1361314608"/>
        <c:crosses val="autoZero"/>
        <c:auto val="1"/>
        <c:lblAlgn val="ctr"/>
        <c:lblOffset val="100"/>
        <c:noMultiLvlLbl val="0"/>
      </c:catAx>
      <c:valAx>
        <c:axId val="-13613146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1361304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95000"/>
          <a:lumOff val="5000"/>
        </a:schemeClr>
      </a:solidFill>
      <a:round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1" u="none" strike="noStrike" kern="1200" spc="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/>
              <a:t>Перспективы дальнейшей работы участников РИП по направлению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1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effectLst/>
          </c:spPr>
          <c:invertIfNegative val="0"/>
          <c:dLbls>
            <c:dLbl>
              <c:idx val="5"/>
              <c:layout>
                <c:manualLayout>
                  <c:x val="-1.4652014652014831E-2"/>
                  <c:y val="6.1752219220378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801-48E1-9AD7-A9F9454489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1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Лист4!$D$3:$D$8</c:f>
              <c:strCache>
                <c:ptCount val="6"/>
                <c:pt idx="0">
                  <c:v>Самообразование по теме направления</c:v>
                </c:pt>
                <c:pt idx="1">
                  <c:v>Помощь другим ОО в реализации направления</c:v>
                </c:pt>
                <c:pt idx="2">
                  <c:v>Принять участие в реализации нового инновационного проекта</c:v>
                </c:pt>
                <c:pt idx="3">
                  <c:v>Продолжить реализацию и разрабатывать новые продукты в рамках направления</c:v>
                </c:pt>
                <c:pt idx="4">
                  <c:v>Распространение опыта работы (публикации, семинары, обмен опытом и т.п.)</c:v>
                </c:pt>
                <c:pt idx="5">
                  <c:v>Продолжить реализацию направления в рамках текущей деятельности школы</c:v>
                </c:pt>
              </c:strCache>
            </c:strRef>
          </c:cat>
          <c:val>
            <c:numRef>
              <c:f>Лист4!$F$3:$F$8</c:f>
              <c:numCache>
                <c:formatCode>0.0%</c:formatCode>
                <c:ptCount val="6"/>
                <c:pt idx="0">
                  <c:v>1.8867924528301886E-2</c:v>
                </c:pt>
                <c:pt idx="1">
                  <c:v>5.6603773584905662E-2</c:v>
                </c:pt>
                <c:pt idx="2">
                  <c:v>7.5471698113207544E-2</c:v>
                </c:pt>
                <c:pt idx="3">
                  <c:v>0.18867924528301888</c:v>
                </c:pt>
                <c:pt idx="4">
                  <c:v>0.18867924528301888</c:v>
                </c:pt>
                <c:pt idx="5">
                  <c:v>0.47169811320754718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1-48E1-9AD7-A9F9454489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361319504"/>
        <c:axId val="-1361306992"/>
      </c:barChart>
      <c:catAx>
        <c:axId val="-1361319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1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1361306992"/>
        <c:crosses val="autoZero"/>
        <c:auto val="1"/>
        <c:lblAlgn val="ctr"/>
        <c:lblOffset val="100"/>
        <c:noMultiLvlLbl val="0"/>
      </c:catAx>
      <c:valAx>
        <c:axId val="-13613069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-136131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800" i="1">
          <a:solidFill>
            <a:srgbClr val="C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4BC2F-FBCE-4BE9-BA94-F60182BF30F0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C6564-F831-4EAC-8701-2DF6ACE95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268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C6564-F831-4EAC-8701-2DF6ACE9507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238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C6564-F831-4EAC-8701-2DF6ACE9507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267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C6564-F831-4EAC-8701-2DF6ACE9507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37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C6564-F831-4EAC-8701-2DF6ACE9507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99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C6564-F831-4EAC-8701-2DF6ACE9507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399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C6564-F831-4EAC-8701-2DF6ACE9507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984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2B51-70D1-4A32-B0CE-DE91B4BCA4DB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54AB-D3A4-4266-9052-7B05045CD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1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2B51-70D1-4A32-B0CE-DE91B4BCA4DB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54AB-D3A4-4266-9052-7B05045CD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01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2B51-70D1-4A32-B0CE-DE91B4BCA4DB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54AB-D3A4-4266-9052-7B05045CD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74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2B51-70D1-4A32-B0CE-DE91B4BCA4DB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54AB-D3A4-4266-9052-7B05045CD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15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2B51-70D1-4A32-B0CE-DE91B4BCA4DB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54AB-D3A4-4266-9052-7B05045CD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46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2B51-70D1-4A32-B0CE-DE91B4BCA4DB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54AB-D3A4-4266-9052-7B05045CD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4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2B51-70D1-4A32-B0CE-DE91B4BCA4DB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54AB-D3A4-4266-9052-7B05045CD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59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2B51-70D1-4A32-B0CE-DE91B4BCA4DB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54AB-D3A4-4266-9052-7B05045CD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30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2B51-70D1-4A32-B0CE-DE91B4BCA4DB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54AB-D3A4-4266-9052-7B05045CD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17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2B51-70D1-4A32-B0CE-DE91B4BCA4DB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54AB-D3A4-4266-9052-7B05045CD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35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2B51-70D1-4A32-B0CE-DE91B4BCA4DB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54AB-D3A4-4266-9052-7B05045CD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53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22B51-70D1-4A32-B0CE-DE91B4BCA4DB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C54AB-D3A4-4266-9052-7B05045CD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4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62430"/>
            <a:ext cx="12192000" cy="1899138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Инновационная деятельность в региональной системе образования: основные тенденции и приоритеты</a:t>
            </a:r>
            <a:endParaRPr lang="ru-RU" sz="4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50013" y="6022731"/>
            <a:ext cx="4489939" cy="386862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ru-RU" sz="1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Синицын И.С., </a:t>
            </a:r>
            <a:r>
              <a:rPr lang="ru-RU" sz="1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к.п.н</a:t>
            </a:r>
            <a:r>
              <a:rPr lang="ru-RU" sz="1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проректор по НМД ГАУ ДПО ЯО ИРО</a:t>
            </a:r>
            <a:endParaRPr lang="ru-RU" sz="1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8" y="2445"/>
            <a:ext cx="1368424" cy="1368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53091" y="519121"/>
            <a:ext cx="9457508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ГАУ ДПО ЯО «Институт развития образования</a:t>
            </a:r>
            <a:r>
              <a:rPr lang="ru-RU" sz="2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1349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426512"/>
            <a:ext cx="12192000" cy="1349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723049"/>
            <a:ext cx="12192000" cy="1349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96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061493"/>
              </p:ext>
            </p:extLst>
          </p:nvPr>
        </p:nvGraphicFramePr>
        <p:xfrm>
          <a:off x="1800225" y="0"/>
          <a:ext cx="8820150" cy="664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38375" y="420902"/>
            <a:ext cx="7943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 b="0" i="0" u="none" strike="noStrike" kern="1200" spc="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перспектив внедрения инновации в другие ОО (ответы РИП)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38375" y="1458488"/>
            <a:ext cx="788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шкала от 1 до 10, где 10 – инновация полностью готова к внедрению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8424" cy="136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1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27100189"/>
              </p:ext>
            </p:extLst>
          </p:nvPr>
        </p:nvGraphicFramePr>
        <p:xfrm>
          <a:off x="152400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8424" cy="136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4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8951238"/>
              </p:ext>
            </p:extLst>
          </p:nvPr>
        </p:nvGraphicFramePr>
        <p:xfrm>
          <a:off x="2719389" y="390526"/>
          <a:ext cx="8586787" cy="6157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8424" cy="136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6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71775" y="173252"/>
            <a:ext cx="7943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 b="0" i="0" u="none" strike="noStrike" kern="1200" spc="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и представление результатов инновационной деятельности в РСО</a:t>
            </a:r>
            <a:endParaRPr lang="ru-RU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8424" cy="13684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85824" y="1585943"/>
            <a:ext cx="108680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540385" algn="l"/>
              </a:tabLst>
            </a:pP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35 региональных методических 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объединений, 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профессиональных и сетевых сообществ педагогов и 4 ассоциации (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ассоциация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«Лидеры сельских школ»; 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ассоциация учителей литературы и русского языка; ассоциация учителей истории, ассоциация учителей английского языка, клуб молодых педагогов; региональное отделение Всероссийского объединения учителей физической культуры,  и др.); </a:t>
            </a:r>
            <a:endParaRPr lang="ru-RU" sz="1600" i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540385" algn="l"/>
              </a:tabLst>
            </a:pP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70 муниципальных ресурсных центров;  </a:t>
            </a:r>
            <a:endParaRPr lang="ru-RU" sz="1600" i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540385" algn="l"/>
              </a:tabLst>
            </a:pP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региональный 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 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инноваций и лучших инновационных практик в образовательных организациях региона;</a:t>
            </a:r>
            <a:endParaRPr lang="ru-RU" sz="1600" i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540385" algn="l"/>
              </a:tabLst>
            </a:pP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Научно-педагогические лаборатории 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актуальным проблемам развития образования (по 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проблемам сельской школы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школ, работающих в сложных социальных контекстах и др.).</a:t>
            </a:r>
            <a:endParaRPr lang="ru-RU" sz="16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53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71450" y="3019424"/>
            <a:ext cx="12192000" cy="627743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Благодарим за внимание!</a:t>
            </a:r>
            <a:endParaRPr lang="ru-RU" sz="4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8" y="2445"/>
            <a:ext cx="1368424" cy="1368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53091" y="519121"/>
            <a:ext cx="9457508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ГАУ ДПО ЯО «Институт развития образования</a:t>
            </a:r>
            <a:r>
              <a:rPr lang="ru-RU" sz="2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1349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426512"/>
            <a:ext cx="12192000" cy="1349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08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8424" cy="1368424"/>
          </a:xfrm>
          <a:prstGeom prst="rect">
            <a:avLst/>
          </a:prstGeom>
        </p:spPr>
      </p:pic>
      <p:pic>
        <p:nvPicPr>
          <p:cNvPr id="10" name="Picture 4" descr="https://www.jssor.com/cheh1/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38" y="625839"/>
            <a:ext cx="5435114" cy="31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20847"/>
              </p:ext>
            </p:extLst>
          </p:nvPr>
        </p:nvGraphicFramePr>
        <p:xfrm>
          <a:off x="7263914" y="1914521"/>
          <a:ext cx="4676040" cy="4420776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803931">
                  <a:extLst>
                    <a:ext uri="{9D8B030D-6E8A-4147-A177-3AD203B41FA5}">
                      <a16:colId xmlns:a16="http://schemas.microsoft.com/office/drawing/2014/main" val="4194193243"/>
                    </a:ext>
                  </a:extLst>
                </a:gridCol>
                <a:gridCol w="3872109">
                  <a:extLst>
                    <a:ext uri="{9D8B030D-6E8A-4147-A177-3AD203B41FA5}">
                      <a16:colId xmlns:a16="http://schemas.microsoft.com/office/drawing/2014/main" val="1254360671"/>
                    </a:ext>
                  </a:extLst>
                </a:gridCol>
              </a:tblGrid>
              <a:tr h="368398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Швей­цария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3513836"/>
                  </a:ext>
                </a:extLst>
              </a:tr>
              <a:tr h="368398"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Швеция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0553929"/>
                  </a:ext>
                </a:extLst>
              </a:tr>
              <a:tr h="368398"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Нидер­ланды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5230450"/>
                  </a:ext>
                </a:extLst>
              </a:tr>
              <a:tr h="368398"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Соединённые Штаты Америки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783787"/>
                  </a:ext>
                </a:extLst>
              </a:tr>
              <a:tr h="368398"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Велико­британия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9202646"/>
                  </a:ext>
                </a:extLst>
              </a:tr>
              <a:tr h="368398">
                <a:tc>
                  <a:txBody>
                    <a:bodyPr/>
                    <a:lstStyle/>
                    <a:p>
                      <a:pPr algn="ctr"/>
                      <a:r>
                        <a:rPr lang="ru-RU" i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924062"/>
                  </a:ext>
                </a:extLst>
              </a:tr>
              <a:tr h="368398">
                <a:tc>
                  <a:txBody>
                    <a:bodyPr/>
                    <a:lstStyle/>
                    <a:p>
                      <a:pPr algn="ctr"/>
                      <a:r>
                        <a:rPr lang="ru-RU" i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Сингапур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0131540"/>
                  </a:ext>
                </a:extLst>
              </a:tr>
              <a:tr h="368398">
                <a:tc>
                  <a:txBody>
                    <a:bodyPr/>
                    <a:lstStyle/>
                    <a:p>
                      <a:pPr algn="ctr"/>
                      <a:r>
                        <a:rPr lang="ru-RU" i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Финлян­дия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1774972"/>
                  </a:ext>
                </a:extLst>
              </a:tr>
              <a:tr h="368398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2750338"/>
                  </a:ext>
                </a:extLst>
              </a:tr>
              <a:tr h="368398">
                <a:tc>
                  <a:txBody>
                    <a:bodyPr/>
                    <a:lstStyle/>
                    <a:p>
                      <a:pPr algn="ctr"/>
                      <a:r>
                        <a:rPr lang="ru-RU" b="0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ru-RU" b="0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Греция</a:t>
                      </a:r>
                      <a:endParaRPr lang="ru-RU" b="0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7516115"/>
                  </a:ext>
                </a:extLst>
              </a:tr>
              <a:tr h="368398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ru-RU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Российская</a:t>
                      </a:r>
                      <a:r>
                        <a:rPr lang="ru-RU" b="1" i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Федерация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9239889"/>
                  </a:ext>
                </a:extLst>
              </a:tr>
              <a:tr h="368398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ru-RU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Чили</a:t>
                      </a:r>
                      <a:endParaRPr lang="ru-RU" b="0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566510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684719" y="0"/>
            <a:ext cx="102552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Позиции России в рейтинге </a:t>
            </a: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стран мира по 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индексу </a:t>
            </a: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инноваций</a:t>
            </a:r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0800000">
            <a:off x="7263914" y="5695217"/>
            <a:ext cx="211016" cy="184638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89885" y="5572124"/>
            <a:ext cx="5061438" cy="4308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38124" y="3785350"/>
            <a:ext cx="66403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Располагаемые ресурсы и условия для проведения инноваций (</a:t>
            </a:r>
            <a:r>
              <a:rPr lang="ru-RU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институты;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человеческий капитал и исследования;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инфраструктура;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внутреннего рынка;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бизнеса.</a:t>
            </a:r>
          </a:p>
          <a:p>
            <a:pPr algn="just">
              <a:buFont typeface="+mj-lt"/>
              <a:buAutoNum type="arabicPeriod"/>
            </a:pP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Достигнутые практические результаты осуществления инноваций (</a:t>
            </a:r>
            <a:r>
              <a:rPr lang="ru-RU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технологий и экономики знаний;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творческой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423460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8424" cy="1368424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069399"/>
              </p:ext>
            </p:extLst>
          </p:nvPr>
        </p:nvGraphicFramePr>
        <p:xfrm>
          <a:off x="7263914" y="1914521"/>
          <a:ext cx="4676040" cy="4052378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803931">
                  <a:extLst>
                    <a:ext uri="{9D8B030D-6E8A-4147-A177-3AD203B41FA5}">
                      <a16:colId xmlns:a16="http://schemas.microsoft.com/office/drawing/2014/main" val="4194193243"/>
                    </a:ext>
                  </a:extLst>
                </a:gridCol>
                <a:gridCol w="3872109">
                  <a:extLst>
                    <a:ext uri="{9D8B030D-6E8A-4147-A177-3AD203B41FA5}">
                      <a16:colId xmlns:a16="http://schemas.microsoft.com/office/drawing/2014/main" val="1254360671"/>
                    </a:ext>
                  </a:extLst>
                </a:gridCol>
              </a:tblGrid>
              <a:tr h="368398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ГФЗ Санкт-Петербург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3513836"/>
                  </a:ext>
                </a:extLst>
              </a:tr>
              <a:tr h="368398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ГФЗ Москва</a:t>
                      </a:r>
                      <a:endParaRPr lang="ru-RU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0553929"/>
                  </a:ext>
                </a:extLst>
              </a:tr>
              <a:tr h="368398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Татарстан</a:t>
                      </a:r>
                      <a:endParaRPr lang="ru-RU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5230450"/>
                  </a:ext>
                </a:extLst>
              </a:tr>
              <a:tr h="368398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Нижегородская область</a:t>
                      </a:r>
                      <a:endParaRPr lang="ru-RU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783787"/>
                  </a:ext>
                </a:extLst>
              </a:tr>
              <a:tr h="368398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Калужская область</a:t>
                      </a:r>
                      <a:endParaRPr lang="ru-RU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9202646"/>
                  </a:ext>
                </a:extLst>
              </a:tr>
              <a:tr h="368398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924062"/>
                  </a:ext>
                </a:extLst>
              </a:tr>
              <a:tr h="368398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Алтайский край</a:t>
                      </a:r>
                      <a:endParaRPr lang="ru-RU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0131540"/>
                  </a:ext>
                </a:extLst>
              </a:tr>
              <a:tr h="368398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Ярославская область</a:t>
                      </a:r>
                      <a:endParaRPr lang="ru-RU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1774972"/>
                  </a:ext>
                </a:extLst>
              </a:tr>
              <a:tr h="368398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Ямало-Ненецкий</a:t>
                      </a:r>
                      <a:r>
                        <a:rPr lang="ru-RU" i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АО</a:t>
                      </a:r>
                      <a:endParaRPr lang="ru-RU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2750338"/>
                  </a:ext>
                </a:extLst>
              </a:tr>
              <a:tr h="3683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7516115"/>
                  </a:ext>
                </a:extLst>
              </a:tr>
              <a:tr h="368398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ru-RU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Еврейская АО</a:t>
                      </a:r>
                      <a:endParaRPr lang="ru-RU" b="0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566510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684719" y="0"/>
            <a:ext cx="102552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Ярославская область в инновационном пространстве РФ</a:t>
            </a:r>
            <a:endParaRPr lang="ru-RU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0800000">
            <a:off x="7177277" y="4610519"/>
            <a:ext cx="211016" cy="184638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001707" y="4487426"/>
            <a:ext cx="5061438" cy="4308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s://www.jssor.com/cheh1/ma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73" y="1200149"/>
            <a:ext cx="6187624" cy="359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img-fotki.yandex.ru/get/6745/16969765.242/0_9229e_6f7e1115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82" y="2721037"/>
            <a:ext cx="6181682" cy="393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yarprok.ru/tpl/images/yar-region-ma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25" y="3294990"/>
            <a:ext cx="1787750" cy="211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66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8424" cy="1368424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549399" y="295275"/>
            <a:ext cx="10709276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ФЗ «Об образовании в Российской Федерации» (ст.20 п.3)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94523" y="1601787"/>
            <a:ext cx="120308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Инновационная деятельность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ориентирована на совершенствование научно-педагогического, учебно-методического, организационного, правового, финансово-экономического, кадрового, материально-технического обеспечения системы образования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осуществляется в форме реализации инновационных проектов и программ 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организациями, осуществляющими образовательную деятельность, и иными действующими в сфере образования организациями, а также их объединениями.</a:t>
            </a:r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12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2566" y="0"/>
            <a:ext cx="11720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Приоритетные направления инновационной деятельности в региональной системе образования</a:t>
            </a:r>
            <a:endParaRPr lang="ru-RU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66875" y="980161"/>
            <a:ext cx="9425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Государственная 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программа Российской Федерации 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«Развитие образования» 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(принята Постановлением правительства РФ от 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 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декабря 2017 г. № 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1642)</a:t>
            </a:r>
            <a:endParaRPr lang="ru-RU" i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8424" cy="13684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884561"/>
            <a:ext cx="12192000" cy="4702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мониторинга качества образования в образовательных организациях разных типов;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индивидуальных образовательных маршрутов обучающихся в условиях ФГОС ОО (СО) с использованием дистанционных технологий;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обучающей среды в образовательных организациях, способствующей повышению качества образования (в </a:t>
            </a:r>
            <a:r>
              <a:rPr lang="ru-RU" sz="1400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интерактивных образовательных сред для организации проектной и учебно-исследовательской деятельности детей);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Модернизация технологий и содержания обучения с учетом региональной составляющей, включая разработку и использование интерактивных уроков, видео- и онлайн-уроков по всей совокупности предметов начального, общего и среднего образования (в том числе, для детей с особыми потребностями);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моделей доступного дополнительного образования (в </a:t>
            </a:r>
            <a:r>
              <a:rPr lang="ru-RU" sz="1400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естественно-научной и технической направленности, а также для детей с особыми образовательными потребностями, обучающихся в территориально удаленных ОО разных типов);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Модели сетевого взаимодействия организаций и реализации общеобразовательных программ в сетевой форме (в </a:t>
            </a:r>
            <a:r>
              <a:rPr lang="ru-RU" sz="1400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для детей с особыми потребностями в образовательных организациях разных типов, а также с организациями негосударственного сектора общего образования);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навыков и компетенций </a:t>
            </a:r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века (креативность, критическое мышление, коммуникация, командная работа);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Внедрение STEM-технологий (комплексный междисциплинарный подход с проектным обучением, сочетающим в себе естественные науки с технологиями, инженерией и математикой) в образовательный процесс дошкольного, школьного и дополнительного образования детей;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Модели формирования нравственной позиции у обучающихся и воспитанников;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Инновационные формы и технологии организации профессионального образования;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Поддержка индивидуальности детей с ограниченными возможностями здоровья в группах общеразвивающей направленности.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6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1749" y="23391"/>
            <a:ext cx="858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Инновационная инфраструктура РСО ЯО</a:t>
            </a:r>
            <a:endParaRPr lang="ru-RU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8424" cy="136842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80" y="1914828"/>
            <a:ext cx="2871814" cy="2185855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1448468" y="1365248"/>
            <a:ext cx="1788811" cy="847403"/>
          </a:xfrm>
          <a:prstGeom prst="rect">
            <a:avLst/>
          </a:prstGeom>
          <a:solidFill>
            <a:schemeClr val="lt1">
              <a:alpha val="0"/>
            </a:schemeClr>
          </a:solid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ОО – держателей РИП</a:t>
            </a:r>
            <a:endParaRPr lang="ru-RU" sz="1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91" y="4793504"/>
            <a:ext cx="1349222" cy="102694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8" y="3815039"/>
            <a:ext cx="1217856" cy="9269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622" y="3547911"/>
            <a:ext cx="1404390" cy="106893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44" y="4100683"/>
            <a:ext cx="1404390" cy="1068939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1022876" y="5988715"/>
            <a:ext cx="2368468" cy="847403"/>
          </a:xfrm>
          <a:prstGeom prst="rect">
            <a:avLst/>
          </a:prstGeom>
          <a:solidFill>
            <a:schemeClr val="lt1">
              <a:alpha val="0"/>
            </a:schemeClr>
          </a:solid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ОО – соисполнители</a:t>
            </a:r>
            <a:endParaRPr lang="ru-RU" sz="1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1877725677"/>
              </p:ext>
            </p:extLst>
          </p:nvPr>
        </p:nvGraphicFramePr>
        <p:xfrm>
          <a:off x="4829175" y="751139"/>
          <a:ext cx="6848475" cy="3349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653063"/>
              </p:ext>
            </p:extLst>
          </p:nvPr>
        </p:nvGraphicFramePr>
        <p:xfrm>
          <a:off x="4829175" y="4616850"/>
          <a:ext cx="6767511" cy="1552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2045">
                  <a:extLst>
                    <a:ext uri="{9D8B030D-6E8A-4147-A177-3AD203B41FA5}">
                      <a16:colId xmlns:a16="http://schemas.microsoft.com/office/drawing/2014/main" val="303383699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980078799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4072002650"/>
                    </a:ext>
                  </a:extLst>
                </a:gridCol>
                <a:gridCol w="893816">
                  <a:extLst>
                    <a:ext uri="{9D8B030D-6E8A-4147-A177-3AD203B41FA5}">
                      <a16:colId xmlns:a16="http://schemas.microsoft.com/office/drawing/2014/main" val="3049240253"/>
                    </a:ext>
                  </a:extLst>
                </a:gridCol>
              </a:tblGrid>
              <a:tr h="546555">
                <a:tc>
                  <a:txBody>
                    <a:bodyPr/>
                    <a:lstStyle/>
                    <a:p>
                      <a:endParaRPr lang="ru-RU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ru-RU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ru-RU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ru-RU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229506"/>
                  </a:ext>
                </a:extLst>
              </a:tr>
              <a:tr h="287836"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инновационных проектов:</a:t>
                      </a:r>
                      <a:endParaRPr lang="ru-RU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600" b="1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771171"/>
                  </a:ext>
                </a:extLst>
              </a:tr>
              <a:tr h="198481">
                <a:tc>
                  <a:txBody>
                    <a:bodyPr/>
                    <a:lstStyle/>
                    <a:p>
                      <a:pPr marL="285750" indent="-285750" algn="r">
                        <a:buFont typeface="Wingdings" panose="05000000000000000000" pitchFamily="2" charset="2"/>
                        <a:buChar char="§"/>
                      </a:pPr>
                      <a:r>
                        <a:rPr lang="ru-RU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</a:t>
                      </a:r>
                      <a:r>
                        <a:rPr lang="ru-RU" sz="16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них</a:t>
                      </a:r>
                      <a:r>
                        <a:rPr lang="ru-RU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сетевых проектов</a:t>
                      </a:r>
                      <a:endParaRPr lang="ru-RU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455129"/>
                  </a:ext>
                </a:extLst>
              </a:tr>
              <a:tr h="318676">
                <a:tc>
                  <a:txBody>
                    <a:bodyPr/>
                    <a:lstStyle/>
                    <a:p>
                      <a:pPr marL="285750" indent="-285750" algn="r">
                        <a:buFont typeface="Wingdings" panose="05000000000000000000" pitchFamily="2" charset="2"/>
                        <a:buChar char="§"/>
                      </a:pPr>
                      <a:r>
                        <a:rPr lang="ru-RU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</a:t>
                      </a:r>
                      <a:r>
                        <a:rPr lang="ru-RU" sz="16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межмуниципальных</a:t>
                      </a:r>
                      <a:endParaRPr lang="ru-RU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380720"/>
                  </a:ext>
                </a:extLst>
              </a:tr>
            </a:tbl>
          </a:graphicData>
        </a:graphic>
      </p:graphicFrame>
      <p:sp>
        <p:nvSpPr>
          <p:cNvPr id="64" name="Левая фигурная скобка 63"/>
          <p:cNvSpPr/>
          <p:nvPr/>
        </p:nvSpPr>
        <p:spPr>
          <a:xfrm rot="16200000">
            <a:off x="1934837" y="4034250"/>
            <a:ext cx="346759" cy="37623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2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1749" y="23391"/>
            <a:ext cx="858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Инновационная инфраструктура РСО ЯО</a:t>
            </a:r>
            <a:endParaRPr lang="ru-RU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8424" cy="1368424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-398190" y="1368424"/>
            <a:ext cx="5939878" cy="3548063"/>
            <a:chOff x="-669164" y="980618"/>
            <a:chExt cx="8751744" cy="4979778"/>
          </a:xfrm>
        </p:grpSpPr>
        <p:pic>
          <p:nvPicPr>
            <p:cNvPr id="8" name="Picture 4" descr="https://upload.wikimedia.org/wikipedia/commons/d/df/Yaroslavl_Oblast_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4585" y="1181716"/>
              <a:ext cx="4299110" cy="4778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Овал 8"/>
            <p:cNvSpPr/>
            <p:nvPr/>
          </p:nvSpPr>
          <p:spPr>
            <a:xfrm>
              <a:off x="3275856" y="2852936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4499992" y="3861048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067944" y="335699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251520" y="1916832"/>
              <a:ext cx="3024336" cy="1044116"/>
              <a:chOff x="251520" y="1916832"/>
              <a:chExt cx="3024336" cy="1044116"/>
            </a:xfrm>
          </p:grpSpPr>
          <p:cxnSp>
            <p:nvCxnSpPr>
              <p:cNvPr id="26" name="Прямая соединительная линия 25"/>
              <p:cNvCxnSpPr>
                <a:stCxn id="9" idx="2"/>
              </p:cNvCxnSpPr>
              <p:nvPr/>
            </p:nvCxnSpPr>
            <p:spPr>
              <a:xfrm flipH="1" flipV="1">
                <a:off x="1691680" y="1916832"/>
                <a:ext cx="1584176" cy="1044116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251520" y="1916832"/>
                <a:ext cx="144016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Группа 13"/>
            <p:cNvGrpSpPr/>
            <p:nvPr/>
          </p:nvGrpSpPr>
          <p:grpSpPr>
            <a:xfrm>
              <a:off x="4252332" y="1552011"/>
              <a:ext cx="3015302" cy="1836617"/>
              <a:chOff x="4252332" y="1552011"/>
              <a:chExt cx="3015302" cy="1836617"/>
            </a:xfrm>
          </p:grpSpPr>
          <p:cxnSp>
            <p:nvCxnSpPr>
              <p:cNvPr id="24" name="Прямая соединительная линия 23"/>
              <p:cNvCxnSpPr>
                <a:stCxn id="12" idx="7"/>
              </p:cNvCxnSpPr>
              <p:nvPr/>
            </p:nvCxnSpPr>
            <p:spPr>
              <a:xfrm flipV="1">
                <a:off x="4252332" y="1552011"/>
                <a:ext cx="771902" cy="183661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flipV="1">
                <a:off x="5024234" y="1552012"/>
                <a:ext cx="2243400" cy="794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Прямоугольник 14"/>
            <p:cNvSpPr/>
            <p:nvPr/>
          </p:nvSpPr>
          <p:spPr>
            <a:xfrm>
              <a:off x="4550992" y="980618"/>
              <a:ext cx="3114181" cy="720080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0">
              <a:solidFill>
                <a:schemeClr val="bg1">
                  <a:alpha val="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i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Тутаевский</a:t>
              </a:r>
              <a:r>
                <a:rPr lang="ru-RU" sz="16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МР</a:t>
              </a:r>
              <a:endParaRPr lang="ru-RU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086797" y="3948619"/>
              <a:ext cx="2882477" cy="720080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0">
              <a:solidFill>
                <a:schemeClr val="bg1">
                  <a:alpha val="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Ярославль</a:t>
              </a:r>
              <a:endParaRPr lang="ru-RU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4684380" y="4045436"/>
              <a:ext cx="2911956" cy="515286"/>
              <a:chOff x="4684380" y="4045436"/>
              <a:chExt cx="2911956" cy="515286"/>
            </a:xfrm>
          </p:grpSpPr>
          <p:cxnSp>
            <p:nvCxnSpPr>
              <p:cNvPr id="22" name="Прямая соединительная линия 21"/>
              <p:cNvCxnSpPr>
                <a:stCxn id="10" idx="5"/>
              </p:cNvCxnSpPr>
              <p:nvPr/>
            </p:nvCxnSpPr>
            <p:spPr>
              <a:xfrm>
                <a:off x="4684380" y="4045436"/>
                <a:ext cx="679708" cy="51528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5364088" y="4560722"/>
                <a:ext cx="2232248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Прямоугольник 17"/>
            <p:cNvSpPr/>
            <p:nvPr/>
          </p:nvSpPr>
          <p:spPr>
            <a:xfrm>
              <a:off x="-312340" y="1083494"/>
              <a:ext cx="2635612" cy="1189347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0">
              <a:solidFill>
                <a:schemeClr val="bg1">
                  <a:alpha val="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Рыбинск</a:t>
              </a:r>
              <a:endParaRPr lang="ru-RU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877843" y="4624055"/>
              <a:ext cx="3204737" cy="288444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0">
              <a:solidFill>
                <a:schemeClr val="bg1">
                  <a:alpha val="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17/51</a:t>
              </a:r>
              <a:endPara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597567" y="1672166"/>
              <a:ext cx="2998770" cy="216188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0">
              <a:solidFill>
                <a:schemeClr val="bg1">
                  <a:alpha val="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3/33</a:t>
              </a:r>
              <a:endPara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-669164" y="1950699"/>
              <a:ext cx="3204737" cy="288444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0">
              <a:solidFill>
                <a:schemeClr val="bg1">
                  <a:alpha val="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9/28</a:t>
              </a:r>
              <a:endPara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43" name="Диаграмма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4959695"/>
              </p:ext>
            </p:extLst>
          </p:nvPr>
        </p:nvGraphicFramePr>
        <p:xfrm>
          <a:off x="5385704" y="2015181"/>
          <a:ext cx="6852630" cy="4574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-157168" y="5111538"/>
            <a:ext cx="5796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исполнителей РИП</a:t>
            </a:r>
            <a:endParaRPr lang="ru-RU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86457" y="1419812"/>
            <a:ext cx="5796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исполнителей РИП по уровням образования</a:t>
            </a:r>
            <a:endParaRPr lang="ru-RU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406750" y="1897367"/>
            <a:ext cx="2423899" cy="2656337"/>
            <a:chOff x="1406750" y="1897367"/>
            <a:chExt cx="2423899" cy="2656337"/>
          </a:xfrm>
        </p:grpSpPr>
        <p:sp>
          <p:nvSpPr>
            <p:cNvPr id="2" name="Прямоугольник 1"/>
            <p:cNvSpPr/>
            <p:nvPr/>
          </p:nvSpPr>
          <p:spPr>
            <a:xfrm flipH="1">
              <a:off x="2464667" y="1897367"/>
              <a:ext cx="182771" cy="235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 flipH="1">
              <a:off x="3027915" y="1982446"/>
              <a:ext cx="182771" cy="235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 flipH="1">
              <a:off x="3647878" y="2164838"/>
              <a:ext cx="182771" cy="235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flipH="1">
              <a:off x="3236043" y="2591551"/>
              <a:ext cx="182771" cy="235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 flipH="1">
              <a:off x="1548350" y="2738542"/>
              <a:ext cx="182771" cy="235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 flipH="1">
              <a:off x="1951605" y="3478618"/>
              <a:ext cx="182771" cy="235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305999" y="3074666"/>
              <a:ext cx="212595" cy="235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 flipH="1">
              <a:off x="2597954" y="3934239"/>
              <a:ext cx="248162" cy="235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 flipH="1">
              <a:off x="2323162" y="3617844"/>
              <a:ext cx="182771" cy="235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 flipH="1">
              <a:off x="2140391" y="4318076"/>
              <a:ext cx="182771" cy="235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Овал 2"/>
            <p:cNvSpPr/>
            <p:nvPr/>
          </p:nvSpPr>
          <p:spPr>
            <a:xfrm>
              <a:off x="1406750" y="2419451"/>
              <a:ext cx="226050" cy="172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741730" y="3075160"/>
              <a:ext cx="226050" cy="172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368918" y="2581399"/>
              <a:ext cx="226050" cy="172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2883521" y="3291025"/>
              <a:ext cx="226050" cy="172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996546" y="3692192"/>
              <a:ext cx="226050" cy="172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418814" y="3254094"/>
              <a:ext cx="174189" cy="1296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2793586" y="2791952"/>
              <a:ext cx="226050" cy="172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312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1749" y="23391"/>
            <a:ext cx="858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Инновационная инфраструктура РСО ЯО</a:t>
            </a:r>
            <a:endParaRPr lang="ru-RU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8424" cy="1368424"/>
          </a:xfrm>
          <a:prstGeom prst="rect">
            <a:avLst/>
          </a:prstGeom>
        </p:spPr>
      </p:pic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5073970"/>
              </p:ext>
            </p:extLst>
          </p:nvPr>
        </p:nvGraphicFramePr>
        <p:xfrm>
          <a:off x="504826" y="1098548"/>
          <a:ext cx="12049124" cy="5692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6029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2861"/>
            <a:ext cx="10401300" cy="1325563"/>
          </a:xfrm>
        </p:spPr>
        <p:txBody>
          <a:bodyPr>
            <a:noAutofit/>
          </a:bodyPr>
          <a:lstStyle/>
          <a:p>
            <a:pPr algn="just"/>
            <a:r>
              <a:rPr lang="ru-RU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качества школьных процессов </a:t>
            </a:r>
            <a:r>
              <a:rPr lang="ru-RU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исполнителей </a:t>
            </a:r>
            <a:r>
              <a:rPr lang="ru-RU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РИП в связи с участием в реализации проектов РИП </a:t>
            </a:r>
            <a:endParaRPr lang="ru-RU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587" y="2254250"/>
            <a:ext cx="10848975" cy="4351338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Заинтересованность сотрудников в саморазвитии (8,25)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Изменение практик управления (8,01)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Изменение практик преподавания (7,37)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Заинтересованность детей в обучении (7,33)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Психологический климат в коллективе (7,3)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Вовлеченность родителей (6,99)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Повышение успеваемости учащихся (6,78)</a:t>
            </a:r>
          </a:p>
          <a:p>
            <a:pPr marL="0" indent="0">
              <a:buNone/>
            </a:pP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2650" y="1690689"/>
            <a:ext cx="8758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(среднее; шкала от 1 до 10, где 10 – произошли серьезные позитивные изменения)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8424" cy="136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734</Words>
  <Application>Microsoft Office PowerPoint</Application>
  <PresentationFormat>Широкоэкранный</PresentationFormat>
  <Paragraphs>139</Paragraphs>
  <Slides>14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Тема Office</vt:lpstr>
      <vt:lpstr>Инновационная деятельность в региональной системе образования: основные тенденции и приоритеты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Изменения качества школьных процессов исполнителей РИП в связи с участием в реализации проектов РИП 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Приоритетные направления инновационной деятельности в региональной системе образования</dc:title>
  <dc:creator>Игорь Сергеевич Синицын</dc:creator>
  <cp:lastModifiedBy>Игорь Сергеевич Синицын</cp:lastModifiedBy>
  <cp:revision>26</cp:revision>
  <dcterms:created xsi:type="dcterms:W3CDTF">2018-01-23T13:47:59Z</dcterms:created>
  <dcterms:modified xsi:type="dcterms:W3CDTF">2018-03-05T06:50:44Z</dcterms:modified>
</cp:coreProperties>
</file>