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2C8ADE-B196-4258-8502-5DC1DC2265B9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DDA2E-53C9-4C3F-A013-262C8C28A6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571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DDA2E-53C9-4C3F-A013-262C8C28A66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818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DDA2E-53C9-4C3F-A013-262C8C28A669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244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DDA2E-53C9-4C3F-A013-262C8C28A669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244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5">
              <a:lumMod val="20000"/>
              <a:lumOff val="80000"/>
            </a:schemeClr>
          </a:fgClr>
          <a:bgClr>
            <a:schemeClr val="bg1">
              <a:lumMod val="9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" y="5013176"/>
            <a:ext cx="9289032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566720" cy="1296143"/>
          </a:xfrm>
        </p:spPr>
        <p:txBody>
          <a:bodyPr>
            <a:normAutofit fontScale="90000"/>
          </a:bodyPr>
          <a:lstStyle/>
          <a:p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484784"/>
            <a:ext cx="7632848" cy="4248472"/>
          </a:xfrm>
        </p:spPr>
        <p:txBody>
          <a:bodyPr>
            <a:normAutofit/>
          </a:bodyPr>
          <a:lstStyle/>
          <a:p>
            <a:r>
              <a:rPr lang="ru-RU" sz="2100" dirty="0" smtClean="0">
                <a:solidFill>
                  <a:schemeClr val="tx1"/>
                </a:solidFill>
              </a:rPr>
              <a:t>МЕЖРЕГИОНАЛЬНАЯ НАУЧНО-ПРАКТИЧЕСКАЯ  КОНФЕРЕНЦИЯ 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«ИННОВАЦИОННАЯ ДЕЯТЕЛЬНОСТЬ                      СЕЛЬСКИХ ОБРАЗОВАТЕЛЬНЫХ ОРГАНИЗАЦИЙ: РЕЗУЛЬТАТЫ И ПЕРСПЕКТИВЫ РАЗВИТИЯ»</a:t>
            </a:r>
          </a:p>
          <a:p>
            <a:endParaRPr lang="ru-RU" sz="2400" b="1" dirty="0" smtClean="0">
              <a:solidFill>
                <a:schemeClr val="tx1"/>
              </a:solidFill>
            </a:endParaRPr>
          </a:p>
          <a:p>
            <a:r>
              <a:rPr lang="ru-RU" sz="2400" b="1" dirty="0" smtClean="0">
                <a:solidFill>
                  <a:schemeClr val="tx1"/>
                </a:solidFill>
              </a:rPr>
              <a:t>Проблемная группа </a:t>
            </a:r>
            <a:endParaRPr lang="ru-RU" sz="2400" b="1" dirty="0" smtClean="0">
              <a:solidFill>
                <a:schemeClr val="tx1"/>
              </a:solidFill>
            </a:endParaRPr>
          </a:p>
          <a:p>
            <a:r>
              <a:rPr lang="ru-RU" sz="2400" b="1" dirty="0" smtClean="0">
                <a:solidFill>
                  <a:schemeClr val="tx1"/>
                </a:solidFill>
              </a:rPr>
              <a:t>«Индивидуализация образовательного процесса» </a:t>
            </a:r>
            <a:endParaRPr lang="ru-RU" sz="2400" b="1" dirty="0" smtClean="0">
              <a:solidFill>
                <a:schemeClr val="tx1"/>
              </a:solidFill>
            </a:endParaRPr>
          </a:p>
          <a:p>
            <a:endParaRPr lang="ru-RU" sz="2400" b="1" dirty="0" smtClean="0">
              <a:solidFill>
                <a:schemeClr val="tx1"/>
              </a:solidFill>
            </a:endParaRPr>
          </a:p>
          <a:p>
            <a:r>
              <a:rPr lang="ru-RU" sz="2400" b="1" dirty="0" smtClean="0">
                <a:solidFill>
                  <a:schemeClr val="tx1"/>
                </a:solidFill>
              </a:rPr>
              <a:t>Руководители группы </a:t>
            </a:r>
            <a:endParaRPr lang="ru-RU" sz="2400" b="1" dirty="0" smtClean="0">
              <a:solidFill>
                <a:schemeClr val="tx1"/>
              </a:solidFill>
            </a:endParaRPr>
          </a:p>
          <a:p>
            <a:r>
              <a:rPr lang="ru-RU" sz="2400" b="1" dirty="0" smtClean="0">
                <a:solidFill>
                  <a:schemeClr val="tx1"/>
                </a:solidFill>
              </a:rPr>
              <a:t>Л.В. </a:t>
            </a:r>
            <a:r>
              <a:rPr lang="ru-RU" sz="2400" b="1" dirty="0" err="1" smtClean="0">
                <a:solidFill>
                  <a:schemeClr val="tx1"/>
                </a:solidFill>
              </a:rPr>
              <a:t>Байбородова</a:t>
            </a:r>
            <a:r>
              <a:rPr lang="ru-RU" sz="2400" b="1" dirty="0" smtClean="0">
                <a:solidFill>
                  <a:schemeClr val="tx1"/>
                </a:solidFill>
              </a:rPr>
              <a:t>, О.В. Тихомирова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332655"/>
            <a:ext cx="748883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/>
              <a:t>ДЕПАРТАМЕНТ ОБРАЗОВАНИЯ ЯРОСЛАВСКОЙ </a:t>
            </a:r>
            <a:r>
              <a:rPr lang="ru-RU" sz="1400" dirty="0"/>
              <a:t>ОБЛАСТИ</a:t>
            </a:r>
            <a:br>
              <a:rPr lang="ru-RU" sz="1400" dirty="0"/>
            </a:br>
            <a:r>
              <a:rPr lang="ru-RU" sz="1400" dirty="0"/>
              <a:t>ГАУ ДПО ЯО «ИНСТИТУТ РАЗВИТИЯ ОБРАЗОВАНИЯ»</a:t>
            </a:r>
            <a:br>
              <a:rPr lang="ru-RU" sz="1400" dirty="0"/>
            </a:br>
            <a:r>
              <a:rPr lang="ru-RU" sz="1400" dirty="0"/>
              <a:t>ЯРОСЛАВСКИЙ ГОСУДАРСТВЕННЫЙ ПЕДАГОГИЧЕСКИЙ УНИВЕРСИТЕТ ИМ. К.Д.УШИНСКОГО</a:t>
            </a:r>
            <a:br>
              <a:rPr lang="ru-RU" sz="1400" dirty="0"/>
            </a:br>
            <a:r>
              <a:rPr lang="ru-RU" sz="1400" dirty="0"/>
              <a:t>ОБЩЕСТВЕННАЯ ОРГАНИЗАЦИЯ «ЛИДЕРЫ СЕЛЬСКИХ ШКОЛ»</a:t>
            </a:r>
            <a:br>
              <a:rPr lang="ru-RU" sz="1400" dirty="0"/>
            </a:br>
            <a:endParaRPr lang="ru-RU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1583668" y="6093296"/>
            <a:ext cx="5904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27-28 февраля 2018 </a:t>
            </a:r>
            <a:r>
              <a:rPr lang="ru-RU" dirty="0" smtClean="0"/>
              <a:t>года</a:t>
            </a:r>
          </a:p>
          <a:p>
            <a:pPr algn="ctr"/>
            <a:r>
              <a:rPr lang="ru-RU" dirty="0" smtClean="0"/>
              <a:t>Ярославль</a:t>
            </a:r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681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Краткая информация о работе </a:t>
            </a:r>
            <a:r>
              <a:rPr lang="ru-RU" sz="2400" b="1" dirty="0" smtClean="0"/>
              <a:t>секций</a:t>
            </a:r>
            <a:endParaRPr lang="ru-RU" sz="2400" b="1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723375"/>
              </p:ext>
            </p:extLst>
          </p:nvPr>
        </p:nvGraphicFramePr>
        <p:xfrm>
          <a:off x="143506" y="841063"/>
          <a:ext cx="8820981" cy="2194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48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839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4931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9291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1572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</a:rPr>
                        <a:t>ОО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</a:rPr>
                        <a:t>Тема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Количество </a:t>
                      </a:r>
                      <a:r>
                        <a:rPr lang="ru-RU" sz="1600" dirty="0" smtClean="0">
                          <a:effectLst/>
                          <a:latin typeface="+mn-lt"/>
                        </a:rPr>
                        <a:t>участников</a:t>
                      </a:r>
                      <a:endParaRPr lang="en-US" sz="1600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+mn-lt"/>
                        </a:rPr>
                        <a:t>(всего/из </a:t>
                      </a:r>
                      <a:r>
                        <a:rPr lang="ru-RU" sz="1600" dirty="0" err="1" smtClean="0">
                          <a:effectLst/>
                          <a:latin typeface="+mn-lt"/>
                        </a:rPr>
                        <a:t>др.рег</a:t>
                      </a:r>
                      <a:r>
                        <a:rPr lang="ru-RU" sz="1600" dirty="0" smtClean="0">
                          <a:effectLst/>
                          <a:latin typeface="+mn-lt"/>
                        </a:rPr>
                        <a:t>.)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Количество докладчиков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428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</a:rPr>
                        <a:t>Великосельская школа</a:t>
                      </a:r>
                      <a:r>
                        <a:rPr lang="ru-RU" sz="1600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+mn-lt"/>
                        </a:rPr>
                        <a:t>(Гаврилов-</a:t>
                      </a:r>
                      <a:r>
                        <a:rPr lang="ru-RU" sz="1600" dirty="0" err="1" smtClean="0">
                          <a:effectLst/>
                          <a:latin typeface="+mn-lt"/>
                        </a:rPr>
                        <a:t>Ямский</a:t>
                      </a:r>
                      <a:r>
                        <a:rPr lang="ru-RU" sz="1600" baseline="0" dirty="0" smtClean="0">
                          <a:effectLst/>
                          <a:latin typeface="+mn-lt"/>
                        </a:rPr>
                        <a:t> МР)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</a:rPr>
                        <a:t>Индивидуализация на разных ступенях образования </a:t>
                      </a:r>
                      <a:r>
                        <a:rPr lang="ru-RU" sz="1600" dirty="0">
                          <a:effectLst/>
                          <a:latin typeface="+mn-lt"/>
                        </a:rPr>
                        <a:t> 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</a:rPr>
                        <a:t>25</a:t>
                      </a:r>
                      <a:r>
                        <a:rPr lang="ru-RU" sz="1600" dirty="0">
                          <a:effectLst/>
                          <a:latin typeface="+mn-lt"/>
                        </a:rPr>
                        <a:t> 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</a:rPr>
                        <a:t>12</a:t>
                      </a:r>
                      <a:r>
                        <a:rPr lang="ru-RU" sz="1600" dirty="0">
                          <a:effectLst/>
                          <a:latin typeface="+mn-lt"/>
                        </a:rPr>
                        <a:t> 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89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600" dirty="0" err="1" smtClean="0">
                          <a:effectLst/>
                          <a:latin typeface="+mn-lt"/>
                        </a:rPr>
                        <a:t>Вощажниковская</a:t>
                      </a:r>
                      <a:r>
                        <a:rPr lang="ru-RU" sz="1600" dirty="0" smtClean="0">
                          <a:effectLst/>
                          <a:latin typeface="+mn-lt"/>
                        </a:rPr>
                        <a:t> школа (Борисоглебский МР)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</a:rPr>
                        <a:t>Индивидуализация</a:t>
                      </a:r>
                      <a:r>
                        <a:rPr lang="ru-RU" sz="1600" baseline="0" dirty="0" smtClean="0">
                          <a:effectLst/>
                          <a:latin typeface="+mn-lt"/>
                        </a:rPr>
                        <a:t> образования в сельской школе </a:t>
                      </a:r>
                      <a:r>
                        <a:rPr lang="ru-RU" sz="1600" dirty="0">
                          <a:effectLst/>
                          <a:latin typeface="+mn-lt"/>
                        </a:rPr>
                        <a:t> 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</a:rPr>
                        <a:t>21/5</a:t>
                      </a:r>
                      <a:r>
                        <a:rPr lang="ru-RU" sz="1600" dirty="0">
                          <a:effectLst/>
                          <a:latin typeface="+mn-lt"/>
                        </a:rPr>
                        <a:t> 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+mn-lt"/>
                        </a:rPr>
                        <a:t>10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56" y="3068960"/>
            <a:ext cx="8468308" cy="3695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486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5013881"/>
            <a:ext cx="9144000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/>
              <a:t>Актуальные проблемы:</a:t>
            </a:r>
            <a:br>
              <a:rPr lang="ru-RU" sz="4000" b="1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ru-RU" dirty="0" smtClean="0"/>
              <a:t>Как организовать профильное обучение в условиях сельской школы?</a:t>
            </a:r>
            <a:endParaRPr lang="ru-RU" dirty="0"/>
          </a:p>
          <a:p>
            <a:pPr lvl="1"/>
            <a:r>
              <a:rPr lang="ru-RU" dirty="0" smtClean="0"/>
              <a:t>Как учителю грамотно подобрать дифференцированные учебные задания для поддержки выбора ученика?</a:t>
            </a:r>
            <a:endParaRPr lang="ru-RU" dirty="0"/>
          </a:p>
          <a:p>
            <a:pPr lvl="1"/>
            <a:r>
              <a:rPr lang="ru-RU" dirty="0" smtClean="0"/>
              <a:t>Как подготовить педагогический коллектив к индивидуализации образовательного процесса?</a:t>
            </a:r>
            <a:endParaRPr lang="ru-RU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619672" y="6237312"/>
            <a:ext cx="61926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27 февраля-5 марта 2018 года</a:t>
            </a:r>
          </a:p>
          <a:p>
            <a:pPr algn="ctr"/>
            <a:r>
              <a:rPr lang="ru-RU" sz="1600" dirty="0" smtClean="0"/>
              <a:t>Ярославль</a:t>
            </a:r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19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5013881"/>
            <a:ext cx="9144000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/>
              <a:t>Результаты работы проблемной группы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lvl="1" indent="0">
              <a:buNone/>
            </a:pPr>
            <a:r>
              <a:rPr lang="ru-RU" dirty="0" smtClean="0"/>
              <a:t>Представленный школами опыт был признан актуальным </a:t>
            </a:r>
            <a:r>
              <a:rPr lang="ru-RU" dirty="0"/>
              <a:t>и полезным. Участниками </a:t>
            </a:r>
            <a:r>
              <a:rPr lang="ru-RU" dirty="0" smtClean="0"/>
              <a:t>отмечены:</a:t>
            </a:r>
            <a:endParaRPr lang="ru-RU" dirty="0"/>
          </a:p>
          <a:p>
            <a:pPr lvl="1"/>
            <a:r>
              <a:rPr lang="ru-RU" dirty="0" smtClean="0"/>
              <a:t>удачные управленческие решения при переходе педагогического коллектива к индивидуализации ОП (</a:t>
            </a:r>
            <a:r>
              <a:rPr lang="ru-RU" dirty="0" err="1" smtClean="0"/>
              <a:t>Вощажниковская</a:t>
            </a:r>
            <a:r>
              <a:rPr lang="ru-RU" dirty="0" smtClean="0"/>
              <a:t> школа)</a:t>
            </a:r>
          </a:p>
          <a:p>
            <a:pPr lvl="1"/>
            <a:r>
              <a:rPr lang="ru-RU" dirty="0" smtClean="0"/>
              <a:t>важность </a:t>
            </a:r>
            <a:r>
              <a:rPr lang="ru-RU" dirty="0" err="1" smtClean="0"/>
              <a:t>тьюторского</a:t>
            </a:r>
            <a:r>
              <a:rPr lang="ru-RU" dirty="0" smtClean="0"/>
              <a:t> сопровождения </a:t>
            </a:r>
            <a:r>
              <a:rPr lang="ru-RU" dirty="0" smtClean="0"/>
              <a:t>образования </a:t>
            </a:r>
            <a:r>
              <a:rPr lang="ru-RU" dirty="0" smtClean="0"/>
              <a:t>учени</a:t>
            </a:r>
            <a:r>
              <a:rPr lang="ru-RU" dirty="0" smtClean="0"/>
              <a:t>ков и педагогов (Великосельская школа)</a:t>
            </a:r>
            <a:r>
              <a:rPr lang="ru-RU" dirty="0" smtClean="0"/>
              <a:t>    </a:t>
            </a:r>
            <a:endParaRPr lang="ru-RU" dirty="0"/>
          </a:p>
          <a:p>
            <a:pPr lvl="1"/>
            <a:r>
              <a:rPr lang="ru-RU" dirty="0" smtClean="0"/>
              <a:t>целесообразность проектирования учениками освоения учебной темы, раздела</a:t>
            </a:r>
            <a:endParaRPr lang="ru-RU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547664" y="6093296"/>
            <a:ext cx="61926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27 февраля-5 марта 2018 года</a:t>
            </a:r>
          </a:p>
          <a:p>
            <a:pPr algn="ctr"/>
            <a:r>
              <a:rPr lang="ru-RU" sz="1600" dirty="0" smtClean="0"/>
              <a:t>Ярославль</a:t>
            </a:r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445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5013881"/>
            <a:ext cx="9144000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/>
              <a:t>Перспективные идеи, задачи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700" dirty="0"/>
              <a:t/>
            </a:r>
            <a:br>
              <a:rPr lang="ru-RU" sz="2700" dirty="0"/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ru-RU" dirty="0"/>
          </a:p>
          <a:p>
            <a:pPr lvl="1">
              <a:buNone/>
            </a:pPr>
            <a:endParaRPr lang="ru-RU" dirty="0"/>
          </a:p>
          <a:p>
            <a:pPr lvl="1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588106" y="6019874"/>
            <a:ext cx="61926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27 февраля-5 марта 2018 года</a:t>
            </a:r>
          </a:p>
          <a:p>
            <a:pPr algn="ctr"/>
            <a:r>
              <a:rPr lang="ru-RU" sz="1600" dirty="0" smtClean="0"/>
              <a:t>Ярославль</a:t>
            </a:r>
            <a:endParaRPr lang="ru-RU" sz="1600" dirty="0"/>
          </a:p>
          <a:p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69650" y="141033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itchFamily="34" charset="0"/>
              <a:buNone/>
            </a:pPr>
            <a:r>
              <a:rPr lang="ru-RU" dirty="0" smtClean="0"/>
              <a:t>В качестве перспективных направлений разработки проблемы индивидуализации участниками были определены:</a:t>
            </a:r>
          </a:p>
          <a:p>
            <a:pPr lvl="1"/>
            <a:r>
              <a:rPr lang="ru-RU" dirty="0" smtClean="0"/>
              <a:t>сетевые программы профильной подготовки учащихся, дистанционное обучение</a:t>
            </a:r>
          </a:p>
          <a:p>
            <a:pPr lvl="1"/>
            <a:r>
              <a:rPr lang="ru-RU" dirty="0" smtClean="0"/>
              <a:t>разработка направления проектирования учениками освоения учебной темы, раздела</a:t>
            </a:r>
          </a:p>
          <a:p>
            <a:pPr lvl="1"/>
            <a:r>
              <a:rPr lang="ru-RU" dirty="0" smtClean="0"/>
              <a:t>формирование готовности педагогов к индивидуализации ОП (смена профессиональной позиции, овладение методической и технологической компетентностью)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052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4941168"/>
            <a:ext cx="9144000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369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/>
              <a:t>Спасибо за внимание</a:t>
            </a: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121270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213</Words>
  <Application>Microsoft Office PowerPoint</Application>
  <PresentationFormat>Экран (4:3)</PresentationFormat>
  <Paragraphs>55</Paragraphs>
  <Slides>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   </vt:lpstr>
      <vt:lpstr>Краткая информация о работе секций</vt:lpstr>
      <vt:lpstr>  Актуальные проблемы:   </vt:lpstr>
      <vt:lpstr> Результаты работы проблемной группы  </vt:lpstr>
      <vt:lpstr> Перспективные идеи, задачи   </vt:lpstr>
      <vt:lpstr> Спасибо за внимание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  </dc:title>
  <dc:creator>Ольга Витальевна Пополитова</dc:creator>
  <cp:lastModifiedBy>Ольга Вячеславовна Тихомирова</cp:lastModifiedBy>
  <cp:revision>33</cp:revision>
  <dcterms:created xsi:type="dcterms:W3CDTF">2018-02-14T10:02:06Z</dcterms:created>
  <dcterms:modified xsi:type="dcterms:W3CDTF">2018-03-05T07:14:19Z</dcterms:modified>
</cp:coreProperties>
</file>