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96" r:id="rId3"/>
    <p:sldId id="298" r:id="rId4"/>
    <p:sldId id="299" r:id="rId5"/>
    <p:sldId id="295" r:id="rId6"/>
    <p:sldId id="292" r:id="rId7"/>
    <p:sldId id="300" r:id="rId8"/>
    <p:sldId id="305" r:id="rId9"/>
    <p:sldId id="306" r:id="rId10"/>
    <p:sldId id="307" r:id="rId11"/>
    <p:sldId id="294" r:id="rId12"/>
    <p:sldId id="266" r:id="rId13"/>
    <p:sldId id="268" r:id="rId14"/>
    <p:sldId id="301" r:id="rId15"/>
    <p:sldId id="30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96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60CA5-D967-4905-B877-7FDBE198813B}" type="datetimeFigureOut">
              <a:rPr lang="ru-RU" smtClean="0"/>
              <a:pPr/>
              <a:t>12.12.2019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C0A40-E83C-435D-9AD1-653130A822D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727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328A70B-0702-4C82-ACCC-4D0AEB340FC6}" type="datetimeFigureOut">
              <a:rPr lang="ru-RU" smtClean="0"/>
              <a:pPr/>
              <a:t>12.12.2019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317E037-66DA-40B7-9430-6467AEE80B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A70B-0702-4C82-ACCC-4D0AEB340FC6}" type="datetimeFigureOut">
              <a:rPr lang="ru-RU" smtClean="0"/>
              <a:pPr/>
              <a:t>12.12.2019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E037-66DA-40B7-9430-6467AEE80B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A70B-0702-4C82-ACCC-4D0AEB340FC6}" type="datetimeFigureOut">
              <a:rPr lang="ru-RU" smtClean="0"/>
              <a:pPr/>
              <a:t>12.12.2019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E037-66DA-40B7-9430-6467AEE80B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28A70B-0702-4C82-ACCC-4D0AEB340FC6}" type="datetimeFigureOut">
              <a:rPr lang="ru-RU" smtClean="0"/>
              <a:pPr/>
              <a:t>12.12.2019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317E037-66DA-40B7-9430-6467AEE80B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328A70B-0702-4C82-ACCC-4D0AEB340FC6}" type="datetimeFigureOut">
              <a:rPr lang="ru-RU" smtClean="0"/>
              <a:pPr/>
              <a:t>12.12.2019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317E037-66DA-40B7-9430-6467AEE80B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A70B-0702-4C82-ACCC-4D0AEB340FC6}" type="datetimeFigureOut">
              <a:rPr lang="ru-RU" smtClean="0"/>
              <a:pPr/>
              <a:t>12.12.2019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E037-66DA-40B7-9430-6467AEE80B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A70B-0702-4C82-ACCC-4D0AEB340FC6}" type="datetimeFigureOut">
              <a:rPr lang="ru-RU" smtClean="0"/>
              <a:pPr/>
              <a:t>12.12.2019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E037-66DA-40B7-9430-6467AEE80B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28A70B-0702-4C82-ACCC-4D0AEB340FC6}" type="datetimeFigureOut">
              <a:rPr lang="ru-RU" smtClean="0"/>
              <a:pPr/>
              <a:t>12.12.2019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317E037-66DA-40B7-9430-6467AEE80B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A70B-0702-4C82-ACCC-4D0AEB340FC6}" type="datetimeFigureOut">
              <a:rPr lang="ru-RU" smtClean="0"/>
              <a:pPr/>
              <a:t>12.12.2019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E037-66DA-40B7-9430-6467AEE80B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28A70B-0702-4C82-ACCC-4D0AEB340FC6}" type="datetimeFigureOut">
              <a:rPr lang="ru-RU" smtClean="0"/>
              <a:pPr/>
              <a:t>12.12.2019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317E037-66DA-40B7-9430-6467AEE80B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28A70B-0702-4C82-ACCC-4D0AEB340FC6}" type="datetimeFigureOut">
              <a:rPr lang="ru-RU" smtClean="0"/>
              <a:pPr/>
              <a:t>12.12.2019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317E037-66DA-40B7-9430-6467AEE80B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28A70B-0702-4C82-ACCC-4D0AEB340FC6}" type="datetimeFigureOut">
              <a:rPr lang="ru-RU" smtClean="0"/>
              <a:pPr/>
              <a:t>12.12.2019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317E037-66DA-40B7-9430-6467AEE80B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332656"/>
            <a:ext cx="6334472" cy="4248472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Региональный мастер-класс «Система работы педагогов ДОУ по подготовке детей старшего дошкольного возраста к сдаче норм ВФСК ГТО 1 ступени</a:t>
            </a: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200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родителями </a:t>
            </a:r>
            <a:br>
              <a:rPr lang="ru-RU" sz="22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подготовке детей старшего дошкольного возраста к сдаче норм ВФСК ГТО»</a:t>
            </a:r>
            <a:br>
              <a:rPr lang="ru-RU" sz="22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4869160"/>
            <a:ext cx="3711356" cy="1008112"/>
          </a:xfrm>
        </p:spPr>
        <p:txBody>
          <a:bodyPr>
            <a:no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Подготовила:  Белякова В.В.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МДОУ «Детский сад №235»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915816" y="6251522"/>
            <a:ext cx="3711356" cy="287271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Ярославль 2019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Открытое занятие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 « Подготовка юных ГТОшек».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284071"/>
            <a:ext cx="3312368" cy="247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293096"/>
            <a:ext cx="3258294" cy="243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114278" cy="232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3240360" cy="242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049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00684" cy="725470"/>
          </a:xfrm>
        </p:spPr>
        <p:txBody>
          <a:bodyPr/>
          <a:lstStyle/>
          <a:p>
            <a:r>
              <a:rPr lang="ru-RU" dirty="0" smtClean="0"/>
              <a:t>Рождественская лыжня</a:t>
            </a:r>
            <a:endParaRPr lang="ru-RU" dirty="0"/>
          </a:p>
        </p:txBody>
      </p:sp>
      <p:pic>
        <p:nvPicPr>
          <p:cNvPr id="4" name="Содержимое 3" descr="C:\Users\пк\Desktop\Новая папка (3)\P_20170114_142418.jpg"/>
          <p:cNvPicPr>
            <a:picLocks noGrp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142984"/>
            <a:ext cx="464347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p.vk.me/c837520/v837520733/1d2f6/Br_Xp_CqF0U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3786190"/>
            <a:ext cx="4643470" cy="262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4981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	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Спортивный </a:t>
            </a:r>
            <a:r>
              <a:rPr lang="ru-RU" dirty="0">
                <a:solidFill>
                  <a:srgbClr val="002060"/>
                </a:solidFill>
              </a:rPr>
              <a:t>праздник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>
                <a:solidFill>
                  <a:srgbClr val="002060"/>
                </a:solidFill>
              </a:rPr>
              <a:t>Папа, мама, я! ГТО сдает семья!»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5850935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4467" y="2260109"/>
            <a:ext cx="3672408" cy="245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6283" y="4720135"/>
            <a:ext cx="2880320" cy="192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260014"/>
            <a:ext cx="3561783" cy="237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68541"/>
            <a:ext cx="2947097" cy="330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1195" y="83852"/>
            <a:ext cx="3213323" cy="213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3541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Родительское </a:t>
            </a:r>
            <a:r>
              <a:rPr lang="ru-RU" b="1" dirty="0">
                <a:solidFill>
                  <a:srgbClr val="002060"/>
                </a:solidFill>
              </a:rPr>
              <a:t>собрание </a:t>
            </a:r>
            <a:r>
              <a:rPr lang="ru-RU" b="1" dirty="0" smtClean="0">
                <a:solidFill>
                  <a:srgbClr val="002060"/>
                </a:solidFill>
              </a:rPr>
              <a:t>: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«Готовы дети  ГТО сдавать, а мы должны их поддержать!»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Цель 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Информировать </a:t>
            </a:r>
            <a:r>
              <a:rPr lang="ru-RU" dirty="0">
                <a:solidFill>
                  <a:srgbClr val="002060"/>
                </a:solidFill>
              </a:rPr>
              <a:t>родителей об организации, ходе и проведении фестиваля по сдаче нормативов ВФСК ГТО «Младше всех».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Оформление документации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Организационные вопросы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Группа поддержки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5085184"/>
            <a:ext cx="1728192" cy="148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2926819"/>
            <a:ext cx="2725240" cy="364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516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46"/>
          <a:stretch/>
        </p:blipFill>
        <p:spPr bwMode="auto">
          <a:xfrm>
            <a:off x="6156176" y="4077072"/>
            <a:ext cx="2378261" cy="218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5775" y="3476966"/>
            <a:ext cx="2088232" cy="278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00" y="4027828"/>
            <a:ext cx="3312368" cy="24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64"/>
          <a:stretch/>
        </p:blipFill>
        <p:spPr bwMode="auto">
          <a:xfrm rot="10800000" flipV="1">
            <a:off x="899592" y="792747"/>
            <a:ext cx="7134352" cy="267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60648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cap="small" dirty="0">
                <a:solidFill>
                  <a:srgbClr val="002060"/>
                </a:solidFill>
                <a:ea typeface="+mj-ea"/>
                <a:cs typeface="+mj-cs"/>
              </a:rPr>
              <a:t>Фестиваль по сдаче нормативов ВФСК ГТО «Младше всех»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23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/>
          <p:cNvPicPr>
            <a:picLocks noGrp="1"/>
          </p:cNvPicPr>
          <p:nvPr>
            <p:ph sz="quarter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596" y="1785926"/>
            <a:ext cx="3643338" cy="21588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49817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Торжественная </a:t>
            </a:r>
            <a:r>
              <a:rPr lang="ru-RU" sz="2400" dirty="0">
                <a:solidFill>
                  <a:srgbClr val="7030A0"/>
                </a:solidFill>
              </a:rPr>
              <a:t>линейка, посвященная вручению знаков отличия ГТО, выпускникам </a:t>
            </a:r>
            <a:r>
              <a:rPr lang="ru-RU" sz="2400" dirty="0" smtClean="0">
                <a:solidFill>
                  <a:srgbClr val="7030A0"/>
                </a:solidFill>
              </a:rPr>
              <a:t>МДОУ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3504" y="1643050"/>
            <a:ext cx="3214710" cy="22860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4143380"/>
            <a:ext cx="450059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РАША РАНИНГ\5lWg4qapKg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348" y="0"/>
            <a:ext cx="953706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980728"/>
            <a:ext cx="684076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спортивный фестиваль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         </a:t>
            </a:r>
            <a:br>
              <a:rPr lang="ru-RU" b="1" dirty="0" smtClean="0"/>
            </a:br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«Дети и спорт - будущее России!»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9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	</a:t>
            </a:r>
            <a:r>
              <a:rPr lang="ru-RU" sz="2700" dirty="0" smtClean="0"/>
              <a:t>Бегом по Золотому Кольцу «Ярославский полумарафон», участие в забеге на 300м и участие в «FUN RUN»</a:t>
            </a:r>
            <a:endParaRPr lang="ru-RU" sz="27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707" y="1626809"/>
            <a:ext cx="3120181" cy="469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43" y="1484785"/>
            <a:ext cx="3344845" cy="2144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4959" y="4070814"/>
            <a:ext cx="3717379" cy="277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652756"/>
            <a:ext cx="3069307" cy="229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605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rgbClr val="7030A0"/>
                </a:solidFill>
              </a:rPr>
              <a:t>Организационные </a:t>
            </a:r>
            <a:r>
              <a:rPr lang="ru-RU" sz="3100" b="1" dirty="0">
                <a:solidFill>
                  <a:srgbClr val="7030A0"/>
                </a:solidFill>
              </a:rPr>
              <a:t>родительские собрания в группах.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1600200"/>
            <a:ext cx="7169224" cy="44210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Цель: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В</a:t>
            </a:r>
            <a:r>
              <a:rPr lang="ru-RU" dirty="0" smtClean="0">
                <a:solidFill>
                  <a:srgbClr val="002060"/>
                </a:solidFill>
              </a:rPr>
              <a:t>овлечение родителей в образовательную деятельность.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План 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Решение </a:t>
            </a:r>
            <a:r>
              <a:rPr lang="ru-RU" dirty="0">
                <a:solidFill>
                  <a:srgbClr val="002060"/>
                </a:solidFill>
              </a:rPr>
              <a:t>организационных </a:t>
            </a:r>
            <a:r>
              <a:rPr lang="ru-RU" dirty="0" smtClean="0">
                <a:solidFill>
                  <a:srgbClr val="002060"/>
                </a:solidFill>
              </a:rPr>
              <a:t>вопросов;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О</a:t>
            </a:r>
            <a:r>
              <a:rPr lang="ru-RU" dirty="0" smtClean="0">
                <a:solidFill>
                  <a:srgbClr val="002060"/>
                </a:solidFill>
              </a:rPr>
              <a:t>свещение </a:t>
            </a:r>
            <a:r>
              <a:rPr lang="ru-RU" dirty="0">
                <a:solidFill>
                  <a:srgbClr val="002060"/>
                </a:solidFill>
              </a:rPr>
              <a:t>МИП и РИП, в которых принимает участие </a:t>
            </a:r>
            <a:r>
              <a:rPr lang="ru-RU" dirty="0" smtClean="0">
                <a:solidFill>
                  <a:srgbClr val="002060"/>
                </a:solidFill>
              </a:rPr>
              <a:t>МДОУ;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И</a:t>
            </a:r>
            <a:r>
              <a:rPr lang="ru-RU" dirty="0" smtClean="0">
                <a:solidFill>
                  <a:srgbClr val="002060"/>
                </a:solidFill>
              </a:rPr>
              <a:t>нформация </a:t>
            </a:r>
            <a:r>
              <a:rPr lang="ru-RU" dirty="0">
                <a:solidFill>
                  <a:srgbClr val="002060"/>
                </a:solidFill>
              </a:rPr>
              <a:t>о традиционных спортивных мероприятиях, проводимых как в рамках МДОУ, так и на городском и региональном уровне.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7030A0"/>
                </a:solidFill>
              </a:rPr>
              <a:t>Легкоатлетическая эстафета на приз летчика-космонавта В.В.Терешковой</a:t>
            </a:r>
            <a:endParaRPr lang="ru-RU" sz="3100" b="1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2328850" cy="17573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https://pp.userapi.com/c837123/v837123241/516e6/5XKLQPwshdM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3192" y="4430972"/>
            <a:ext cx="3960440" cy="2424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02098"/>
            <a:ext cx="385289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402098"/>
            <a:ext cx="3997190" cy="298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Родительское </a:t>
            </a:r>
            <a:r>
              <a:rPr lang="ru-RU" sz="2400" b="1" dirty="0"/>
              <a:t>собрание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«</a:t>
            </a:r>
            <a:r>
              <a:rPr lang="ru-RU" sz="2400" b="1" dirty="0">
                <a:solidFill>
                  <a:srgbClr val="FF0000"/>
                </a:solidFill>
              </a:rPr>
              <a:t>Пусть еще я дошколенок, к ГТО готов с пеленок!»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7457256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</a:rPr>
              <a:t>Цель: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Познакомить </a:t>
            </a:r>
            <a:r>
              <a:rPr lang="ru-RU" sz="2000" dirty="0">
                <a:solidFill>
                  <a:srgbClr val="002060"/>
                </a:solidFill>
              </a:rPr>
              <a:t>родителей с планом подготовки детей к фестивалю «</a:t>
            </a:r>
            <a:r>
              <a:rPr lang="ru-RU" sz="2000" dirty="0" smtClean="0">
                <a:solidFill>
                  <a:srgbClr val="002060"/>
                </a:solidFill>
              </a:rPr>
              <a:t>Младше </a:t>
            </a:r>
            <a:r>
              <a:rPr lang="ru-RU" sz="2000" dirty="0">
                <a:solidFill>
                  <a:srgbClr val="002060"/>
                </a:solidFill>
              </a:rPr>
              <a:t>всех!» по сдаче </a:t>
            </a:r>
            <a:r>
              <a:rPr lang="ru-RU" sz="2000" dirty="0" smtClean="0">
                <a:solidFill>
                  <a:srgbClr val="002060"/>
                </a:solidFill>
              </a:rPr>
              <a:t>нормативов </a:t>
            </a:r>
            <a:r>
              <a:rPr lang="ru-RU" sz="2000" dirty="0">
                <a:solidFill>
                  <a:srgbClr val="002060"/>
                </a:solidFill>
              </a:rPr>
              <a:t>ВФСК ГТО первой ступе</a:t>
            </a:r>
            <a:r>
              <a:rPr lang="ru-RU" sz="1800" dirty="0">
                <a:solidFill>
                  <a:srgbClr val="002060"/>
                </a:solidFill>
              </a:rPr>
              <a:t>ни.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</a:rPr>
              <a:t>План :</a:t>
            </a:r>
          </a:p>
          <a:p>
            <a:pPr lvl="0"/>
            <a:r>
              <a:rPr lang="ru-RU" sz="1800" dirty="0">
                <a:solidFill>
                  <a:srgbClr val="002060"/>
                </a:solidFill>
              </a:rPr>
              <a:t>Краткая информация о проекте «Организация межведомственного взаимодействия по подготовке детей старшего дошкольного возраста к сдаче норм ВФСК ГТО»</a:t>
            </a:r>
          </a:p>
          <a:p>
            <a:pPr lvl="0"/>
            <a:r>
              <a:rPr lang="ru-RU" sz="1800" dirty="0">
                <a:solidFill>
                  <a:srgbClr val="002060"/>
                </a:solidFill>
              </a:rPr>
              <a:t>Показ видео ролика «Фестиваль ГТО младше всех».</a:t>
            </a:r>
          </a:p>
          <a:p>
            <a:pPr lvl="0"/>
            <a:r>
              <a:rPr lang="ru-RU" sz="1800" dirty="0">
                <a:solidFill>
                  <a:srgbClr val="002060"/>
                </a:solidFill>
              </a:rPr>
              <a:t>Показ видео ролика «Торжественное вручение знаков отличия ВФСК ГТО выпускникам»</a:t>
            </a:r>
          </a:p>
          <a:p>
            <a:pPr lvl="0"/>
            <a:r>
              <a:rPr lang="ru-RU" sz="1800" dirty="0">
                <a:solidFill>
                  <a:srgbClr val="002060"/>
                </a:solidFill>
              </a:rPr>
              <a:t>Информация о регистрации на федеральном сайте </a:t>
            </a:r>
            <a:r>
              <a:rPr lang="en-US" sz="1800" dirty="0">
                <a:solidFill>
                  <a:srgbClr val="002060"/>
                </a:solidFill>
              </a:rPr>
              <a:t>www</a:t>
            </a:r>
            <a:r>
              <a:rPr lang="ru-RU" sz="1800" dirty="0">
                <a:solidFill>
                  <a:srgbClr val="002060"/>
                </a:solidFill>
              </a:rPr>
              <a:t>.</a:t>
            </a:r>
            <a:r>
              <a:rPr lang="en-US" sz="1800" dirty="0" err="1">
                <a:solidFill>
                  <a:srgbClr val="002060"/>
                </a:solidFill>
              </a:rPr>
              <a:t>gto</a:t>
            </a:r>
            <a:r>
              <a:rPr lang="ru-RU" sz="1800" dirty="0">
                <a:solidFill>
                  <a:srgbClr val="002060"/>
                </a:solidFill>
              </a:rPr>
              <a:t>.</a:t>
            </a:r>
            <a:r>
              <a:rPr lang="en-US" sz="1800" dirty="0" err="1">
                <a:solidFill>
                  <a:srgbClr val="002060"/>
                </a:solidFill>
              </a:rPr>
              <a:t>ru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endParaRPr lang="ru-RU" sz="1800" dirty="0" smtClean="0">
              <a:solidFill>
                <a:srgbClr val="002060"/>
              </a:solidFill>
            </a:endParaRPr>
          </a:p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Знакомство </a:t>
            </a:r>
            <a:r>
              <a:rPr lang="ru-RU" sz="1800" dirty="0">
                <a:solidFill>
                  <a:srgbClr val="002060"/>
                </a:solidFill>
              </a:rPr>
              <a:t>с тестами и нормативами ВФСК ГТО 1 </a:t>
            </a:r>
            <a:r>
              <a:rPr lang="ru-RU" sz="1800" dirty="0" smtClean="0">
                <a:solidFill>
                  <a:srgbClr val="002060"/>
                </a:solidFill>
              </a:rPr>
              <a:t>ступени.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Показ видео ролика </a:t>
            </a:r>
            <a:r>
              <a:rPr lang="ru-RU" sz="1800" dirty="0">
                <a:solidFill>
                  <a:srgbClr val="002060"/>
                </a:solidFill>
              </a:rPr>
              <a:t>«Техника выполнения нормативов».</a:t>
            </a:r>
          </a:p>
          <a:p>
            <a:pPr marL="0" indent="0">
              <a:buNone/>
            </a:pP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309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097216" cy="634082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Создание группы в </a:t>
            </a:r>
            <a:r>
              <a:rPr lang="ru-RU" b="1" dirty="0" err="1">
                <a:solidFill>
                  <a:srgbClr val="002060"/>
                </a:solidFill>
              </a:rPr>
              <a:t>соцсетях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980728"/>
            <a:ext cx="7241232" cy="549322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Цель: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Вовлечение </a:t>
            </a:r>
            <a:r>
              <a:rPr lang="ru-RU" dirty="0">
                <a:solidFill>
                  <a:srgbClr val="002060"/>
                </a:solidFill>
              </a:rPr>
              <a:t>родителей в сферу педагогической деятельности, их заинтересованности в участии в  воспитательно-образовательном процессе.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064" y="2974856"/>
            <a:ext cx="1706127" cy="356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7704" y="2760475"/>
            <a:ext cx="1897340" cy="40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954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1143000"/>
          </a:xfrm>
        </p:spPr>
        <p:txBody>
          <a:bodyPr/>
          <a:lstStyle/>
          <a:p>
            <a:r>
              <a:rPr lang="ru-RU" b="1" dirty="0"/>
              <a:t>Консультации: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700" dirty="0" smtClean="0"/>
              <a:t>Как </a:t>
            </a:r>
            <a:r>
              <a:rPr lang="ru-RU" sz="2700" dirty="0"/>
              <a:t>научиться ребенка </a:t>
            </a:r>
            <a:r>
              <a:rPr lang="ru-RU" sz="2700" dirty="0" smtClean="0"/>
              <a:t>отжиматься</a:t>
            </a:r>
            <a:endParaRPr lang="ru-RU" sz="27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Техника выполнения прыжков с </a:t>
            </a:r>
            <a:r>
              <a:rPr lang="ru-RU" dirty="0" smtClean="0"/>
              <a:t>места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Бег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Укрепляем </a:t>
            </a:r>
            <a:r>
              <a:rPr lang="ru-RU" dirty="0"/>
              <a:t>мышцы брюшного </a:t>
            </a:r>
            <a:r>
              <a:rPr lang="ru-RU" dirty="0" smtClean="0"/>
              <a:t>пресса и др.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501008"/>
            <a:ext cx="4525612" cy="301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0362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1303</TotalTime>
  <Words>286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Региональный мастер-класс «Система работы педагогов ДОУ по подготовке детей старшего дошкольного возраста к сдаче норм ВФСК ГТО 1 ступени»  Взаимодействие с родителями  по подготовке детей старшего дошкольного возраста к сдаче норм ВФСК ГТО» </vt:lpstr>
      <vt:lpstr>Торжественная линейка, посвященная вручению знаков отличия ГТО, выпускникам МДОУ</vt:lpstr>
      <vt:lpstr>спортивный фестиваль                             «Дети и спорт - будущее России!»</vt:lpstr>
      <vt:lpstr> Бегом по Золотому Кольцу «Ярославский полумарафон», участие в забеге на 300м и участие в «FUN RUN»</vt:lpstr>
      <vt:lpstr>Организационные родительские собрания в группах.</vt:lpstr>
      <vt:lpstr>Легкоатлетическая эстафета на приз летчика-космонавта В.В.Терешковой</vt:lpstr>
      <vt:lpstr>Родительское собрание  «Пусть еще я дошколенок, к ГТО готов с пеленок!»</vt:lpstr>
      <vt:lpstr>Создание группы в соцсетях.</vt:lpstr>
      <vt:lpstr>Консультации: </vt:lpstr>
      <vt:lpstr>Открытое занятие   « Подготовка юных ГТОшек». </vt:lpstr>
      <vt:lpstr>Рождественская лыжня</vt:lpstr>
      <vt:lpstr>  Спортивный праздник  «Папа, мама, я! ГТО сдает семья!» </vt:lpstr>
      <vt:lpstr>Презентация PowerPoint</vt:lpstr>
      <vt:lpstr>Родительское собрание :  «Готовы дети  ГТО сдавать, а мы должны их поддержать!»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инструкторов физкульт</dc:title>
  <dc:creator>пк</dc:creator>
  <cp:lastModifiedBy>Наталья Николаевна Новикова</cp:lastModifiedBy>
  <cp:revision>113</cp:revision>
  <dcterms:created xsi:type="dcterms:W3CDTF">2016-10-11T15:31:49Z</dcterms:created>
  <dcterms:modified xsi:type="dcterms:W3CDTF">2019-12-12T13:09:22Z</dcterms:modified>
</cp:coreProperties>
</file>