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594" r:id="rId2"/>
    <p:sldId id="332" r:id="rId3"/>
    <p:sldId id="599" r:id="rId4"/>
    <p:sldId id="597" r:id="rId5"/>
    <p:sldId id="595" r:id="rId6"/>
    <p:sldId id="598" r:id="rId7"/>
    <p:sldId id="596" r:id="rId8"/>
    <p:sldId id="600" r:id="rId9"/>
    <p:sldId id="60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1A2E7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86447" autoAdjust="0"/>
  </p:normalViewPr>
  <p:slideViewPr>
    <p:cSldViewPr>
      <p:cViewPr>
        <p:scale>
          <a:sx n="50" d="100"/>
          <a:sy n="50" d="100"/>
        </p:scale>
        <p:origin x="-1176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43F5B2-7DE0-41A0-B0D3-D04273FF9DA1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D782E3-208E-4751-A718-D70CA7EE3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9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782E3-208E-4751-A718-D70CA7EE360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496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782E3-208E-4751-A718-D70CA7EE36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6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Речевые пятиминутки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782E3-208E-4751-A718-D70CA7EE36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6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782E3-208E-4751-A718-D70CA7EE36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6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782E3-208E-4751-A718-D70CA7EE36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6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782E3-208E-4751-A718-D70CA7EE36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61163-D884-43A5-B17D-244A7C44298A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CEC51-00DE-4580-8FC4-95301B0BDF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934D-6DD3-44B8-B1EE-61EEA0117996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5FB8B-A8E5-48AF-9716-C036024114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17FE2-68E6-4131-B486-4B0C3F6416DF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B0D4A-70EF-40DB-B120-9022618D8C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EBF23-5F84-4535-A187-8B436FBB141B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3261-1D91-4732-8BCA-2D3D44CF4C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0D9F2-0368-4269-AAA8-7E21EB5BD150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9FDF-E215-487E-BF68-FA4E3DA087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4FF2-0ABE-4132-9AB7-E83B7391721D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FD605-FCF6-4241-A367-02294D1CEE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8D819-46A7-423A-BCFA-FF324B5053BD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D7B2A-368F-4B20-823E-DD8CCC20B1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F4312-61B9-4A96-8489-C1DB15CC8C52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1BA9-F026-4686-BD90-7BFE831798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605D-E640-4577-8FFE-DE7A050D82D1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BFC10-4751-4399-8417-DB4CE7F82D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4350-06AD-48C7-813F-B229ECB48CE9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FB6B9-FAAB-4D2A-BACB-4DAE2FEFB3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72146-35E1-456B-96AA-3DBA2BDEF4AC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E8B3D-AB48-4CAE-BF38-5B2B544992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13000">
              <a:srgbClr val="B9D9F9"/>
            </a:gs>
            <a:gs pos="12000">
              <a:schemeClr val="tx2">
                <a:lumMod val="60000"/>
                <a:lumOff val="40000"/>
              </a:schemeClr>
            </a:gs>
            <a:gs pos="58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D481CF-ED56-45E2-A86D-4F1B18A5B71B}" type="datetimeFigureOut">
              <a:rPr lang="ru-RU"/>
              <a:pPr>
                <a:defRPr/>
              </a:pPr>
              <a:t>11.11.2019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9D57F8-C4EF-4D40-8766-415E7D93C2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179" y="6021288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251520" y="1412776"/>
            <a:ext cx="86409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Организованный диалог учащихся как средство повышения качества </a:t>
            </a:r>
            <a:r>
              <a:rPr lang="ru-RU" sz="3600" b="1" dirty="0" smtClean="0"/>
              <a:t>обучения школьников</a:t>
            </a:r>
            <a:endParaRPr lang="ru-RU" sz="3600" b="1" dirty="0"/>
          </a:p>
        </p:txBody>
      </p:sp>
      <p:sp>
        <p:nvSpPr>
          <p:cNvPr id="15366" name="Прямоугольник 13"/>
          <p:cNvSpPr>
            <a:spLocks noChangeArrowheads="1"/>
          </p:cNvSpPr>
          <p:nvPr/>
        </p:nvSpPr>
        <p:spPr bwMode="auto">
          <a:xfrm>
            <a:off x="659743" y="3861048"/>
            <a:ext cx="784887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Литвинская Ирина Геннадьевна,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ст. методист ККИПК РО, 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научный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руководитель АГИК  </a:t>
            </a:r>
            <a:endParaRPr lang="en-US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/>
          </a:p>
        </p:txBody>
      </p:sp>
      <p:grpSp>
        <p:nvGrpSpPr>
          <p:cNvPr id="15368" name="Группа 1"/>
          <p:cNvGrpSpPr>
            <a:grpSpLocks/>
          </p:cNvGrpSpPr>
          <p:nvPr/>
        </p:nvGrpSpPr>
        <p:grpSpPr bwMode="auto">
          <a:xfrm>
            <a:off x="910655" y="6164174"/>
            <a:ext cx="7981822" cy="523220"/>
            <a:chOff x="1471980" y="5867802"/>
            <a:chExt cx="3532068" cy="954205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954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i="1" dirty="0" smtClean="0">
                  <a:solidFill>
                    <a:srgbClr val="000000"/>
                  </a:solidFill>
                  <a:latin typeface="Calibri" pitchFamily="34" charset="0"/>
                </a:rPr>
                <a:t>Литвинская Ирина Геннадьевна</a:t>
              </a:r>
              <a:r>
                <a:rPr lang="ru-RU" sz="1600" b="1" dirty="0" smtClean="0">
                  <a:solidFill>
                    <a:srgbClr val="000000"/>
                  </a:solidFill>
                  <a:latin typeface="Calibri" pitchFamily="34" charset="0"/>
                </a:rPr>
                <a:t>, 8913-188- 8641    </a:t>
              </a:r>
              <a:r>
                <a:rPr lang="en-US" sz="1600" b="1" dirty="0" smtClean="0">
                  <a:solidFill>
                    <a:srgbClr val="000000"/>
                  </a:solidFill>
                  <a:latin typeface="Calibri" pitchFamily="34" charset="0"/>
                </a:rPr>
                <a:t>litvinskaya@kipk.ru</a:t>
              </a:r>
              <a:endParaRPr lang="ru-RU" sz="1600" b="1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ru-RU" sz="1200" b="1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2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628022"/>
              </p:ext>
            </p:extLst>
          </p:nvPr>
        </p:nvGraphicFramePr>
        <p:xfrm>
          <a:off x="3635897" y="5805264"/>
          <a:ext cx="5508104" cy="10043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44089"/>
                <a:gridCol w="2264015"/>
              </a:tblGrid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52120" y="5559623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89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3429000"/>
            <a:ext cx="9143999" cy="286232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6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Ачинский</a:t>
            </a:r>
            <a:r>
              <a:rPr lang="ru-RU" sz="6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городской инновационный комплекс по оптимизации урока</a:t>
            </a:r>
            <a:endParaRPr lang="ru-RU" sz="9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4" name="Picture 2" descr="C:\_data\_litvinskaya\Рабочий стол\сотрудничество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1052736"/>
            <a:ext cx="2304255" cy="205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2"/>
            <a:ext cx="914400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Уроки с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гарантированным результатом обучения</a:t>
            </a:r>
          </a:p>
          <a:p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Операционализация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планируемого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результата – совокупность конкретных  действий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отражающих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исполнение: 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называет,  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объясняет, 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приводит примеры,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перечисляет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14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179" y="6021288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12179" y="836614"/>
            <a:ext cx="8880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/>
              <a:t>Сотрудничество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pSp>
        <p:nvGrpSpPr>
          <p:cNvPr id="15368" name="Группа 1"/>
          <p:cNvGrpSpPr>
            <a:grpSpLocks/>
          </p:cNvGrpSpPr>
          <p:nvPr/>
        </p:nvGrpSpPr>
        <p:grpSpPr bwMode="auto">
          <a:xfrm>
            <a:off x="910655" y="6164174"/>
            <a:ext cx="7981822" cy="523220"/>
            <a:chOff x="1471980" y="5867802"/>
            <a:chExt cx="3532068" cy="954205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954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i="1" dirty="0" smtClean="0">
                  <a:solidFill>
                    <a:srgbClr val="000000"/>
                  </a:solidFill>
                  <a:latin typeface="Calibri" pitchFamily="34" charset="0"/>
                </a:rPr>
                <a:t>Литвинская Ирина Геннадьевна</a:t>
              </a:r>
              <a:r>
                <a:rPr lang="ru-RU" sz="1600" b="1" dirty="0" smtClean="0">
                  <a:solidFill>
                    <a:srgbClr val="000000"/>
                  </a:solidFill>
                  <a:latin typeface="Calibri" pitchFamily="34" charset="0"/>
                </a:rPr>
                <a:t>, 8913-188- 8641    </a:t>
              </a:r>
              <a:r>
                <a:rPr lang="en-US" sz="1600" b="1" dirty="0" smtClean="0">
                  <a:solidFill>
                    <a:srgbClr val="000000"/>
                  </a:solidFill>
                  <a:latin typeface="Calibri" pitchFamily="34" charset="0"/>
                </a:rPr>
                <a:t>litvinskaya@kipk.ru</a:t>
              </a:r>
              <a:endParaRPr lang="ru-RU" sz="1600" b="1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ru-RU" sz="1200" b="1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2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3161385" y="50594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467138"/>
              </p:ext>
            </p:extLst>
          </p:nvPr>
        </p:nvGraphicFramePr>
        <p:xfrm>
          <a:off x="3635897" y="5805264"/>
          <a:ext cx="5508104" cy="10043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44089"/>
                <a:gridCol w="2264015"/>
              </a:tblGrid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52120" y="5559623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932894"/>
              </p:ext>
            </p:extLst>
          </p:nvPr>
        </p:nvGraphicFramePr>
        <p:xfrm>
          <a:off x="337529" y="1700808"/>
          <a:ext cx="8229600" cy="432048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4320480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Взаимопосещение</a:t>
                      </a:r>
                      <a:r>
                        <a:rPr lang="ru-RU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(съемка) и перепроектирование уроков</a:t>
                      </a:r>
                    </a:p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Совместные сценарии урока</a:t>
                      </a:r>
                    </a:p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Проведение единых дней</a:t>
                      </a:r>
                    </a:p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Профессионально</a:t>
                      </a:r>
                      <a:r>
                        <a:rPr lang="ru-RU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–общественные экспертизы</a:t>
                      </a:r>
                    </a:p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Межшкольные </a:t>
                      </a:r>
                      <a:r>
                        <a:rPr lang="ru-RU" sz="28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разработческие</a:t>
                      </a:r>
                      <a:r>
                        <a:rPr lang="ru-RU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группы</a:t>
                      </a:r>
                    </a:p>
                    <a:p>
                      <a:pPr marL="920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Внутришкольный</a:t>
                      </a:r>
                      <a:r>
                        <a:rPr lang="ru-RU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контроль и методическое обеспечение да счет кооперации друг с другом</a:t>
                      </a:r>
                      <a:endParaRPr lang="ru-RU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894326"/>
              </p:ext>
            </p:extLst>
          </p:nvPr>
        </p:nvGraphicFramePr>
        <p:xfrm>
          <a:off x="596206" y="5733256"/>
          <a:ext cx="8229600" cy="329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1563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21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179" y="6021288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12179" y="836614"/>
            <a:ext cx="88803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Взаимопроверка как автоматизация операций</a:t>
            </a:r>
            <a:endParaRPr lang="ru-RU" sz="3600" b="1" dirty="0"/>
          </a:p>
        </p:txBody>
      </p:sp>
      <p:grpSp>
        <p:nvGrpSpPr>
          <p:cNvPr id="15368" name="Группа 1"/>
          <p:cNvGrpSpPr>
            <a:grpSpLocks/>
          </p:cNvGrpSpPr>
          <p:nvPr/>
        </p:nvGrpSpPr>
        <p:grpSpPr bwMode="auto">
          <a:xfrm>
            <a:off x="910655" y="6164174"/>
            <a:ext cx="7981822" cy="523220"/>
            <a:chOff x="1471980" y="5867802"/>
            <a:chExt cx="3532068" cy="954205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954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i="1" dirty="0" smtClean="0">
                  <a:solidFill>
                    <a:srgbClr val="000000"/>
                  </a:solidFill>
                  <a:latin typeface="Calibri" pitchFamily="34" charset="0"/>
                </a:rPr>
                <a:t>Литвинская Ирина Геннадьевна</a:t>
              </a:r>
              <a:r>
                <a:rPr lang="ru-RU" sz="1600" b="1" dirty="0" smtClean="0">
                  <a:solidFill>
                    <a:srgbClr val="000000"/>
                  </a:solidFill>
                  <a:latin typeface="Calibri" pitchFamily="34" charset="0"/>
                </a:rPr>
                <a:t>, 8913-188- 8641    </a:t>
              </a:r>
              <a:r>
                <a:rPr lang="en-US" sz="1600" b="1" dirty="0" smtClean="0">
                  <a:solidFill>
                    <a:srgbClr val="000000"/>
                  </a:solidFill>
                  <a:latin typeface="Calibri" pitchFamily="34" charset="0"/>
                </a:rPr>
                <a:t>litvinskaya@kipk.ru</a:t>
              </a:r>
              <a:endParaRPr lang="ru-RU" sz="1600" b="1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ru-RU" sz="1200" b="1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2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3161385" y="50594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463825"/>
              </p:ext>
            </p:extLst>
          </p:nvPr>
        </p:nvGraphicFramePr>
        <p:xfrm>
          <a:off x="3635897" y="5805264"/>
          <a:ext cx="5508104" cy="10043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44089"/>
                <a:gridCol w="2264015"/>
              </a:tblGrid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52120" y="5559623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614220"/>
              </p:ext>
            </p:extLst>
          </p:nvPr>
        </p:nvGraphicFramePr>
        <p:xfrm>
          <a:off x="251521" y="2348879"/>
          <a:ext cx="8382444" cy="3364992"/>
        </p:xfrm>
        <a:graphic>
          <a:graphicData uri="http://schemas.openxmlformats.org/drawingml/2006/table">
            <a:tbl>
              <a:tblPr/>
              <a:tblGrid>
                <a:gridCol w="4191222"/>
                <a:gridCol w="4191222"/>
              </a:tblGrid>
              <a:tr h="3210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ВТ, </a:t>
                      </a:r>
                      <a:r>
                        <a:rPr lang="ru-RU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) 0,5 · 4 = 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2) 0,3 · (-0,6) = -0, 18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3) 1,3 · 5 = 6,5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4) -1,4 · (-0,2) = 0,28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5) -2,5 · (-3) = 7,5</a:t>
                      </a:r>
                      <a:r>
                        <a:rPr lang="ru-RU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ВТ, </a:t>
                      </a:r>
                      <a:r>
                        <a:rPr lang="ru-RU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 1.</a:t>
                      </a:r>
                      <a:r>
                        <a:rPr lang="en-US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) 0,12 : 2 = 0,6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2) 3,4 : 1,7 = 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3) -5 : (-0,5) = 10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4) -4,8 : (-0,4) = 12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5) -0,35 : 0,7 = 0,5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54755"/>
              </p:ext>
            </p:extLst>
          </p:nvPr>
        </p:nvGraphicFramePr>
        <p:xfrm>
          <a:off x="596206" y="5559622"/>
          <a:ext cx="8229600" cy="35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2769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1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179" y="6021288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12179" y="836614"/>
            <a:ext cx="8880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/>
              <a:t>Речевые пятиминутки</a:t>
            </a:r>
          </a:p>
        </p:txBody>
      </p:sp>
      <p:grpSp>
        <p:nvGrpSpPr>
          <p:cNvPr id="15368" name="Группа 1"/>
          <p:cNvGrpSpPr>
            <a:grpSpLocks/>
          </p:cNvGrpSpPr>
          <p:nvPr/>
        </p:nvGrpSpPr>
        <p:grpSpPr bwMode="auto">
          <a:xfrm>
            <a:off x="910655" y="6164174"/>
            <a:ext cx="7981822" cy="523220"/>
            <a:chOff x="1471980" y="5867802"/>
            <a:chExt cx="3532068" cy="954205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954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i="1" dirty="0" smtClean="0">
                  <a:solidFill>
                    <a:srgbClr val="000000"/>
                  </a:solidFill>
                  <a:latin typeface="Calibri" pitchFamily="34" charset="0"/>
                </a:rPr>
                <a:t>Литвинская Ирина Геннадьевна</a:t>
              </a:r>
              <a:r>
                <a:rPr lang="ru-RU" sz="1600" b="1" dirty="0" smtClean="0">
                  <a:solidFill>
                    <a:srgbClr val="000000"/>
                  </a:solidFill>
                  <a:latin typeface="Calibri" pitchFamily="34" charset="0"/>
                </a:rPr>
                <a:t>, 8913-188- 8641    </a:t>
              </a:r>
              <a:r>
                <a:rPr lang="en-US" sz="1600" b="1" dirty="0" smtClean="0">
                  <a:solidFill>
                    <a:srgbClr val="000000"/>
                  </a:solidFill>
                  <a:latin typeface="Calibri" pitchFamily="34" charset="0"/>
                </a:rPr>
                <a:t>litvinskaya@kipk.ru</a:t>
              </a:r>
              <a:endParaRPr lang="ru-RU" sz="1600" b="1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ru-RU" sz="1200" b="1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2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3161385" y="50594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467138"/>
              </p:ext>
            </p:extLst>
          </p:nvPr>
        </p:nvGraphicFramePr>
        <p:xfrm>
          <a:off x="3635897" y="5805264"/>
          <a:ext cx="5508104" cy="10043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44089"/>
                <a:gridCol w="2264015"/>
              </a:tblGrid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52120" y="5559623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47760"/>
              </p:ext>
            </p:extLst>
          </p:nvPr>
        </p:nvGraphicFramePr>
        <p:xfrm>
          <a:off x="457200" y="1916832"/>
          <a:ext cx="8229600" cy="34350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314258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Calibri"/>
                        </a:rPr>
                        <a:t>Медиана треугольника – это отрезок,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</a:rPr>
                        <a:t>соединяющий вершину треугольника с серединой противолежащей стороны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Calibri"/>
                        </a:rPr>
                        <a:t>Биссектриса треугольника – это отрезок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</a:rPr>
                        <a:t>, соединяющий вершину угла треугольника с точкой противоположной стороны и делящий этот угол пополам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70020"/>
              </p:ext>
            </p:extLst>
          </p:nvPr>
        </p:nvGraphicFramePr>
        <p:xfrm>
          <a:off x="596206" y="5428748"/>
          <a:ext cx="8229600" cy="407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4078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21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179" y="6021288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12179" y="836614"/>
            <a:ext cx="8880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dirty="0"/>
              <a:t>Речевые пятиминутки</a:t>
            </a:r>
          </a:p>
        </p:txBody>
      </p:sp>
      <p:grpSp>
        <p:nvGrpSpPr>
          <p:cNvPr id="15368" name="Группа 1"/>
          <p:cNvGrpSpPr>
            <a:grpSpLocks/>
          </p:cNvGrpSpPr>
          <p:nvPr/>
        </p:nvGrpSpPr>
        <p:grpSpPr bwMode="auto">
          <a:xfrm>
            <a:off x="910655" y="6164174"/>
            <a:ext cx="7981822" cy="523220"/>
            <a:chOff x="1471980" y="5867802"/>
            <a:chExt cx="3532068" cy="954205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954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i="1" dirty="0" smtClean="0">
                  <a:solidFill>
                    <a:srgbClr val="000000"/>
                  </a:solidFill>
                  <a:latin typeface="Calibri" pitchFamily="34" charset="0"/>
                </a:rPr>
                <a:t>Литвинская Ирина Геннадьевна</a:t>
              </a:r>
              <a:r>
                <a:rPr lang="ru-RU" sz="1600" b="1" dirty="0" smtClean="0">
                  <a:solidFill>
                    <a:srgbClr val="000000"/>
                  </a:solidFill>
                  <a:latin typeface="Calibri" pitchFamily="34" charset="0"/>
                </a:rPr>
                <a:t>, 8913-188- 8641    </a:t>
              </a:r>
              <a:r>
                <a:rPr lang="en-US" sz="1600" b="1" dirty="0" smtClean="0">
                  <a:solidFill>
                    <a:srgbClr val="000000"/>
                  </a:solidFill>
                  <a:latin typeface="Calibri" pitchFamily="34" charset="0"/>
                </a:rPr>
                <a:t>litvinskaya@kipk.ru</a:t>
              </a:r>
              <a:endParaRPr lang="ru-RU" sz="1600" b="1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ru-RU" sz="1200" b="1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2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3161385" y="50594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456628"/>
              </p:ext>
            </p:extLst>
          </p:nvPr>
        </p:nvGraphicFramePr>
        <p:xfrm>
          <a:off x="3635897" y="5805264"/>
          <a:ext cx="5508104" cy="10043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44089"/>
                <a:gridCol w="2264015"/>
              </a:tblGrid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52120" y="5559623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08906"/>
              </p:ext>
            </p:extLst>
          </p:nvPr>
        </p:nvGraphicFramePr>
        <p:xfrm>
          <a:off x="457200" y="1916832"/>
          <a:ext cx="8229600" cy="2546593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254659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 данных  чисел знаки 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---------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Поэтому модули </a:t>
                      </a:r>
                      <a:r>
                        <a:rPr lang="ru-RU" sz="2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этих чисел-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---------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В ответе ставим знак 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________, </a:t>
                      </a:r>
                      <a:r>
                        <a:rPr lang="ru-RU" sz="2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потому что 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---------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927980"/>
              </p:ext>
            </p:extLst>
          </p:nvPr>
        </p:nvGraphicFramePr>
        <p:xfrm>
          <a:off x="596206" y="4509120"/>
          <a:ext cx="8229600" cy="734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734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1) -6 </a:t>
                      </a:r>
                      <a:r>
                        <a:rPr lang="ru-RU" sz="2000" dirty="0" smtClean="0">
                          <a:effectLst/>
                        </a:rPr>
                        <a:t>+ 10                                                                      1) 8 +16</a:t>
                      </a:r>
                      <a:endParaRPr lang="ru-RU" sz="2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2) - 8 </a:t>
                      </a:r>
                      <a:r>
                        <a:rPr lang="ru-RU" sz="2000" dirty="0" smtClean="0">
                          <a:effectLst/>
                        </a:rPr>
                        <a:t>- 12                                                                       2)</a:t>
                      </a:r>
                      <a:r>
                        <a:rPr lang="ru-RU" sz="2000" baseline="0" dirty="0" smtClean="0">
                          <a:effectLst/>
                        </a:rPr>
                        <a:t> -6 - 13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2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16220"/>
              </p:ext>
            </p:extLst>
          </p:nvPr>
        </p:nvGraphicFramePr>
        <p:xfrm>
          <a:off x="0" y="1484784"/>
          <a:ext cx="9144000" cy="53720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34794"/>
                <a:gridCol w="4609206"/>
              </a:tblGrid>
              <a:tr h="735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Закончи предложение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Микро задачи в текстовой форме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637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1.Внешний и внутренний углы треугольника являются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2.Сумма внутреннего и внешнего углов треугольника равна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3..В равнобедренном треугольнике углы при основании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4..Сумма углов треугольника равна …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1. Если один из смежных углов известен, то второй равен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2. Если один угол при основании равнобедренного треугольника известен, то второй угол при основании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3.Чтобы найти угол, лежащий против основания равнобедренного треугольника, надо от …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0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179" y="6021288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12179" y="836614"/>
            <a:ext cx="8880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dirty="0" err="1" smtClean="0"/>
              <a:t>Оргдиалог</a:t>
            </a:r>
            <a:r>
              <a:rPr lang="ru-RU" sz="3600" b="1" dirty="0" smtClean="0"/>
              <a:t> учащихся</a:t>
            </a:r>
            <a:endParaRPr lang="ru-RU" sz="3600" b="1" dirty="0"/>
          </a:p>
        </p:txBody>
      </p:sp>
      <p:grpSp>
        <p:nvGrpSpPr>
          <p:cNvPr id="15368" name="Группа 1"/>
          <p:cNvGrpSpPr>
            <a:grpSpLocks/>
          </p:cNvGrpSpPr>
          <p:nvPr/>
        </p:nvGrpSpPr>
        <p:grpSpPr bwMode="auto">
          <a:xfrm>
            <a:off x="910655" y="6164174"/>
            <a:ext cx="7981822" cy="523220"/>
            <a:chOff x="1471980" y="5867802"/>
            <a:chExt cx="3532068" cy="954205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954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i="1" dirty="0" smtClean="0">
                  <a:solidFill>
                    <a:srgbClr val="000000"/>
                  </a:solidFill>
                  <a:latin typeface="Calibri" pitchFamily="34" charset="0"/>
                </a:rPr>
                <a:t>Литвинская Ирина Геннадьевна</a:t>
              </a:r>
              <a:r>
                <a:rPr lang="ru-RU" sz="1600" b="1" dirty="0" smtClean="0">
                  <a:solidFill>
                    <a:srgbClr val="000000"/>
                  </a:solidFill>
                  <a:latin typeface="Calibri" pitchFamily="34" charset="0"/>
                </a:rPr>
                <a:t>, 8913-188- 8641    </a:t>
              </a:r>
              <a:r>
                <a:rPr lang="en-US" sz="1600" b="1" dirty="0" smtClean="0">
                  <a:solidFill>
                    <a:srgbClr val="000000"/>
                  </a:solidFill>
                  <a:latin typeface="Calibri" pitchFamily="34" charset="0"/>
                </a:rPr>
                <a:t>litvinskaya@kipk.ru</a:t>
              </a:r>
              <a:endParaRPr lang="ru-RU" sz="1600" b="1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ru-RU" sz="1200" b="1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2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3161385" y="50594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374011"/>
              </p:ext>
            </p:extLst>
          </p:nvPr>
        </p:nvGraphicFramePr>
        <p:xfrm>
          <a:off x="3635897" y="5805264"/>
          <a:ext cx="5508104" cy="10043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44089"/>
                <a:gridCol w="2264015"/>
              </a:tblGrid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21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52120" y="5559623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759101"/>
              </p:ext>
            </p:extLst>
          </p:nvPr>
        </p:nvGraphicFramePr>
        <p:xfrm>
          <a:off x="755576" y="1676107"/>
          <a:ext cx="7632848" cy="3340291"/>
        </p:xfrm>
        <a:graphic>
          <a:graphicData uri="http://schemas.openxmlformats.org/drawingml/2006/table">
            <a:tbl>
              <a:tblPr/>
              <a:tblGrid>
                <a:gridCol w="7632848"/>
              </a:tblGrid>
              <a:tr h="261698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Развитие речи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Включенность каждого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Отработка пропущенных операций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Развитие мышления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Самостоятельность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Сотрудничество</a:t>
                      </a:r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171271"/>
              </p:ext>
            </p:extLst>
          </p:nvPr>
        </p:nvGraphicFramePr>
        <p:xfrm>
          <a:off x="596206" y="4509120"/>
          <a:ext cx="8229600" cy="1088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734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Система</a:t>
                      </a:r>
                      <a:r>
                        <a:rPr lang="ru-RU" sz="3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коллективных занятий на основе индивидуальных образовательных программ</a:t>
                      </a:r>
                      <a:endParaRPr lang="ru-RU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9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4364</TotalTime>
  <Words>421</Words>
  <Application>Microsoft Office PowerPoint</Application>
  <PresentationFormat>Экран (4:3)</PresentationFormat>
  <Paragraphs>93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Черноиванова Наталья</dc:creator>
  <cp:lastModifiedBy>litvinskaya</cp:lastModifiedBy>
  <cp:revision>487</cp:revision>
  <dcterms:created xsi:type="dcterms:W3CDTF">2013-09-03T10:23:08Z</dcterms:created>
  <dcterms:modified xsi:type="dcterms:W3CDTF">2019-11-11T16:57:17Z</dcterms:modified>
</cp:coreProperties>
</file>