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1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29.12.2016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836712"/>
            <a:ext cx="7772400" cy="2838177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C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ОТЧЕТ </a:t>
            </a:r>
            <a:br>
              <a:rPr lang="ru-RU" sz="2800" b="1" dirty="0" smtClean="0">
                <a:solidFill>
                  <a:srgbClr val="C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о работе НАУЧНО-ПРАКТИЧЕСКОЙ ЛАБОРАТОРИИ СЕЛЬСКОЙ ШКОЛЫ  </a:t>
            </a:r>
            <a:r>
              <a:rPr lang="ru-RU" sz="2800" b="1" dirty="0" smtClean="0">
                <a:solidFill>
                  <a:srgbClr val="C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800" b="1" dirty="0" smtClean="0">
                <a:solidFill>
                  <a:srgbClr val="C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400" b="1" dirty="0" smtClean="0">
                <a:solidFill>
                  <a:srgbClr val="C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2016 </a:t>
            </a:r>
            <a:r>
              <a:rPr lang="ru-RU" sz="2000" b="1" dirty="0" smtClean="0">
                <a:solidFill>
                  <a:srgbClr val="C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ГОД</a:t>
            </a:r>
            <a:endParaRPr lang="ru-RU" sz="2000" b="1" dirty="0">
              <a:solidFill>
                <a:srgbClr val="C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2400" b="1" dirty="0" smtClean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z="2000" b="1" dirty="0" smtClean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20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Байбородова</a:t>
            </a:r>
            <a:r>
              <a:rPr lang="ru-RU" altLang="ru-RU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 </a:t>
            </a:r>
            <a:endParaRPr lang="ru-RU" altLang="ru-RU" sz="2000" b="1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20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Людмила </a:t>
            </a:r>
            <a:r>
              <a:rPr lang="ru-RU" altLang="ru-RU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Васильевна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 sz="200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Доктор педагогических наук, профессор</a:t>
            </a:r>
            <a:endParaRPr lang="ru-RU" altLang="ru-RU" sz="2000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03732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282154"/>
          </a:xfrm>
        </p:spPr>
        <p:txBody>
          <a:bodyPr>
            <a:normAutofit fontScale="90000"/>
          </a:bodyPr>
          <a:lstStyle/>
          <a:p>
            <a:r>
              <a:rPr lang="ru-RU" sz="3200" dirty="0" smtClean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7. Создание толерантной образовательной среды</a:t>
            </a:r>
            <a:br>
              <a:rPr lang="ru-RU" sz="3200" dirty="0" smtClean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atin typeface="Tahoma" panose="020B0604030504040204" pitchFamily="34" charset="0"/>
                <a:cs typeface="Tahoma" panose="020B0604030504040204" pitchFamily="34" charset="0"/>
              </a:rPr>
              <a:t>Руководители: А.А.Кораблева, С. </a:t>
            </a:r>
            <a:r>
              <a:rPr lang="ru-RU" sz="2000" b="1" dirty="0" err="1" smtClean="0">
                <a:latin typeface="Tahoma" panose="020B0604030504040204" pitchFamily="34" charset="0"/>
                <a:cs typeface="Tahoma" panose="020B0604030504040204" pitchFamily="34" charset="0"/>
              </a:rPr>
              <a:t>А.Медведева</a:t>
            </a:r>
            <a:endParaRPr lang="ru-RU" sz="3200" b="1" dirty="0">
              <a:solidFill>
                <a:srgbClr val="7030A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	</a:t>
            </a:r>
          </a:p>
          <a:p>
            <a:pPr marL="0" indent="0">
              <a:buNone/>
            </a:pPr>
            <a:r>
              <a:rPr lang="ru-RU" sz="2400" dirty="0">
                <a:latin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В составе группы 9 человек из 5 школ.</a:t>
            </a:r>
          </a:p>
          <a:p>
            <a:pPr marL="0" indent="0">
              <a:buNone/>
            </a:pP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ru-RU" sz="2400" b="1" u="sng" dirty="0" smtClean="0">
                <a:latin typeface="Tahoma" panose="020B0604030504040204" pitchFamily="34" charset="0"/>
                <a:cs typeface="Tahoma" panose="020B0604030504040204" pitchFamily="34" charset="0"/>
              </a:rPr>
              <a:t>Цель:</a:t>
            </a: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 разработка </a:t>
            </a:r>
            <a:r>
              <a:rPr lang="ru-RU" sz="2400" dirty="0">
                <a:latin typeface="Tahoma" panose="020B0604030504040204" pitchFamily="34" charset="0"/>
                <a:cs typeface="Tahoma" panose="020B0604030504040204" pitchFamily="34" charset="0"/>
              </a:rPr>
              <a:t>модели толерантной образовательной среды  в сельской школе</a:t>
            </a: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	Проведено: 3 семинара.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	Опубликовано: 3 статьи.</a:t>
            </a:r>
            <a:endParaRPr lang="ru-RU" sz="2400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ru-RU" sz="24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80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35280" cy="1872208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8. Интеграция средств урочной, внеурочной деятельности и дополнительного образования детей</a:t>
            </a:r>
            <a:br>
              <a:rPr lang="ru-RU" sz="2800" dirty="0" smtClean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atin typeface="Tahoma" panose="020B0604030504040204" pitchFamily="34" charset="0"/>
                <a:cs typeface="Tahoma" panose="020B0604030504040204" pitchFamily="34" charset="0"/>
              </a:rPr>
              <a:t>Руководители: Л.В.Байбородова, </a:t>
            </a:r>
            <a:r>
              <a:rPr lang="ru-RU" sz="2000" b="1" dirty="0" err="1" smtClean="0">
                <a:latin typeface="Tahoma" panose="020B0604030504040204" pitchFamily="34" charset="0"/>
                <a:cs typeface="Tahoma" panose="020B0604030504040204" pitchFamily="34" charset="0"/>
              </a:rPr>
              <a:t>Т.Д.Яковлева</a:t>
            </a:r>
            <a:r>
              <a:rPr lang="ru-RU" sz="2000" b="1" dirty="0" smtClean="0">
                <a:latin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000" b="1" dirty="0" err="1" smtClean="0">
                <a:latin typeface="Tahoma" panose="020B0604030504040204" pitchFamily="34" charset="0"/>
                <a:cs typeface="Tahoma" panose="020B0604030504040204" pitchFamily="34" charset="0"/>
              </a:rPr>
              <a:t>Г.В.Лушникова</a:t>
            </a:r>
            <a:r>
              <a:rPr lang="ru-RU" sz="2000" b="1" dirty="0" smtClean="0">
                <a:latin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000" b="1" dirty="0" err="1" smtClean="0">
                <a:latin typeface="Tahoma" panose="020B0604030504040204" pitchFamily="34" charset="0"/>
                <a:cs typeface="Tahoma" panose="020B0604030504040204" pitchFamily="34" charset="0"/>
              </a:rPr>
              <a:t>Е.А.Винокурова</a:t>
            </a:r>
            <a:endParaRPr lang="ru-RU" sz="2800" b="1" dirty="0">
              <a:solidFill>
                <a:srgbClr val="7030A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132856"/>
            <a:ext cx="8712968" cy="439248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	</a:t>
            </a:r>
          </a:p>
          <a:p>
            <a:pPr marL="0" indent="0">
              <a:buNone/>
            </a:pPr>
            <a:r>
              <a:rPr lang="ru-RU" sz="2400" dirty="0">
                <a:latin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В составе группы 8 человек из 5 школ.</a:t>
            </a:r>
          </a:p>
          <a:p>
            <a:pPr marL="0" indent="0">
              <a:buNone/>
            </a:pP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ru-RU" sz="2400" b="1" u="sng" dirty="0" smtClean="0">
                <a:latin typeface="Tahoma" panose="020B0604030504040204" pitchFamily="34" charset="0"/>
                <a:cs typeface="Tahoma" panose="020B0604030504040204" pitchFamily="34" charset="0"/>
              </a:rPr>
              <a:t>Цель:</a:t>
            </a: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 разработать и внедрить средства интеграции в образовательном процессе сельской школы.</a:t>
            </a:r>
          </a:p>
          <a:p>
            <a:pPr marL="0" indent="0">
              <a:buNone/>
            </a:pP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	Проведено: 4 семинара, мастер-класс.</a:t>
            </a:r>
          </a:p>
          <a:p>
            <a:pPr marL="0" indent="0">
              <a:buNone/>
            </a:pP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	Опубликовано: 8 статей.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93884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570186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9. Воспитание демократической культуры</a:t>
            </a:r>
            <a:br>
              <a:rPr lang="ru-RU" sz="3200" dirty="0" smtClean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atin typeface="Tahoma" panose="020B0604030504040204" pitchFamily="34" charset="0"/>
                <a:cs typeface="Tahoma" panose="020B0604030504040204" pitchFamily="34" charset="0"/>
              </a:rPr>
              <a:t>Руководители: В.В.Белкина, </a:t>
            </a:r>
            <a:r>
              <a:rPr lang="ru-RU" sz="2000" b="1" dirty="0" err="1" smtClean="0">
                <a:latin typeface="Tahoma" panose="020B0604030504040204" pitchFamily="34" charset="0"/>
                <a:cs typeface="Tahoma" panose="020B0604030504040204" pitchFamily="34" charset="0"/>
              </a:rPr>
              <a:t>С.В.Крепкова</a:t>
            </a:r>
            <a:r>
              <a:rPr lang="ru-RU" sz="2000" b="1" dirty="0" smtClean="0">
                <a:latin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000" b="1" dirty="0" err="1" smtClean="0">
                <a:latin typeface="Tahoma" panose="020B0604030504040204" pitchFamily="34" charset="0"/>
                <a:cs typeface="Tahoma" panose="020B0604030504040204" pitchFamily="34" charset="0"/>
              </a:rPr>
              <a:t>Т.В.Кукушкина</a:t>
            </a:r>
            <a:endParaRPr lang="ru-RU" sz="3200" b="1" dirty="0">
              <a:solidFill>
                <a:srgbClr val="7030A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	В составе группы 9 человек из 3 школ.</a:t>
            </a:r>
          </a:p>
          <a:p>
            <a:pPr marL="0" indent="0">
              <a:buNone/>
            </a:pP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ru-RU" sz="2400" b="1" u="sng" dirty="0" smtClean="0">
                <a:latin typeface="Tahoma" panose="020B0604030504040204" pitchFamily="34" charset="0"/>
                <a:cs typeface="Tahoma" panose="020B0604030504040204" pitchFamily="34" charset="0"/>
              </a:rPr>
              <a:t>Цель: </a:t>
            </a: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разработка и внедрение педагогических средств и программ воспитания демократической культуры участников образовательного процесса.</a:t>
            </a:r>
          </a:p>
          <a:p>
            <a:pPr marL="0" indent="0">
              <a:buNone/>
            </a:pP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	Проведено: 5 семинаров и мастер-классов.</a:t>
            </a:r>
          </a:p>
          <a:p>
            <a:pPr marL="0" indent="0">
              <a:buNone/>
            </a:pP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	Опубликовано: 6 статей.	</a:t>
            </a:r>
            <a:endParaRPr lang="ru-RU" sz="24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711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282154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10. Подготовка педагогов в соответствии с профессиональным стандартом педагога</a:t>
            </a:r>
            <a:br>
              <a:rPr lang="ru-RU" sz="2800" dirty="0" smtClean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Руководители</a:t>
            </a:r>
            <a:r>
              <a:rPr lang="ru-RU" sz="2000" b="1" dirty="0" smtClean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 Н.В. Зайцева, М.А. Калинина, И.Г. Харисова</a:t>
            </a:r>
            <a:endParaRPr lang="ru-RU" sz="2800" dirty="0">
              <a:solidFill>
                <a:srgbClr val="7030A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482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	В составе группы: 4 человека.</a:t>
            </a:r>
          </a:p>
          <a:p>
            <a:pPr marL="0" indent="0">
              <a:buNone/>
            </a:pP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ru-RU" sz="2400" b="1" u="sng" dirty="0" smtClean="0">
                <a:latin typeface="Tahoma" panose="020B0604030504040204" pitchFamily="34" charset="0"/>
                <a:cs typeface="Tahoma" panose="020B0604030504040204" pitchFamily="34" charset="0"/>
              </a:rPr>
              <a:t>Цель:</a:t>
            </a: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  разработка диагностического инструментария и изучение </a:t>
            </a:r>
            <a:r>
              <a:rPr lang="ru-RU" sz="2400" dirty="0">
                <a:latin typeface="Tahoma" panose="020B0604030504040204" pitchFamily="34" charset="0"/>
                <a:cs typeface="Tahoma" panose="020B0604030504040204" pitchFamily="34" charset="0"/>
              </a:rPr>
              <a:t>готовности педагогов к реализации требований </a:t>
            </a: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ПС,  составление рекомендаций по использованию полученных данных в процессе подготовки и переподготовки педагогических кадров для села.</a:t>
            </a:r>
          </a:p>
          <a:p>
            <a:pPr marL="0" indent="0">
              <a:buNone/>
            </a:pP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	Проведено:  диагностическое исследование готовности педагогов к реализации функций профессионального стандарта с участием более 150 педагогов сельских и городских школ.</a:t>
            </a:r>
          </a:p>
          <a:p>
            <a:pPr marL="0" indent="0">
              <a:buNone/>
            </a:pP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	Опубликовано: 4 статьи</a:t>
            </a:r>
            <a:endParaRPr lang="ru-RU" sz="24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75377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chemeClr val="accent4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11. Дошкольное образование сельских детей</a:t>
            </a:r>
            <a:r>
              <a:rPr lang="ru-RU" sz="3600" dirty="0" smtClean="0">
                <a:solidFill>
                  <a:schemeClr val="accent4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3600" dirty="0" smtClean="0">
                <a:solidFill>
                  <a:schemeClr val="accent4"/>
                </a:solidFill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atin typeface="Tahoma" panose="020B0604030504040204" pitchFamily="34" charset="0"/>
                <a:cs typeface="Tahoma" panose="020B0604030504040204" pitchFamily="34" charset="0"/>
              </a:rPr>
              <a:t>Руководители: Е.В. </a:t>
            </a:r>
            <a:r>
              <a:rPr lang="ru-RU" sz="2000" b="1" dirty="0" err="1" smtClean="0">
                <a:latin typeface="Tahoma" panose="020B0604030504040204" pitchFamily="34" charset="0"/>
                <a:cs typeface="Tahoma" panose="020B0604030504040204" pitchFamily="34" charset="0"/>
              </a:rPr>
              <a:t>Поточигова</a:t>
            </a:r>
            <a:r>
              <a:rPr lang="ru-RU" sz="2000" b="1" dirty="0" smtClean="0">
                <a:latin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000" b="1" dirty="0" err="1" smtClean="0">
                <a:latin typeface="Tahoma" panose="020B0604030504040204" pitchFamily="34" charset="0"/>
                <a:cs typeface="Tahoma" panose="020B0604030504040204" pitchFamily="34" charset="0"/>
              </a:rPr>
              <a:t>О.А.Жбаникова</a:t>
            </a:r>
            <a:r>
              <a:rPr lang="ru-RU" sz="2000" b="1" dirty="0" smtClean="0">
                <a:latin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000" b="1" dirty="0" err="1" smtClean="0">
                <a:latin typeface="Tahoma" panose="020B0604030504040204" pitchFamily="34" charset="0"/>
                <a:cs typeface="Tahoma" panose="020B0604030504040204" pitchFamily="34" charset="0"/>
              </a:rPr>
              <a:t>М.В.Гришмановская</a:t>
            </a:r>
            <a:endParaRPr lang="ru-RU" sz="3200" b="1" dirty="0">
              <a:solidFill>
                <a:schemeClr val="accent4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	В </a:t>
            </a:r>
            <a:r>
              <a:rPr lang="ru-RU" sz="2400" dirty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составе </a:t>
            </a:r>
            <a:r>
              <a:rPr lang="ru-RU" sz="2400" dirty="0" smtClean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группы 22 человека из 9 образовательных организаций.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ru-RU" sz="2400" b="1" u="sng" dirty="0" smtClean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Цель:</a:t>
            </a:r>
            <a:r>
              <a:rPr lang="ru-RU" sz="2400" dirty="0" smtClean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создание условий для повышения профессиональной компетентности  педагогов ДОО, находящихся в сельской местности, в вопросах использования современных образовательных технологий. Выявление, обобщение и распространение эффективного опыта педагогов ДОО в реализации ФГОС ДО.	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	Проведено: 8 мероприятий</a:t>
            </a:r>
          </a:p>
          <a:p>
            <a:pPr marL="0" indent="0">
              <a:buNone/>
            </a:pPr>
            <a:r>
              <a:rPr lang="ru-RU" sz="2400" dirty="0" smtClean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	Подготовлены </a:t>
            </a:r>
            <a:r>
              <a:rPr lang="ru-RU" sz="2400" smtClean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методические рекомендации </a:t>
            </a:r>
            <a:r>
              <a:rPr lang="ru-RU" sz="2400" dirty="0" smtClean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«Взаимодействие взрослого и ребёнка: учёт интересов и возможностей дошкольников».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58791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 smtClean="0">
                <a:latin typeface="Tahoma" panose="020B0604030504040204" pitchFamily="34" charset="0"/>
                <a:cs typeface="Tahoma" panose="020B0604030504040204" pitchFamily="34" charset="0"/>
              </a:rPr>
              <a:t>Обобщенные результаты</a:t>
            </a:r>
          </a:p>
          <a:p>
            <a:pPr marL="0" indent="0" algn="just">
              <a:buNone/>
            </a:pPr>
            <a:r>
              <a:rPr lang="ru-RU" sz="2400" b="1" dirty="0" smtClean="0">
                <a:latin typeface="Tahoma" panose="020B0604030504040204" pitchFamily="34" charset="0"/>
                <a:cs typeface="Tahoma" panose="020B0604030504040204" pitchFamily="34" charset="0"/>
              </a:rPr>
              <a:t>1.Проведена научно-практическая конференция «Основные направления развития сельских образовательных организаций» с изданием 2 сборников (3,0 п.л. И 18 п.л.). </a:t>
            </a:r>
          </a:p>
          <a:p>
            <a:pPr marL="0" indent="0" algn="just">
              <a:buNone/>
            </a:pPr>
            <a:r>
              <a:rPr lang="ru-RU" sz="2400" b="1" dirty="0" smtClean="0">
                <a:latin typeface="Tahoma" panose="020B0604030504040204" pitchFamily="34" charset="0"/>
                <a:cs typeface="Tahoma" panose="020B0604030504040204" pitchFamily="34" charset="0"/>
              </a:rPr>
              <a:t>2.Изданы два номера журнала «Сельская школа» в издательстве «Народное образование».</a:t>
            </a:r>
          </a:p>
          <a:p>
            <a:pPr marL="0" indent="0" algn="just">
              <a:buNone/>
            </a:pPr>
            <a:r>
              <a:rPr lang="ru-RU" sz="2400" b="1" dirty="0" smtClean="0">
                <a:latin typeface="Tahoma" panose="020B0604030504040204" pitchFamily="34" charset="0"/>
                <a:cs typeface="Tahoma" panose="020B0604030504040204" pitchFamily="34" charset="0"/>
              </a:rPr>
              <a:t>3.Утверждены 2 базовые площадки: Великосельская СШ и </a:t>
            </a:r>
            <a:r>
              <a:rPr lang="ru-RU" sz="2400" b="1" dirty="0" err="1" smtClean="0">
                <a:latin typeface="Tahoma" panose="020B0604030504040204" pitchFamily="34" charset="0"/>
                <a:cs typeface="Tahoma" panose="020B0604030504040204" pitchFamily="34" charset="0"/>
              </a:rPr>
              <a:t>Ананьинская</a:t>
            </a:r>
            <a:r>
              <a:rPr lang="ru-RU" sz="2400" b="1" dirty="0" smtClean="0">
                <a:latin typeface="Tahoma" panose="020B0604030504040204" pitchFamily="34" charset="0"/>
                <a:cs typeface="Tahoma" panose="020B0604030504040204" pitchFamily="34" charset="0"/>
              </a:rPr>
              <a:t> ОШ.</a:t>
            </a:r>
          </a:p>
          <a:p>
            <a:pPr marL="0" indent="0" algn="just">
              <a:buNone/>
            </a:pPr>
            <a:r>
              <a:rPr lang="ru-RU" sz="2400" b="1" dirty="0" smtClean="0">
                <a:latin typeface="Tahoma" panose="020B0604030504040204" pitchFamily="34" charset="0"/>
                <a:cs typeface="Tahoma" panose="020B0604030504040204" pitchFamily="34" charset="0"/>
              </a:rPr>
              <a:t>4.Разработаны три программы повышения квалификации.</a:t>
            </a:r>
          </a:p>
          <a:p>
            <a:pPr marL="0" indent="0" algn="ctr">
              <a:buNone/>
            </a:pPr>
            <a:endParaRPr lang="ru-RU" b="1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44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Clr>
                <a:srgbClr val="922223"/>
              </a:buClr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44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MS Gothic" charset="-128"/>
                <a:cs typeface="Tahoma" panose="020B0604030504040204" pitchFamily="34" charset="0"/>
              </a:rPr>
              <a:t>2015 год</a:t>
            </a:r>
          </a:p>
          <a:p>
            <a:pPr marL="0" indent="0" algn="ctr">
              <a:buClr>
                <a:srgbClr val="922223"/>
              </a:buClr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MS Gothic" charset="-128"/>
                <a:cs typeface="Tahoma" panose="020B0604030504040204" pitchFamily="34" charset="0"/>
              </a:rPr>
              <a:t>		</a:t>
            </a:r>
          </a:p>
          <a:p>
            <a:pPr marL="0" indent="0" algn="ctr">
              <a:buClr>
                <a:srgbClr val="922223"/>
              </a:buClr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MS Gothic" charset="-128"/>
                <a:cs typeface="Tahoma" panose="020B0604030504040204" pitchFamily="34" charset="0"/>
              </a:rPr>
              <a:t>Создание Ассоциации педагогов-лидеров сельских образовательных организаций  (апрель)</a:t>
            </a:r>
          </a:p>
          <a:p>
            <a:pPr marL="0" indent="0" algn="ctr">
              <a:buClr>
                <a:srgbClr val="922223"/>
              </a:buClr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MS Gothic" charset="-128"/>
                <a:cs typeface="Tahoma" panose="020B0604030504040204" pitchFamily="34" charset="0"/>
              </a:rPr>
              <a:t>Цель – объединить усилия педагогов для повышения качества образования на селе</a:t>
            </a:r>
          </a:p>
          <a:p>
            <a:pPr algn="ctr">
              <a:buClr>
                <a:srgbClr val="922223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b="1" dirty="0"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MS Gothic" charset="-128"/>
              <a:cs typeface="Tahoma" panose="020B0604030504040204" pitchFamily="34" charset="0"/>
            </a:endParaRPr>
          </a:p>
          <a:p>
            <a:pPr marL="0" indent="0" algn="ctr">
              <a:buClr>
                <a:srgbClr val="922223"/>
              </a:buClr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MS Gothic" charset="-128"/>
                <a:cs typeface="Tahoma" panose="020B0604030504040204" pitchFamily="34" charset="0"/>
              </a:rPr>
              <a:t>Открытие научно-практической лаборатории  сельской школы  </a:t>
            </a:r>
          </a:p>
          <a:p>
            <a:pPr marL="0" indent="0" algn="ctr">
              <a:buClr>
                <a:srgbClr val="922223"/>
              </a:buClr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MS Gothic" charset="-128"/>
                <a:cs typeface="Tahoma" panose="020B0604030504040204" pitchFamily="34" charset="0"/>
              </a:rPr>
              <a:t>Цель  - организовать исследование актуальных проблем и  обеспечить научно-методическое сопровождение инновационной деятельности сельских образовательных организаций</a:t>
            </a:r>
          </a:p>
          <a:p>
            <a:pPr algn="ctr">
              <a:buClr>
                <a:srgbClr val="922223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dirty="0"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MS Gothic" charset="-128"/>
              <a:cs typeface="Tahoma" panose="020B0604030504040204" pitchFamily="34" charset="0"/>
            </a:endParaRPr>
          </a:p>
          <a:p>
            <a:pPr marL="0" indent="0" algn="ctr">
              <a:buClr>
                <a:srgbClr val="922223"/>
              </a:buClr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MS Gothic" charset="-128"/>
                <a:cs typeface="Tahoma" panose="020B0604030504040204" pitchFamily="34" charset="0"/>
              </a:rPr>
              <a:t>Создание 11 проблемных групп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79613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lnSpcReduction="10000"/>
          </a:bodyPr>
          <a:lstStyle/>
          <a:p>
            <a:pPr lvl="0" algn="ctr" defTabSz="449263" fontAlgn="base">
              <a:spcBef>
                <a:spcPct val="0"/>
              </a:spcBef>
              <a:spcAft>
                <a:spcPct val="0"/>
              </a:spcAft>
              <a:buClr>
                <a:srgbClr val="922223"/>
              </a:buClr>
              <a:buSzPct val="10000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MS Gothic" charset="-128"/>
                <a:cs typeface="Tahoma" panose="020B0604030504040204" pitchFamily="34" charset="0"/>
              </a:rPr>
              <a:t>ОСНОВНЫЕ   ЧЕРТЫ   ИССЛЕДОВАТЕЛЬСКОЙ   ДЕЯТЕЛЬНОСТИ</a:t>
            </a:r>
          </a:p>
          <a:p>
            <a:pPr lvl="0" algn="ctr" defTabSz="449263" fontAlgn="base">
              <a:spcBef>
                <a:spcPct val="0"/>
              </a:spcBef>
              <a:spcAft>
                <a:spcPct val="0"/>
              </a:spcAft>
              <a:buClr>
                <a:srgbClr val="922223"/>
              </a:buClr>
              <a:buSzPct val="10000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endParaRPr lang="ru-RU" sz="2400" dirty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ahoma" panose="020B0604030504040204" pitchFamily="34" charset="0"/>
              <a:ea typeface="MS Gothic" charset="-128"/>
              <a:cs typeface="Tahoma" panose="020B0604030504040204" pitchFamily="34" charset="0"/>
            </a:endParaRPr>
          </a:p>
          <a:p>
            <a:pPr lvl="0" algn="just" defTabSz="449263" fontAlgn="base">
              <a:spcBef>
                <a:spcPct val="0"/>
              </a:spcBef>
              <a:spcAft>
                <a:spcPct val="0"/>
              </a:spcAft>
              <a:buClr>
                <a:srgbClr val="922223"/>
              </a:buClr>
              <a:buSzPct val="10000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MS Gothic" charset="-128"/>
                <a:cs typeface="Tahoma" panose="020B0604030504040204" pitchFamily="34" charset="0"/>
              </a:rPr>
              <a:t>1. Выявление проблем и трудностей сельских детей, педагогов, особенностей сельской школы и  социума</a:t>
            </a:r>
          </a:p>
          <a:p>
            <a:pPr lvl="0" algn="just" defTabSz="449263" fontAlgn="base">
              <a:spcBef>
                <a:spcPct val="0"/>
              </a:spcBef>
              <a:spcAft>
                <a:spcPct val="0"/>
              </a:spcAft>
              <a:buClr>
                <a:srgbClr val="922223"/>
              </a:buClr>
              <a:buSzPct val="10000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MS Gothic" charset="-128"/>
                <a:cs typeface="Tahoma" panose="020B0604030504040204" pitchFamily="34" charset="0"/>
              </a:rPr>
              <a:t>2. Опора на ФГОС и современные концепции образования</a:t>
            </a:r>
          </a:p>
          <a:p>
            <a:pPr lvl="0" algn="just" defTabSz="449263" fontAlgn="base">
              <a:spcBef>
                <a:spcPct val="0"/>
              </a:spcBef>
              <a:spcAft>
                <a:spcPct val="0"/>
              </a:spcAft>
              <a:buClr>
                <a:srgbClr val="922223"/>
              </a:buClr>
              <a:buSzPct val="10000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MS Gothic" charset="-128"/>
                <a:cs typeface="Tahoma" panose="020B0604030504040204" pitchFamily="34" charset="0"/>
              </a:rPr>
              <a:t>3.Практико-ориентированный характер исследовательской деятельности</a:t>
            </a:r>
          </a:p>
          <a:p>
            <a:pPr lvl="0" algn="just" defTabSz="449263" fontAlgn="base">
              <a:spcBef>
                <a:spcPct val="0"/>
              </a:spcBef>
              <a:spcAft>
                <a:spcPct val="0"/>
              </a:spcAft>
              <a:buClr>
                <a:srgbClr val="922223"/>
              </a:buClr>
              <a:buSzPct val="10000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MS Gothic" charset="-128"/>
                <a:cs typeface="Tahoma" panose="020B0604030504040204" pitchFamily="34" charset="0"/>
              </a:rPr>
              <a:t>4. Каждая проблема разрабатывается с участием ученых, методистов и педагогов-практиков</a:t>
            </a:r>
          </a:p>
          <a:p>
            <a:pPr lvl="0" algn="just" defTabSz="449263" fontAlgn="base">
              <a:spcBef>
                <a:spcPct val="0"/>
              </a:spcBef>
              <a:spcAft>
                <a:spcPct val="0"/>
              </a:spcAft>
              <a:buClr>
                <a:srgbClr val="922223"/>
              </a:buClr>
              <a:buSzPct val="10000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MS Gothic" charset="-128"/>
                <a:cs typeface="Tahoma" panose="020B0604030504040204" pitchFamily="34" charset="0"/>
              </a:rPr>
              <a:t>5. Активное и мобильное  внедрение результатов исследовательской и инновационной деятельности  в массовую практику</a:t>
            </a:r>
          </a:p>
          <a:p>
            <a:pPr lvl="0" algn="just" defTabSz="449263" fontAlgn="base">
              <a:spcBef>
                <a:spcPct val="0"/>
              </a:spcBef>
              <a:spcAft>
                <a:spcPct val="0"/>
              </a:spcAft>
              <a:buClr>
                <a:srgbClr val="922223"/>
              </a:buClr>
              <a:buSzPct val="100000"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ru-RU" sz="2400" dirty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MS Gothic" charset="-128"/>
                <a:cs typeface="Tahoma" panose="020B0604030504040204" pitchFamily="34" charset="0"/>
              </a:rPr>
              <a:t>6. Повышение  квалификации участников исследовательской деятельности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1942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642194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1. Актуальные проблемы социализации сельских школ</a:t>
            </a:r>
            <a:br>
              <a:rPr lang="ru-RU" sz="3600" dirty="0" smtClean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200" b="1" dirty="0" smtClean="0">
                <a:latin typeface="Tahoma" panose="020B0604030504040204" pitchFamily="34" charset="0"/>
                <a:cs typeface="Tahoma" panose="020B0604030504040204" pitchFamily="34" charset="0"/>
              </a:rPr>
              <a:t>Руководители группы: </a:t>
            </a:r>
            <a:r>
              <a:rPr lang="ru-RU" sz="2200" b="1" dirty="0" err="1" smtClean="0">
                <a:latin typeface="Tahoma" panose="020B0604030504040204" pitchFamily="34" charset="0"/>
                <a:cs typeface="Tahoma" panose="020B0604030504040204" pitchFamily="34" charset="0"/>
              </a:rPr>
              <a:t>И.Г.Назарова</a:t>
            </a:r>
            <a:r>
              <a:rPr lang="ru-RU" sz="2200" b="1" dirty="0" smtClean="0">
                <a:latin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200" b="1" dirty="0" err="1" smtClean="0">
                <a:latin typeface="Tahoma" panose="020B0604030504040204" pitchFamily="34" charset="0"/>
                <a:cs typeface="Tahoma" panose="020B0604030504040204" pitchFamily="34" charset="0"/>
              </a:rPr>
              <a:t>О.В.Чиркун</a:t>
            </a:r>
            <a:r>
              <a:rPr lang="ru-RU" sz="2200" b="1" dirty="0" smtClean="0">
                <a:latin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200" b="1" dirty="0" err="1" smtClean="0">
                <a:latin typeface="Tahoma" panose="020B0604030504040204" pitchFamily="34" charset="0"/>
                <a:cs typeface="Tahoma" panose="020B0604030504040204" pitchFamily="34" charset="0"/>
              </a:rPr>
              <a:t>В.В.Мякина</a:t>
            </a:r>
            <a:endParaRPr lang="ru-RU" sz="2200" b="1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>
                <a:latin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Участвуют в работе группы 11 человек (5 школ).</a:t>
            </a:r>
          </a:p>
          <a:p>
            <a:pPr marL="0" indent="0">
              <a:buNone/>
            </a:pPr>
            <a:r>
              <a:rPr lang="ru-RU" sz="2400" b="1" dirty="0">
                <a:latin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ru-RU" sz="2400" b="1" u="sng" dirty="0" smtClean="0">
                <a:latin typeface="Tahoma" panose="020B0604030504040204" pitchFamily="34" charset="0"/>
                <a:cs typeface="Tahoma" panose="020B0604030504040204" pitchFamily="34" charset="0"/>
              </a:rPr>
              <a:t>Цель: </a:t>
            </a: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выявить особенности социализации сельских школьников.</a:t>
            </a:r>
          </a:p>
          <a:p>
            <a:pPr marL="0" indent="0">
              <a:buNone/>
            </a:pP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	Проведена обработка материалов исследования 16 сельских школ и 5 городских школ.</a:t>
            </a:r>
          </a:p>
          <a:p>
            <a:pPr marL="0" indent="0">
              <a:buNone/>
            </a:pP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	Первые публикации исследования представлены в 10 публикациях.</a:t>
            </a:r>
            <a:endParaRPr lang="ru-RU" sz="24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0867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643192" cy="18002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2. Индивидуализация образовательного процесса</a:t>
            </a:r>
            <a:br>
              <a:rPr lang="ru-RU" sz="3200" dirty="0" smtClean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200" b="1" dirty="0" smtClean="0">
                <a:latin typeface="Tahoma" panose="020B0604030504040204" pitchFamily="34" charset="0"/>
                <a:cs typeface="Tahoma" panose="020B0604030504040204" pitchFamily="34" charset="0"/>
              </a:rPr>
              <a:t>Руководители: Л.В.Байбородова, </a:t>
            </a:r>
            <a:r>
              <a:rPr lang="ru-RU" sz="2200" b="1" dirty="0" err="1" smtClean="0">
                <a:latin typeface="Tahoma" panose="020B0604030504040204" pitchFamily="34" charset="0"/>
                <a:cs typeface="Tahoma" panose="020B0604030504040204" pitchFamily="34" charset="0"/>
              </a:rPr>
              <a:t>О.В.Тихомирова</a:t>
            </a:r>
            <a:r>
              <a:rPr lang="ru-RU" sz="2200" b="1" dirty="0" smtClean="0">
                <a:latin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200" b="1" dirty="0" err="1" smtClean="0">
                <a:latin typeface="Tahoma" panose="020B0604030504040204" pitchFamily="34" charset="0"/>
                <a:cs typeface="Tahoma" panose="020B0604030504040204" pitchFamily="34" charset="0"/>
              </a:rPr>
              <a:t>М.Л.Ершова</a:t>
            </a:r>
            <a:endParaRPr lang="ru-RU" sz="2200" b="1" dirty="0">
              <a:solidFill>
                <a:srgbClr val="7030A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46449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Участвуют в работе группы педагоги Великосельской СШ и </a:t>
            </a:r>
            <a:r>
              <a:rPr lang="ru-RU" sz="2400" dirty="0" err="1" smtClean="0">
                <a:latin typeface="Tahoma" panose="020B0604030504040204" pitchFamily="34" charset="0"/>
                <a:cs typeface="Tahoma" panose="020B0604030504040204" pitchFamily="34" charset="0"/>
              </a:rPr>
              <a:t>Вощажниковской</a:t>
            </a: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 СШ.</a:t>
            </a:r>
          </a:p>
          <a:p>
            <a:pPr marL="0" indent="0">
              <a:buNone/>
            </a:pP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	Великосельская СШ выиграла Грант Министерства РФ.</a:t>
            </a:r>
          </a:p>
          <a:p>
            <a:pPr marL="0" lvl="0" indent="0">
              <a:buNone/>
            </a:pPr>
            <a:r>
              <a:rPr lang="ru-RU" sz="2400" dirty="0" smtClean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ru-RU" sz="2400" b="1" u="sng" dirty="0" smtClean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Цель</a:t>
            </a:r>
            <a:r>
              <a:rPr lang="ru-RU" sz="2400" b="1" u="sng" dirty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  <a:r>
              <a:rPr lang="ru-RU" sz="2400" dirty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2400" dirty="0" smtClean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разработать </a:t>
            </a:r>
            <a:r>
              <a:rPr lang="ru-RU" sz="2400" dirty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и внедрить педагогические средства индивидуализации на разных ступенях образования</a:t>
            </a:r>
            <a:r>
              <a:rPr lang="ru-RU" sz="2400" dirty="0" smtClean="0">
                <a:solidFill>
                  <a:prstClr val="black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2400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	Проведено: более 20 семинаров на базе школ, вебинар с участием различный регионов.</a:t>
            </a:r>
          </a:p>
          <a:p>
            <a:pPr marL="0" indent="0">
              <a:buNone/>
            </a:pP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	Изданы: 3 книги и более 20 публикаций в монографиях и журналах.</a:t>
            </a:r>
          </a:p>
          <a:p>
            <a:pPr marL="0" indent="0">
              <a:buNone/>
            </a:pPr>
            <a:r>
              <a:rPr lang="ru-RU" sz="2400" dirty="0">
                <a:latin typeface="Tahoma" panose="020B0604030504040204" pitchFamily="34" charset="0"/>
                <a:cs typeface="Tahoma" panose="020B060403050404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338508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1354162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7030A0"/>
                </a:solidFill>
              </a:rPr>
              <a:t>3. Обучение в разновозрастных группах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2200" b="1" dirty="0" smtClean="0"/>
              <a:t>Руководители: Л.В.Байбородова, </a:t>
            </a:r>
            <a:r>
              <a:rPr lang="ru-RU" sz="2200" b="1" dirty="0" err="1" smtClean="0"/>
              <a:t>В.В.Цамуталина</a:t>
            </a:r>
            <a:r>
              <a:rPr lang="ru-RU" sz="2200" b="1" dirty="0" smtClean="0"/>
              <a:t>, Г.В.Пугач</a:t>
            </a:r>
            <a:r>
              <a:rPr lang="ru-RU" sz="2000" b="1" dirty="0" smtClean="0"/>
              <a:t>ева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	В составе группы 25 человек из 10 школ.</a:t>
            </a:r>
          </a:p>
          <a:p>
            <a:pPr marL="0" indent="0">
              <a:buNone/>
            </a:pP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ru-RU" sz="2400" b="1" u="sng" dirty="0" smtClean="0">
                <a:latin typeface="Tahoma" panose="020B0604030504040204" pitchFamily="34" charset="0"/>
                <a:cs typeface="Tahoma" panose="020B0604030504040204" pitchFamily="34" charset="0"/>
              </a:rPr>
              <a:t>Цель: 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разработать научно-методическое обеспечение обучения в РВГ в условиях реализации стандарта;</a:t>
            </a:r>
          </a:p>
          <a:p>
            <a:pPr>
              <a:buFontTx/>
              <a:buChar char="-"/>
            </a:pP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разработать и адаптировать технологическую карту проведения занятий в РВГ по различным учебным дисциплинам.</a:t>
            </a:r>
          </a:p>
          <a:p>
            <a:pPr marL="0" indent="0">
              <a:buNone/>
            </a:pP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	Проведено: 8 семинаров, 3 мастер-класса, в т.ч. 2 - по запросу  других регионов.</a:t>
            </a:r>
          </a:p>
          <a:p>
            <a:pPr marL="0" indent="0">
              <a:buNone/>
            </a:pP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	Опубликовано: 7 статей.</a:t>
            </a:r>
          </a:p>
          <a:p>
            <a:pPr marL="0" indent="0">
              <a:buNone/>
            </a:pP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	Подготовлены разработки видеозаписи занятий.</a:t>
            </a:r>
            <a:endParaRPr lang="ru-RU" sz="24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520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75240" cy="142617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4. Психолого-педагогические средства формирования УУД</a:t>
            </a:r>
            <a:br>
              <a:rPr lang="ru-RU" sz="2800" dirty="0" smtClean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atin typeface="Tahoma" panose="020B0604030504040204" pitchFamily="34" charset="0"/>
                <a:cs typeface="Tahoma" panose="020B0604030504040204" pitchFamily="34" charset="0"/>
              </a:rPr>
              <a:t>Руководители: </a:t>
            </a:r>
            <a:r>
              <a:rPr lang="ru-RU" sz="2000" b="1" dirty="0" err="1" smtClean="0">
                <a:latin typeface="Tahoma" panose="020B0604030504040204" pitchFamily="34" charset="0"/>
                <a:cs typeface="Tahoma" panose="020B0604030504040204" pitchFamily="34" charset="0"/>
              </a:rPr>
              <a:t>И.Н.Чижова</a:t>
            </a:r>
            <a:r>
              <a:rPr lang="ru-RU" sz="2000" b="1" dirty="0" smtClean="0">
                <a:latin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000" b="1" dirty="0" err="1" smtClean="0">
                <a:latin typeface="Tahoma" panose="020B0604030504040204" pitchFamily="34" charset="0"/>
                <a:cs typeface="Tahoma" panose="020B0604030504040204" pitchFamily="34" charset="0"/>
              </a:rPr>
              <a:t>Н.В.Бородкина</a:t>
            </a:r>
            <a:r>
              <a:rPr lang="ru-RU" sz="2000" b="1" dirty="0" smtClean="0">
                <a:latin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000" b="1" dirty="0" err="1" smtClean="0">
                <a:latin typeface="Tahoma" panose="020B0604030504040204" pitchFamily="34" charset="0"/>
                <a:cs typeface="Tahoma" panose="020B0604030504040204" pitchFamily="34" charset="0"/>
              </a:rPr>
              <a:t>С.С.Крылова</a:t>
            </a:r>
            <a:endParaRPr lang="ru-RU" sz="2800" b="1" dirty="0">
              <a:solidFill>
                <a:srgbClr val="7030A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 smtClean="0">
                <a:latin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В составе группы 13 человек из 6 школ.</a:t>
            </a:r>
          </a:p>
          <a:p>
            <a:pPr marL="0" indent="0">
              <a:buNone/>
            </a:pP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ru-RU" sz="2400" b="1" u="sng" dirty="0" smtClean="0">
                <a:latin typeface="Tahoma" panose="020B0604030504040204" pitchFamily="34" charset="0"/>
                <a:cs typeface="Tahoma" panose="020B0604030504040204" pitchFamily="34" charset="0"/>
              </a:rPr>
              <a:t>Цель: </a:t>
            </a: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выявить особенности использования психолого-педагогических средств формирования УУД в сельской </a:t>
            </a:r>
            <a:r>
              <a:rPr lang="ru-RU" sz="2400" dirty="0" err="1" smtClean="0">
                <a:latin typeface="Tahoma" panose="020B0604030504040204" pitchFamily="34" charset="0"/>
                <a:cs typeface="Tahoma" panose="020B0604030504040204" pitchFamily="34" charset="0"/>
              </a:rPr>
              <a:t>малокомплексной</a:t>
            </a: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 школе.</a:t>
            </a:r>
          </a:p>
          <a:p>
            <a:pPr marL="0" indent="0">
              <a:buNone/>
            </a:pP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	Проведено: 4 семинара.</a:t>
            </a:r>
          </a:p>
          <a:p>
            <a:pPr marL="0" indent="0">
              <a:buNone/>
            </a:pP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	Подготовлен электронный диск с разработками учебных занятий.</a:t>
            </a:r>
          </a:p>
          <a:p>
            <a:pPr marL="0" indent="0">
              <a:buNone/>
            </a:pP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	Опубликовано: 5 статей в сборниках и журналах.</a:t>
            </a:r>
          </a:p>
          <a:p>
            <a:pPr marL="0" indent="0">
              <a:buNone/>
            </a:pPr>
            <a:endParaRPr lang="ru-RU" sz="2800" dirty="0" smtClean="0"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ru-RU" sz="28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0977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8075240" cy="2232248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5. Сопровождение детей с ограниченными возможностями. Инклюзивное образование</a:t>
            </a:r>
            <a:br>
              <a:rPr lang="ru-RU" sz="2800" dirty="0" smtClean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atin typeface="Tahoma" panose="020B0604030504040204" pitchFamily="34" charset="0"/>
                <a:cs typeface="Tahoma" panose="020B0604030504040204" pitchFamily="34" charset="0"/>
              </a:rPr>
              <a:t>Руководители: </a:t>
            </a:r>
            <a:r>
              <a:rPr lang="ru-RU" sz="2000" b="1" dirty="0" err="1" smtClean="0">
                <a:latin typeface="Tahoma" panose="020B0604030504040204" pitchFamily="34" charset="0"/>
                <a:cs typeface="Tahoma" panose="020B0604030504040204" pitchFamily="34" charset="0"/>
              </a:rPr>
              <a:t>О.Н.Посысоев</a:t>
            </a:r>
            <a:r>
              <a:rPr lang="ru-RU" sz="2000" b="1" dirty="0" smtClean="0">
                <a:latin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000" b="1" dirty="0" err="1" smtClean="0">
                <a:latin typeface="Tahoma" panose="020B0604030504040204" pitchFamily="34" charset="0"/>
                <a:cs typeface="Tahoma" panose="020B0604030504040204" pitchFamily="34" charset="0"/>
              </a:rPr>
              <a:t>Л.В.Жаворонкова</a:t>
            </a:r>
            <a:r>
              <a:rPr lang="ru-RU" sz="2000" b="1" dirty="0" smtClean="0">
                <a:latin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000" b="1" dirty="0" err="1" smtClean="0">
                <a:latin typeface="Tahoma" panose="020B0604030504040204" pitchFamily="34" charset="0"/>
                <a:cs typeface="Tahoma" panose="020B0604030504040204" pitchFamily="34" charset="0"/>
              </a:rPr>
              <a:t>Л.Б.Паутова</a:t>
            </a:r>
            <a:endParaRPr lang="ru-RU" sz="2000" b="1" dirty="0">
              <a:solidFill>
                <a:srgbClr val="7030A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276872"/>
            <a:ext cx="8229600" cy="38492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	В составе группы 8 человек из 4 школ.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ru-RU" sz="2400" b="1" u="sng" dirty="0" smtClean="0">
                <a:latin typeface="Tahoma" panose="020B0604030504040204" pitchFamily="34" charset="0"/>
                <a:cs typeface="Tahoma" panose="020B0604030504040204" pitchFamily="34" charset="0"/>
              </a:rPr>
              <a:t>Цель:</a:t>
            </a: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 разработать научно-методическое обеспечение проектирования АООП в условиях сельской школы.</a:t>
            </a:r>
          </a:p>
          <a:p>
            <a:pPr marL="0" indent="0">
              <a:buNone/>
            </a:pP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	Проведено: 4 семинара, конференция, мастер-класс.</a:t>
            </a:r>
          </a:p>
          <a:p>
            <a:pPr marL="0" indent="0">
              <a:buNone/>
            </a:pP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	Опубликовано: 1 книга, 6 статей.</a:t>
            </a:r>
            <a:endParaRPr lang="ru-RU" sz="24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4069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570186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6. Сопровождение одаренных детей</a:t>
            </a:r>
            <a:r>
              <a:rPr lang="ru-RU" sz="2800" dirty="0" smtClean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ru-RU" sz="2800" dirty="0" smtClean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atin typeface="Tahoma" panose="020B0604030504040204" pitchFamily="34" charset="0"/>
                <a:cs typeface="Tahoma" panose="020B0604030504040204" pitchFamily="34" charset="0"/>
              </a:rPr>
              <a:t>Руководители: </a:t>
            </a:r>
            <a:r>
              <a:rPr lang="ru-RU" sz="2000" b="1" dirty="0" err="1" smtClean="0">
                <a:latin typeface="Tahoma" panose="020B0604030504040204" pitchFamily="34" charset="0"/>
                <a:cs typeface="Tahoma" panose="020B0604030504040204" pitchFamily="34" charset="0"/>
              </a:rPr>
              <a:t>А.Э.Симановский</a:t>
            </a:r>
            <a:r>
              <a:rPr lang="ru-RU" sz="2000" b="1" dirty="0" smtClean="0">
                <a:latin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000" b="1" dirty="0" err="1" smtClean="0">
                <a:latin typeface="Tahoma" panose="020B0604030504040204" pitchFamily="34" charset="0"/>
                <a:cs typeface="Tahoma" panose="020B0604030504040204" pitchFamily="34" charset="0"/>
              </a:rPr>
              <a:t>Е.С.Боярова</a:t>
            </a:r>
            <a:r>
              <a:rPr lang="ru-RU" sz="2000" b="1" dirty="0" smtClean="0">
                <a:latin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2000" b="1" dirty="0" err="1" smtClean="0">
                <a:latin typeface="Tahoma" panose="020B0604030504040204" pitchFamily="34" charset="0"/>
                <a:cs typeface="Tahoma" panose="020B0604030504040204" pitchFamily="34" charset="0"/>
              </a:rPr>
              <a:t>М.А.Яковлева</a:t>
            </a:r>
            <a:endParaRPr lang="ru-RU" sz="2800" b="1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	</a:t>
            </a:r>
          </a:p>
          <a:p>
            <a:pPr marL="0" indent="0">
              <a:buNone/>
            </a:pPr>
            <a:r>
              <a:rPr lang="ru-RU" sz="2400" dirty="0">
                <a:latin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В составе группы 15 человек из 7 школ.</a:t>
            </a:r>
          </a:p>
          <a:p>
            <a:pPr marL="0" indent="0">
              <a:buNone/>
            </a:pP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ru-RU" sz="2400" b="1" u="sng" dirty="0" smtClean="0">
                <a:latin typeface="Tahoma" panose="020B0604030504040204" pitchFamily="34" charset="0"/>
                <a:cs typeface="Tahoma" panose="020B0604030504040204" pitchFamily="34" charset="0"/>
              </a:rPr>
              <a:t>Цель: </a:t>
            </a: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разработать и апробировать диагностический инструментарий по социальной компетентности интеллектуально одаренных детей.</a:t>
            </a:r>
          </a:p>
          <a:p>
            <a:pPr marL="0" indent="0">
              <a:buNone/>
            </a:pP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	Проведено:   4 семинара, круглый стол.</a:t>
            </a:r>
          </a:p>
          <a:p>
            <a:pPr marL="0" indent="0">
              <a:buNone/>
            </a:pP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	Организовано повышение квалификации (3 группы).</a:t>
            </a:r>
          </a:p>
          <a:p>
            <a:pPr marL="0" indent="0">
              <a:buNone/>
            </a:pPr>
            <a:r>
              <a:rPr lang="ru-RU" sz="2400" dirty="0" smtClean="0">
                <a:latin typeface="Tahoma" panose="020B0604030504040204" pitchFamily="34" charset="0"/>
                <a:cs typeface="Tahoma" panose="020B0604030504040204" pitchFamily="34" charset="0"/>
              </a:rPr>
              <a:t>	Опубликовано: 2 статьи.</a:t>
            </a:r>
            <a:endParaRPr lang="ru-RU" sz="240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15337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343</TotalTime>
  <Words>211</Words>
  <Application>Microsoft Office PowerPoint</Application>
  <PresentationFormat>Экран (4:3)</PresentationFormat>
  <Paragraphs>93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MS Gothic</vt:lpstr>
      <vt:lpstr>Tahoma</vt:lpstr>
      <vt:lpstr>Тема Office</vt:lpstr>
      <vt:lpstr>ОТЧЕТ  о работе НАУЧНО-ПРАКТИЧЕСКОЙ ЛАБОРАТОРИИ СЕЛЬСКОЙ ШКОЛЫ   2016 ГОД</vt:lpstr>
      <vt:lpstr>Презентация PowerPoint</vt:lpstr>
      <vt:lpstr>Презентация PowerPoint</vt:lpstr>
      <vt:lpstr>1. Актуальные проблемы социализации сельских школ Руководители группы: И.Г.Назарова, О.В.Чиркун, В.В.Мякина</vt:lpstr>
      <vt:lpstr>2. Индивидуализация образовательного процесса Руководители: Л.В.Байбородова, О.В.Тихомирова, М.Л.Ершова</vt:lpstr>
      <vt:lpstr>3. Обучение в разновозрастных группах Руководители: Л.В.Байбородова, В.В.Цамуталина, Г.В.Пугачева</vt:lpstr>
      <vt:lpstr>4. Психолого-педагогические средства формирования УУД Руководители: И.Н.Чижова, Н.В.Бородкина, С.С.Крылова</vt:lpstr>
      <vt:lpstr>5. Сопровождение детей с ограниченными возможностями. Инклюзивное образование Руководители: О.Н.Посысоев, Л.В.Жаворонкова, Л.Б.Паутова</vt:lpstr>
      <vt:lpstr>6. Сопровождение одаренных детей Руководители: А.Э.Симановский, Е.С.Боярова, М.А.Яковлева</vt:lpstr>
      <vt:lpstr>7. Создание толерантной образовательной среды Руководители: А.А.Кораблева, С. А.Медведева</vt:lpstr>
      <vt:lpstr>8. Интеграция средств урочной, внеурочной деятельности и дополнительного образования детей Руководители: Л.В.Байбородова, Т.Д.Яковлева, Г.В.Лушникова, Е.А.Винокурова</vt:lpstr>
      <vt:lpstr>9. Воспитание демократической культуры Руководители: В.В.Белкина, С.В.Крепкова, Т.В.Кукушкина</vt:lpstr>
      <vt:lpstr>10. Подготовка педагогов в соответствии с профессиональным стандартом педагога Руководители: Н.В. Зайцева, М.А. Калинина, И.Г. Харисова</vt:lpstr>
      <vt:lpstr>11. Дошкольное образование сельских детей Руководители: Е.В. Поточигова, О.А.Жбаникова, М.В.Гришмановская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НАУЧНО-ПРАКТИЧЕСКОЙ ЛАБОРАТОРИИ СЕЛЬСКОЙ ШКОЛЫ ЗА 2016 ГОД</dc:title>
  <dc:creator>Наталия Михайловна Матюшина</dc:creator>
  <cp:lastModifiedBy>Наталия Михайловна Матюшина</cp:lastModifiedBy>
  <cp:revision>46</cp:revision>
  <dcterms:modified xsi:type="dcterms:W3CDTF">2016-12-29T10:57:57Z</dcterms:modified>
</cp:coreProperties>
</file>