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2" r:id="rId3"/>
    <p:sldId id="259" r:id="rId4"/>
    <p:sldId id="270" r:id="rId5"/>
    <p:sldId id="260" r:id="rId6"/>
    <p:sldId id="265" r:id="rId7"/>
    <p:sldId id="261" r:id="rId8"/>
    <p:sldId id="274" r:id="rId9"/>
    <p:sldId id="262" r:id="rId10"/>
    <p:sldId id="266" r:id="rId11"/>
    <p:sldId id="275" r:id="rId12"/>
    <p:sldId id="273" r:id="rId13"/>
    <p:sldId id="276" r:id="rId14"/>
    <p:sldId id="268" r:id="rId15"/>
    <p:sldId id="277" r:id="rId16"/>
    <p:sldId id="269" r:id="rId17"/>
    <p:sldId id="27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29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55BA2D-0581-4DC6-8D15-E6EABD927C26}" type="doc">
      <dgm:prSet loTypeId="urn:microsoft.com/office/officeart/2005/8/layout/cycle4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AC8AF9A-CBA0-4030-B301-6362B30255AB}">
      <dgm:prSet phldrT="[Текст]"/>
      <dgm:spPr/>
      <dgm:t>
        <a:bodyPr/>
        <a:lstStyle/>
        <a:p>
          <a:r>
            <a:rPr lang="ru-RU" dirty="0" smtClean="0"/>
            <a:t>Федеральный модуль</a:t>
          </a:r>
          <a:endParaRPr lang="ru-RU" dirty="0"/>
        </a:p>
      </dgm:t>
    </dgm:pt>
    <dgm:pt modelId="{97D5E1AE-05EE-4BB6-BEE2-181BE46CCB4D}" type="parTrans" cxnId="{C0FA3C2B-99C4-4532-9367-D01E503B3512}">
      <dgm:prSet/>
      <dgm:spPr/>
      <dgm:t>
        <a:bodyPr/>
        <a:lstStyle/>
        <a:p>
          <a:endParaRPr lang="ru-RU"/>
        </a:p>
      </dgm:t>
    </dgm:pt>
    <dgm:pt modelId="{3D16C260-C4A2-43BF-BED8-AD2F8580DFB8}" type="sibTrans" cxnId="{C0FA3C2B-99C4-4532-9367-D01E503B3512}">
      <dgm:prSet/>
      <dgm:spPr/>
      <dgm:t>
        <a:bodyPr/>
        <a:lstStyle/>
        <a:p>
          <a:endParaRPr lang="ru-RU"/>
        </a:p>
      </dgm:t>
    </dgm:pt>
    <dgm:pt modelId="{D598ED27-A1F8-4F85-A06D-230CC108914C}">
      <dgm:prSet phldrT="[Текст]" custT="1"/>
      <dgm:spPr/>
      <dgm:t>
        <a:bodyPr/>
        <a:lstStyle/>
        <a:p>
          <a:r>
            <a:rPr lang="ru-RU" sz="1400" dirty="0" smtClean="0"/>
            <a:t>освоение набора квалификационных характеристик, предусмотренных проектом стандарта</a:t>
          </a:r>
          <a:endParaRPr lang="ru-RU" sz="1400" dirty="0"/>
        </a:p>
      </dgm:t>
    </dgm:pt>
    <dgm:pt modelId="{A61B3FA2-84D3-4087-BFE5-8E98C18A1274}" type="parTrans" cxnId="{97A82B6A-544A-4C28-A9C1-120DB6F886ED}">
      <dgm:prSet/>
      <dgm:spPr/>
      <dgm:t>
        <a:bodyPr/>
        <a:lstStyle/>
        <a:p>
          <a:endParaRPr lang="ru-RU"/>
        </a:p>
      </dgm:t>
    </dgm:pt>
    <dgm:pt modelId="{1DB311D0-34DD-4879-8396-A67EB8BB2CCF}" type="sibTrans" cxnId="{97A82B6A-544A-4C28-A9C1-120DB6F886ED}">
      <dgm:prSet/>
      <dgm:spPr/>
      <dgm:t>
        <a:bodyPr/>
        <a:lstStyle/>
        <a:p>
          <a:endParaRPr lang="ru-RU"/>
        </a:p>
      </dgm:t>
    </dgm:pt>
    <dgm:pt modelId="{2910AA78-ECAF-4724-9A11-E2795E1FB892}">
      <dgm:prSet phldrT="[Текст]"/>
      <dgm:spPr/>
      <dgm:t>
        <a:bodyPr/>
        <a:lstStyle/>
        <a:p>
          <a:r>
            <a:rPr lang="ru-RU" dirty="0" smtClean="0"/>
            <a:t>Региональный модуль</a:t>
          </a:r>
          <a:endParaRPr lang="ru-RU" dirty="0"/>
        </a:p>
      </dgm:t>
    </dgm:pt>
    <dgm:pt modelId="{6CE4C6FD-80D6-40C9-9718-C8D5AF1B2D70}" type="parTrans" cxnId="{34C1B533-60B6-4463-BCFE-04D35D5E641D}">
      <dgm:prSet/>
      <dgm:spPr/>
      <dgm:t>
        <a:bodyPr/>
        <a:lstStyle/>
        <a:p>
          <a:endParaRPr lang="ru-RU"/>
        </a:p>
      </dgm:t>
    </dgm:pt>
    <dgm:pt modelId="{391DF025-FE5A-4227-80B9-421FD0A05336}" type="sibTrans" cxnId="{34C1B533-60B6-4463-BCFE-04D35D5E641D}">
      <dgm:prSet/>
      <dgm:spPr/>
      <dgm:t>
        <a:bodyPr/>
        <a:lstStyle/>
        <a:p>
          <a:endParaRPr lang="ru-RU"/>
        </a:p>
      </dgm:t>
    </dgm:pt>
    <dgm:pt modelId="{26EEDBBB-E88B-4F1E-8A91-9BEB67B82D91}">
      <dgm:prSet phldrT="[Текст]" custT="1"/>
      <dgm:spPr/>
      <dgm:t>
        <a:bodyPr/>
        <a:lstStyle/>
        <a:p>
          <a:pPr algn="r"/>
          <a:r>
            <a:rPr lang="ru-RU" sz="1400" dirty="0" smtClean="0"/>
            <a:t>подготовка к инициируемым местной властью изменениям, локализации федеральных инициатив на территории</a:t>
          </a:r>
          <a:endParaRPr lang="ru-RU" sz="1400" dirty="0"/>
        </a:p>
      </dgm:t>
    </dgm:pt>
    <dgm:pt modelId="{70EF9A7B-BD97-4FF8-ADE7-67AB964F08BF}" type="parTrans" cxnId="{084CECA7-9FA9-4FE4-9D08-635F5F7C3E9C}">
      <dgm:prSet/>
      <dgm:spPr/>
      <dgm:t>
        <a:bodyPr/>
        <a:lstStyle/>
        <a:p>
          <a:endParaRPr lang="ru-RU"/>
        </a:p>
      </dgm:t>
    </dgm:pt>
    <dgm:pt modelId="{FA4BD25C-2481-4258-B0C1-9E79E0B767A7}" type="sibTrans" cxnId="{084CECA7-9FA9-4FE4-9D08-635F5F7C3E9C}">
      <dgm:prSet/>
      <dgm:spPr/>
      <dgm:t>
        <a:bodyPr/>
        <a:lstStyle/>
        <a:p>
          <a:endParaRPr lang="ru-RU"/>
        </a:p>
      </dgm:t>
    </dgm:pt>
    <dgm:pt modelId="{F2262365-A8AE-433D-959B-F04FA4B5510F}">
      <dgm:prSet phldrT="[Текст]"/>
      <dgm:spPr/>
      <dgm:t>
        <a:bodyPr/>
        <a:lstStyle/>
        <a:p>
          <a:r>
            <a:rPr lang="ru-RU" dirty="0" smtClean="0"/>
            <a:t>Инициативный модуль</a:t>
          </a:r>
          <a:endParaRPr lang="ru-RU" dirty="0"/>
        </a:p>
      </dgm:t>
    </dgm:pt>
    <dgm:pt modelId="{23762C1F-4B84-437C-8D34-11D5C50D8DB1}" type="parTrans" cxnId="{8D672C0B-7E71-44A7-A11E-2BD2213DE2A1}">
      <dgm:prSet/>
      <dgm:spPr/>
      <dgm:t>
        <a:bodyPr/>
        <a:lstStyle/>
        <a:p>
          <a:endParaRPr lang="ru-RU"/>
        </a:p>
      </dgm:t>
    </dgm:pt>
    <dgm:pt modelId="{D0B261EE-0DBC-4B36-A5EA-49924C851E02}" type="sibTrans" cxnId="{8D672C0B-7E71-44A7-A11E-2BD2213DE2A1}">
      <dgm:prSet/>
      <dgm:spPr/>
      <dgm:t>
        <a:bodyPr/>
        <a:lstStyle/>
        <a:p>
          <a:endParaRPr lang="ru-RU"/>
        </a:p>
      </dgm:t>
    </dgm:pt>
    <dgm:pt modelId="{8ABC3ABC-F60E-4314-8B96-CA0FE43950BB}">
      <dgm:prSet phldrT="[Текст]" custT="1"/>
      <dgm:spPr/>
      <dgm:t>
        <a:bodyPr/>
        <a:lstStyle/>
        <a:p>
          <a:pPr algn="r"/>
          <a:r>
            <a:rPr lang="ru-RU" sz="1400" dirty="0" smtClean="0"/>
            <a:t>личный запрос слушателя, направленный на развитие персональных профессиональных компетенций</a:t>
          </a:r>
          <a:endParaRPr lang="ru-RU" sz="1400" dirty="0"/>
        </a:p>
      </dgm:t>
    </dgm:pt>
    <dgm:pt modelId="{B45F16FA-27A5-4CE2-93C1-74CA7539AFE4}" type="parTrans" cxnId="{D1E8AD04-EB38-4BFB-84B7-1BEE6986D190}">
      <dgm:prSet/>
      <dgm:spPr/>
      <dgm:t>
        <a:bodyPr/>
        <a:lstStyle/>
        <a:p>
          <a:endParaRPr lang="ru-RU"/>
        </a:p>
      </dgm:t>
    </dgm:pt>
    <dgm:pt modelId="{F064B88A-E79B-4185-B2F4-6692AE11BCEC}" type="sibTrans" cxnId="{D1E8AD04-EB38-4BFB-84B7-1BEE6986D190}">
      <dgm:prSet/>
      <dgm:spPr/>
      <dgm:t>
        <a:bodyPr/>
        <a:lstStyle/>
        <a:p>
          <a:endParaRPr lang="ru-RU"/>
        </a:p>
      </dgm:t>
    </dgm:pt>
    <dgm:pt modelId="{E1FEAA34-0B12-4D05-8D64-408959E2A08D}">
      <dgm:prSet phldrT="[Текст]"/>
      <dgm:spPr/>
      <dgm:t>
        <a:bodyPr/>
        <a:lstStyle/>
        <a:p>
          <a:r>
            <a:rPr lang="ru-RU" dirty="0" smtClean="0"/>
            <a:t>Адресный модуль</a:t>
          </a:r>
          <a:endParaRPr lang="ru-RU" dirty="0"/>
        </a:p>
      </dgm:t>
    </dgm:pt>
    <dgm:pt modelId="{91EA193B-1E88-484B-A358-67DF85ECFBAF}" type="parTrans" cxnId="{9FFBE2EB-105A-4075-A1A9-D412E68CCBAF}">
      <dgm:prSet/>
      <dgm:spPr/>
      <dgm:t>
        <a:bodyPr/>
        <a:lstStyle/>
        <a:p>
          <a:endParaRPr lang="ru-RU"/>
        </a:p>
      </dgm:t>
    </dgm:pt>
    <dgm:pt modelId="{485CE551-7831-4B6A-9C44-88CBC710C8E1}" type="sibTrans" cxnId="{9FFBE2EB-105A-4075-A1A9-D412E68CCBAF}">
      <dgm:prSet/>
      <dgm:spPr/>
      <dgm:t>
        <a:bodyPr/>
        <a:lstStyle/>
        <a:p>
          <a:endParaRPr lang="ru-RU"/>
        </a:p>
      </dgm:t>
    </dgm:pt>
    <dgm:pt modelId="{4CDC0559-76AC-47A4-A7A4-A94104D12577}">
      <dgm:prSet phldrT="[Текст]" custT="1"/>
      <dgm:spPr/>
      <dgm:t>
        <a:bodyPr/>
        <a:lstStyle/>
        <a:p>
          <a:r>
            <a:rPr lang="ru-RU" sz="1400" dirty="0" smtClean="0"/>
            <a:t>создание условий, обеспечивающих результативность работы директора, принадлежащей к некой целевой группе</a:t>
          </a:r>
          <a:endParaRPr lang="ru-RU" sz="1400" dirty="0"/>
        </a:p>
      </dgm:t>
    </dgm:pt>
    <dgm:pt modelId="{B5C300C3-736F-436F-86E2-A27947E4799A}" type="parTrans" cxnId="{062BFDB0-E900-4FAD-AE37-F4DC926BDC8D}">
      <dgm:prSet/>
      <dgm:spPr/>
      <dgm:t>
        <a:bodyPr/>
        <a:lstStyle/>
        <a:p>
          <a:endParaRPr lang="ru-RU"/>
        </a:p>
      </dgm:t>
    </dgm:pt>
    <dgm:pt modelId="{5CC49180-63DD-475C-84B7-CADF87FB5F9E}" type="sibTrans" cxnId="{062BFDB0-E900-4FAD-AE37-F4DC926BDC8D}">
      <dgm:prSet/>
      <dgm:spPr/>
      <dgm:t>
        <a:bodyPr/>
        <a:lstStyle/>
        <a:p>
          <a:endParaRPr lang="ru-RU"/>
        </a:p>
      </dgm:t>
    </dgm:pt>
    <dgm:pt modelId="{FEC027E2-7C5F-4A6C-87EC-68B5082819FE}" type="pres">
      <dgm:prSet presAssocID="{CF55BA2D-0581-4DC6-8D15-E6EABD927C26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5BE5D37-F5A4-4D9E-B9A2-A773BED587F4}" type="pres">
      <dgm:prSet presAssocID="{CF55BA2D-0581-4DC6-8D15-E6EABD927C26}" presName="children" presStyleCnt="0"/>
      <dgm:spPr/>
    </dgm:pt>
    <dgm:pt modelId="{15912C2F-D57B-4B2C-AFA6-7B89167738AD}" type="pres">
      <dgm:prSet presAssocID="{CF55BA2D-0581-4DC6-8D15-E6EABD927C26}" presName="child1group" presStyleCnt="0"/>
      <dgm:spPr/>
    </dgm:pt>
    <dgm:pt modelId="{60569380-7278-4E8D-A239-0F23BF255032}" type="pres">
      <dgm:prSet presAssocID="{CF55BA2D-0581-4DC6-8D15-E6EABD927C26}" presName="child1" presStyleLbl="bgAcc1" presStyleIdx="0" presStyleCnt="4" custScaleX="127640" custScaleY="92905"/>
      <dgm:spPr/>
      <dgm:t>
        <a:bodyPr/>
        <a:lstStyle/>
        <a:p>
          <a:endParaRPr lang="ru-RU"/>
        </a:p>
      </dgm:t>
    </dgm:pt>
    <dgm:pt modelId="{E92FF4C3-43B4-4CD2-9348-7CA49DB35A8B}" type="pres">
      <dgm:prSet presAssocID="{CF55BA2D-0581-4DC6-8D15-E6EABD927C26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699D2D-C311-42DE-A55D-9278D4A7304F}" type="pres">
      <dgm:prSet presAssocID="{CF55BA2D-0581-4DC6-8D15-E6EABD927C26}" presName="child2group" presStyleCnt="0"/>
      <dgm:spPr/>
    </dgm:pt>
    <dgm:pt modelId="{210EDE23-CA90-489C-AEDB-A02FC810C6B3}" type="pres">
      <dgm:prSet presAssocID="{CF55BA2D-0581-4DC6-8D15-E6EABD927C26}" presName="child2" presStyleLbl="bgAcc1" presStyleIdx="1" presStyleCnt="4" custScaleX="129371" custScaleY="95999"/>
      <dgm:spPr/>
      <dgm:t>
        <a:bodyPr/>
        <a:lstStyle/>
        <a:p>
          <a:endParaRPr lang="ru-RU"/>
        </a:p>
      </dgm:t>
    </dgm:pt>
    <dgm:pt modelId="{800BA531-B581-421F-9ADB-AA7036D3FE91}" type="pres">
      <dgm:prSet presAssocID="{CF55BA2D-0581-4DC6-8D15-E6EABD927C26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0DC46C-0980-49CB-A4C1-D160DCD76C9A}" type="pres">
      <dgm:prSet presAssocID="{CF55BA2D-0581-4DC6-8D15-E6EABD927C26}" presName="child3group" presStyleCnt="0"/>
      <dgm:spPr/>
    </dgm:pt>
    <dgm:pt modelId="{CB80A14D-8CE0-4490-B724-3D640C862126}" type="pres">
      <dgm:prSet presAssocID="{CF55BA2D-0581-4DC6-8D15-E6EABD927C26}" presName="child3" presStyleLbl="bgAcc1" presStyleIdx="2" presStyleCnt="4" custScaleX="117002" custScaleY="131265"/>
      <dgm:spPr/>
      <dgm:t>
        <a:bodyPr/>
        <a:lstStyle/>
        <a:p>
          <a:endParaRPr lang="ru-RU"/>
        </a:p>
      </dgm:t>
    </dgm:pt>
    <dgm:pt modelId="{CC4FFD41-A4B3-4871-ACE9-B0590575D978}" type="pres">
      <dgm:prSet presAssocID="{CF55BA2D-0581-4DC6-8D15-E6EABD927C26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5610A5-4405-4B87-A9DC-996489ECE176}" type="pres">
      <dgm:prSet presAssocID="{CF55BA2D-0581-4DC6-8D15-E6EABD927C26}" presName="child4group" presStyleCnt="0"/>
      <dgm:spPr/>
    </dgm:pt>
    <dgm:pt modelId="{F7615EE2-31E5-4D0B-B462-FFDB0846302E}" type="pres">
      <dgm:prSet presAssocID="{CF55BA2D-0581-4DC6-8D15-E6EABD927C26}" presName="child4" presStyleLbl="bgAcc1" presStyleIdx="3" presStyleCnt="4" custScaleX="121746" custScaleY="127154"/>
      <dgm:spPr/>
      <dgm:t>
        <a:bodyPr/>
        <a:lstStyle/>
        <a:p>
          <a:endParaRPr lang="ru-RU"/>
        </a:p>
      </dgm:t>
    </dgm:pt>
    <dgm:pt modelId="{C2A91186-A5AD-4C65-99AF-97E6979987DA}" type="pres">
      <dgm:prSet presAssocID="{CF55BA2D-0581-4DC6-8D15-E6EABD927C26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E889F0-6F42-457B-89BF-F5033AF9AA6D}" type="pres">
      <dgm:prSet presAssocID="{CF55BA2D-0581-4DC6-8D15-E6EABD927C26}" presName="childPlaceholder" presStyleCnt="0"/>
      <dgm:spPr/>
    </dgm:pt>
    <dgm:pt modelId="{C811BB81-0EBA-439F-B8E6-E012265284A5}" type="pres">
      <dgm:prSet presAssocID="{CF55BA2D-0581-4DC6-8D15-E6EABD927C26}" presName="circle" presStyleCnt="0"/>
      <dgm:spPr/>
    </dgm:pt>
    <dgm:pt modelId="{2B21A71C-8FA6-4759-9EE2-868FDD248E65}" type="pres">
      <dgm:prSet presAssocID="{CF55BA2D-0581-4DC6-8D15-E6EABD927C26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988EC8-A8BE-42BD-B537-9B0B329AA0E9}" type="pres">
      <dgm:prSet presAssocID="{CF55BA2D-0581-4DC6-8D15-E6EABD927C26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C1AF03-B07B-4F7E-B117-1793283643CD}" type="pres">
      <dgm:prSet presAssocID="{CF55BA2D-0581-4DC6-8D15-E6EABD927C26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3F2675-E403-4E24-BFCC-28E05517E0CF}" type="pres">
      <dgm:prSet presAssocID="{CF55BA2D-0581-4DC6-8D15-E6EABD927C26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EA611D-076E-4378-970A-20DE9DD99DC1}" type="pres">
      <dgm:prSet presAssocID="{CF55BA2D-0581-4DC6-8D15-E6EABD927C26}" presName="quadrantPlaceholder" presStyleCnt="0"/>
      <dgm:spPr/>
    </dgm:pt>
    <dgm:pt modelId="{603CBE53-7850-4A81-8B66-89BD0EC255DD}" type="pres">
      <dgm:prSet presAssocID="{CF55BA2D-0581-4DC6-8D15-E6EABD927C26}" presName="center1" presStyleLbl="fgShp" presStyleIdx="0" presStyleCnt="2"/>
      <dgm:spPr/>
    </dgm:pt>
    <dgm:pt modelId="{F96750EA-7FE1-411D-94BE-C96490C6AE27}" type="pres">
      <dgm:prSet presAssocID="{CF55BA2D-0581-4DC6-8D15-E6EABD927C26}" presName="center2" presStyleLbl="fgShp" presStyleIdx="1" presStyleCnt="2"/>
      <dgm:spPr/>
    </dgm:pt>
  </dgm:ptLst>
  <dgm:cxnLst>
    <dgm:cxn modelId="{97A82B6A-544A-4C28-A9C1-120DB6F886ED}" srcId="{BAC8AF9A-CBA0-4030-B301-6362B30255AB}" destId="{D598ED27-A1F8-4F85-A06D-230CC108914C}" srcOrd="0" destOrd="0" parTransId="{A61B3FA2-84D3-4087-BFE5-8E98C18A1274}" sibTransId="{1DB311D0-34DD-4879-8396-A67EB8BB2CCF}"/>
    <dgm:cxn modelId="{34C1B533-60B6-4463-BCFE-04D35D5E641D}" srcId="{CF55BA2D-0581-4DC6-8D15-E6EABD927C26}" destId="{2910AA78-ECAF-4724-9A11-E2795E1FB892}" srcOrd="1" destOrd="0" parTransId="{6CE4C6FD-80D6-40C9-9718-C8D5AF1B2D70}" sibTransId="{391DF025-FE5A-4227-80B9-421FD0A05336}"/>
    <dgm:cxn modelId="{EB654217-25B9-4A3D-A2A6-4FB8D0EC81CF}" type="presOf" srcId="{2910AA78-ECAF-4724-9A11-E2795E1FB892}" destId="{B3988EC8-A8BE-42BD-B537-9B0B329AA0E9}" srcOrd="0" destOrd="0" presId="urn:microsoft.com/office/officeart/2005/8/layout/cycle4"/>
    <dgm:cxn modelId="{14BEFD2A-C1A4-4B85-B50F-0DF21B37E929}" type="presOf" srcId="{D598ED27-A1F8-4F85-A06D-230CC108914C}" destId="{E92FF4C3-43B4-4CD2-9348-7CA49DB35A8B}" srcOrd="1" destOrd="0" presId="urn:microsoft.com/office/officeart/2005/8/layout/cycle4"/>
    <dgm:cxn modelId="{062BFDB0-E900-4FAD-AE37-F4DC926BDC8D}" srcId="{E1FEAA34-0B12-4D05-8D64-408959E2A08D}" destId="{4CDC0559-76AC-47A4-A7A4-A94104D12577}" srcOrd="0" destOrd="0" parTransId="{B5C300C3-736F-436F-86E2-A27947E4799A}" sibTransId="{5CC49180-63DD-475C-84B7-CADF87FB5F9E}"/>
    <dgm:cxn modelId="{2C804F89-1292-4DC7-B5D7-FE7203D14D95}" type="presOf" srcId="{D598ED27-A1F8-4F85-A06D-230CC108914C}" destId="{60569380-7278-4E8D-A239-0F23BF255032}" srcOrd="0" destOrd="0" presId="urn:microsoft.com/office/officeart/2005/8/layout/cycle4"/>
    <dgm:cxn modelId="{1D7D42DD-7457-46DC-BFFD-EFF0A042C1DC}" type="presOf" srcId="{8ABC3ABC-F60E-4314-8B96-CA0FE43950BB}" destId="{CB80A14D-8CE0-4490-B724-3D640C862126}" srcOrd="0" destOrd="0" presId="urn:microsoft.com/office/officeart/2005/8/layout/cycle4"/>
    <dgm:cxn modelId="{BCB8A0F1-AE0F-40EA-AE08-A4772CDD45CE}" type="presOf" srcId="{F2262365-A8AE-433D-959B-F04FA4B5510F}" destId="{A1C1AF03-B07B-4F7E-B117-1793283643CD}" srcOrd="0" destOrd="0" presId="urn:microsoft.com/office/officeart/2005/8/layout/cycle4"/>
    <dgm:cxn modelId="{20F5439F-90C5-4F0E-823C-DCE8C5FA7FB8}" type="presOf" srcId="{CF55BA2D-0581-4DC6-8D15-E6EABD927C26}" destId="{FEC027E2-7C5F-4A6C-87EC-68B5082819FE}" srcOrd="0" destOrd="0" presId="urn:microsoft.com/office/officeart/2005/8/layout/cycle4"/>
    <dgm:cxn modelId="{084CECA7-9FA9-4FE4-9D08-635F5F7C3E9C}" srcId="{2910AA78-ECAF-4724-9A11-E2795E1FB892}" destId="{26EEDBBB-E88B-4F1E-8A91-9BEB67B82D91}" srcOrd="0" destOrd="0" parTransId="{70EF9A7B-BD97-4FF8-ADE7-67AB964F08BF}" sibTransId="{FA4BD25C-2481-4258-B0C1-9E79E0B767A7}"/>
    <dgm:cxn modelId="{FE40633C-3148-4184-9E64-481A7BB09696}" type="presOf" srcId="{8ABC3ABC-F60E-4314-8B96-CA0FE43950BB}" destId="{CC4FFD41-A4B3-4871-ACE9-B0590575D978}" srcOrd="1" destOrd="0" presId="urn:microsoft.com/office/officeart/2005/8/layout/cycle4"/>
    <dgm:cxn modelId="{82FEEE5B-0243-482D-8E33-67E4E964F3D0}" type="presOf" srcId="{26EEDBBB-E88B-4F1E-8A91-9BEB67B82D91}" destId="{210EDE23-CA90-489C-AEDB-A02FC810C6B3}" srcOrd="0" destOrd="0" presId="urn:microsoft.com/office/officeart/2005/8/layout/cycle4"/>
    <dgm:cxn modelId="{8D672C0B-7E71-44A7-A11E-2BD2213DE2A1}" srcId="{CF55BA2D-0581-4DC6-8D15-E6EABD927C26}" destId="{F2262365-A8AE-433D-959B-F04FA4B5510F}" srcOrd="2" destOrd="0" parTransId="{23762C1F-4B84-437C-8D34-11D5C50D8DB1}" sibTransId="{D0B261EE-0DBC-4B36-A5EA-49924C851E02}"/>
    <dgm:cxn modelId="{EA5786BC-5A6E-4003-A5EB-62566307C63C}" type="presOf" srcId="{4CDC0559-76AC-47A4-A7A4-A94104D12577}" destId="{C2A91186-A5AD-4C65-99AF-97E6979987DA}" srcOrd="1" destOrd="0" presId="urn:microsoft.com/office/officeart/2005/8/layout/cycle4"/>
    <dgm:cxn modelId="{9FFBE2EB-105A-4075-A1A9-D412E68CCBAF}" srcId="{CF55BA2D-0581-4DC6-8D15-E6EABD927C26}" destId="{E1FEAA34-0B12-4D05-8D64-408959E2A08D}" srcOrd="3" destOrd="0" parTransId="{91EA193B-1E88-484B-A358-67DF85ECFBAF}" sibTransId="{485CE551-7831-4B6A-9C44-88CBC710C8E1}"/>
    <dgm:cxn modelId="{C0FA3C2B-99C4-4532-9367-D01E503B3512}" srcId="{CF55BA2D-0581-4DC6-8D15-E6EABD927C26}" destId="{BAC8AF9A-CBA0-4030-B301-6362B30255AB}" srcOrd="0" destOrd="0" parTransId="{97D5E1AE-05EE-4BB6-BEE2-181BE46CCB4D}" sibTransId="{3D16C260-C4A2-43BF-BED8-AD2F8580DFB8}"/>
    <dgm:cxn modelId="{D1E8AD04-EB38-4BFB-84B7-1BEE6986D190}" srcId="{F2262365-A8AE-433D-959B-F04FA4B5510F}" destId="{8ABC3ABC-F60E-4314-8B96-CA0FE43950BB}" srcOrd="0" destOrd="0" parTransId="{B45F16FA-27A5-4CE2-93C1-74CA7539AFE4}" sibTransId="{F064B88A-E79B-4185-B2F4-6692AE11BCEC}"/>
    <dgm:cxn modelId="{0AB11181-2DB7-4DF7-96C4-6242FEB6A64B}" type="presOf" srcId="{BAC8AF9A-CBA0-4030-B301-6362B30255AB}" destId="{2B21A71C-8FA6-4759-9EE2-868FDD248E65}" srcOrd="0" destOrd="0" presId="urn:microsoft.com/office/officeart/2005/8/layout/cycle4"/>
    <dgm:cxn modelId="{D98737E2-1609-4289-AA6C-6FBAE2169F7C}" type="presOf" srcId="{4CDC0559-76AC-47A4-A7A4-A94104D12577}" destId="{F7615EE2-31E5-4D0B-B462-FFDB0846302E}" srcOrd="0" destOrd="0" presId="urn:microsoft.com/office/officeart/2005/8/layout/cycle4"/>
    <dgm:cxn modelId="{79B1582D-4646-4987-AE16-715C29AC4034}" type="presOf" srcId="{26EEDBBB-E88B-4F1E-8A91-9BEB67B82D91}" destId="{800BA531-B581-421F-9ADB-AA7036D3FE91}" srcOrd="1" destOrd="0" presId="urn:microsoft.com/office/officeart/2005/8/layout/cycle4"/>
    <dgm:cxn modelId="{487EE3B3-C338-4C71-9029-636D7BC55A2D}" type="presOf" srcId="{E1FEAA34-0B12-4D05-8D64-408959E2A08D}" destId="{553F2675-E403-4E24-BFCC-28E05517E0CF}" srcOrd="0" destOrd="0" presId="urn:microsoft.com/office/officeart/2005/8/layout/cycle4"/>
    <dgm:cxn modelId="{ADCC07B3-5C90-4361-BF39-406242B70AC5}" type="presParOf" srcId="{FEC027E2-7C5F-4A6C-87EC-68B5082819FE}" destId="{A5BE5D37-F5A4-4D9E-B9A2-A773BED587F4}" srcOrd="0" destOrd="0" presId="urn:microsoft.com/office/officeart/2005/8/layout/cycle4"/>
    <dgm:cxn modelId="{20833431-6726-4E8E-A955-4E507FA2D618}" type="presParOf" srcId="{A5BE5D37-F5A4-4D9E-B9A2-A773BED587F4}" destId="{15912C2F-D57B-4B2C-AFA6-7B89167738AD}" srcOrd="0" destOrd="0" presId="urn:microsoft.com/office/officeart/2005/8/layout/cycle4"/>
    <dgm:cxn modelId="{B3122321-B433-4CB5-BF2C-9E4284109309}" type="presParOf" srcId="{15912C2F-D57B-4B2C-AFA6-7B89167738AD}" destId="{60569380-7278-4E8D-A239-0F23BF255032}" srcOrd="0" destOrd="0" presId="urn:microsoft.com/office/officeart/2005/8/layout/cycle4"/>
    <dgm:cxn modelId="{0CC3EAAA-C265-4BB3-AB06-ED38F2A4ECA9}" type="presParOf" srcId="{15912C2F-D57B-4B2C-AFA6-7B89167738AD}" destId="{E92FF4C3-43B4-4CD2-9348-7CA49DB35A8B}" srcOrd="1" destOrd="0" presId="urn:microsoft.com/office/officeart/2005/8/layout/cycle4"/>
    <dgm:cxn modelId="{42CED380-D71D-431D-97A3-4658FD24CA26}" type="presParOf" srcId="{A5BE5D37-F5A4-4D9E-B9A2-A773BED587F4}" destId="{4B699D2D-C311-42DE-A55D-9278D4A7304F}" srcOrd="1" destOrd="0" presId="urn:microsoft.com/office/officeart/2005/8/layout/cycle4"/>
    <dgm:cxn modelId="{7DBFB4A7-D607-4061-AAE5-D4FEB8C429DE}" type="presParOf" srcId="{4B699D2D-C311-42DE-A55D-9278D4A7304F}" destId="{210EDE23-CA90-489C-AEDB-A02FC810C6B3}" srcOrd="0" destOrd="0" presId="urn:microsoft.com/office/officeart/2005/8/layout/cycle4"/>
    <dgm:cxn modelId="{5B9E6742-3AC8-44B2-8A5D-7002307C7277}" type="presParOf" srcId="{4B699D2D-C311-42DE-A55D-9278D4A7304F}" destId="{800BA531-B581-421F-9ADB-AA7036D3FE91}" srcOrd="1" destOrd="0" presId="urn:microsoft.com/office/officeart/2005/8/layout/cycle4"/>
    <dgm:cxn modelId="{7451F4C7-EEA0-4AFB-B62C-2EBA12CCDCA9}" type="presParOf" srcId="{A5BE5D37-F5A4-4D9E-B9A2-A773BED587F4}" destId="{1D0DC46C-0980-49CB-A4C1-D160DCD76C9A}" srcOrd="2" destOrd="0" presId="urn:microsoft.com/office/officeart/2005/8/layout/cycle4"/>
    <dgm:cxn modelId="{C7D3BDD9-D405-4C9D-BAAE-20E41A480A54}" type="presParOf" srcId="{1D0DC46C-0980-49CB-A4C1-D160DCD76C9A}" destId="{CB80A14D-8CE0-4490-B724-3D640C862126}" srcOrd="0" destOrd="0" presId="urn:microsoft.com/office/officeart/2005/8/layout/cycle4"/>
    <dgm:cxn modelId="{736AF1B6-992F-4ABC-87A2-FAFEF14B5956}" type="presParOf" srcId="{1D0DC46C-0980-49CB-A4C1-D160DCD76C9A}" destId="{CC4FFD41-A4B3-4871-ACE9-B0590575D978}" srcOrd="1" destOrd="0" presId="urn:microsoft.com/office/officeart/2005/8/layout/cycle4"/>
    <dgm:cxn modelId="{47538A66-B4D7-411E-A331-8F4CA2EA288F}" type="presParOf" srcId="{A5BE5D37-F5A4-4D9E-B9A2-A773BED587F4}" destId="{775610A5-4405-4B87-A9DC-996489ECE176}" srcOrd="3" destOrd="0" presId="urn:microsoft.com/office/officeart/2005/8/layout/cycle4"/>
    <dgm:cxn modelId="{14053ACD-C0B7-41D8-A648-9A7C37EF6A2D}" type="presParOf" srcId="{775610A5-4405-4B87-A9DC-996489ECE176}" destId="{F7615EE2-31E5-4D0B-B462-FFDB0846302E}" srcOrd="0" destOrd="0" presId="urn:microsoft.com/office/officeart/2005/8/layout/cycle4"/>
    <dgm:cxn modelId="{A04BEC27-5CF3-4244-9235-4AD4FD8D740D}" type="presParOf" srcId="{775610A5-4405-4B87-A9DC-996489ECE176}" destId="{C2A91186-A5AD-4C65-99AF-97E6979987DA}" srcOrd="1" destOrd="0" presId="urn:microsoft.com/office/officeart/2005/8/layout/cycle4"/>
    <dgm:cxn modelId="{3FC5E29C-A35B-419C-AB6A-CDAA464AE6BE}" type="presParOf" srcId="{A5BE5D37-F5A4-4D9E-B9A2-A773BED587F4}" destId="{BEE889F0-6F42-457B-89BF-F5033AF9AA6D}" srcOrd="4" destOrd="0" presId="urn:microsoft.com/office/officeart/2005/8/layout/cycle4"/>
    <dgm:cxn modelId="{73872BDD-294C-41AA-869B-9FA60EA25449}" type="presParOf" srcId="{FEC027E2-7C5F-4A6C-87EC-68B5082819FE}" destId="{C811BB81-0EBA-439F-B8E6-E012265284A5}" srcOrd="1" destOrd="0" presId="urn:microsoft.com/office/officeart/2005/8/layout/cycle4"/>
    <dgm:cxn modelId="{84AD5F5D-6704-4011-B99A-2F9BC59CD69F}" type="presParOf" srcId="{C811BB81-0EBA-439F-B8E6-E012265284A5}" destId="{2B21A71C-8FA6-4759-9EE2-868FDD248E65}" srcOrd="0" destOrd="0" presId="urn:microsoft.com/office/officeart/2005/8/layout/cycle4"/>
    <dgm:cxn modelId="{72878ED8-0A35-4195-AC0A-453E4402F109}" type="presParOf" srcId="{C811BB81-0EBA-439F-B8E6-E012265284A5}" destId="{B3988EC8-A8BE-42BD-B537-9B0B329AA0E9}" srcOrd="1" destOrd="0" presId="urn:microsoft.com/office/officeart/2005/8/layout/cycle4"/>
    <dgm:cxn modelId="{1AE01820-EBBF-435F-98CA-1309C2EB9011}" type="presParOf" srcId="{C811BB81-0EBA-439F-B8E6-E012265284A5}" destId="{A1C1AF03-B07B-4F7E-B117-1793283643CD}" srcOrd="2" destOrd="0" presId="urn:microsoft.com/office/officeart/2005/8/layout/cycle4"/>
    <dgm:cxn modelId="{2C98FD56-C3A8-46F6-AC01-0B00CACB57CA}" type="presParOf" srcId="{C811BB81-0EBA-439F-B8E6-E012265284A5}" destId="{553F2675-E403-4E24-BFCC-28E05517E0CF}" srcOrd="3" destOrd="0" presId="urn:microsoft.com/office/officeart/2005/8/layout/cycle4"/>
    <dgm:cxn modelId="{338ED12B-F492-4225-89C4-0D27439C5BC8}" type="presParOf" srcId="{C811BB81-0EBA-439F-B8E6-E012265284A5}" destId="{D8EA611D-076E-4378-970A-20DE9DD99DC1}" srcOrd="4" destOrd="0" presId="urn:microsoft.com/office/officeart/2005/8/layout/cycle4"/>
    <dgm:cxn modelId="{3A37168A-5375-4069-A87D-366A77A32058}" type="presParOf" srcId="{FEC027E2-7C5F-4A6C-87EC-68B5082819FE}" destId="{603CBE53-7850-4A81-8B66-89BD0EC255DD}" srcOrd="2" destOrd="0" presId="urn:microsoft.com/office/officeart/2005/8/layout/cycle4"/>
    <dgm:cxn modelId="{44585F34-8BE1-4003-8064-E51CC4C413A4}" type="presParOf" srcId="{FEC027E2-7C5F-4A6C-87EC-68B5082819FE}" destId="{F96750EA-7FE1-411D-94BE-C96490C6AE27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80A14D-8CE0-4490-B724-3D640C862126}">
      <dsp:nvSpPr>
        <dsp:cNvPr id="0" name=""/>
        <dsp:cNvSpPr/>
      </dsp:nvSpPr>
      <dsp:spPr>
        <a:xfrm>
          <a:off x="4904186" y="3024359"/>
          <a:ext cx="2829840" cy="20565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личный запрос слушателя, направленный на развитие персональных профессиональных компетенций</a:t>
          </a:r>
          <a:endParaRPr lang="ru-RU" sz="1400" kern="1200" dirty="0"/>
        </a:p>
      </dsp:txBody>
      <dsp:txXfrm>
        <a:off x="5798314" y="3583674"/>
        <a:ext cx="1890536" cy="1452065"/>
      </dsp:txXfrm>
    </dsp:sp>
    <dsp:sp modelId="{F7615EE2-31E5-4D0B-B462-FFDB0846302E}">
      <dsp:nvSpPr>
        <dsp:cNvPr id="0" name=""/>
        <dsp:cNvSpPr/>
      </dsp:nvSpPr>
      <dsp:spPr>
        <a:xfrm>
          <a:off x="900637" y="3056563"/>
          <a:ext cx="2944580" cy="19921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создание условий, обеспечивающих результативность работы директора, принадлежащей к некой целевой группе</a:t>
          </a:r>
          <a:endParaRPr lang="ru-RU" sz="1400" kern="1200" dirty="0"/>
        </a:p>
      </dsp:txBody>
      <dsp:txXfrm>
        <a:off x="944398" y="3598361"/>
        <a:ext cx="1973684" cy="1406589"/>
      </dsp:txXfrm>
    </dsp:sp>
    <dsp:sp modelId="{210EDE23-CA90-489C-AEDB-A02FC810C6B3}">
      <dsp:nvSpPr>
        <dsp:cNvPr id="0" name=""/>
        <dsp:cNvSpPr/>
      </dsp:nvSpPr>
      <dsp:spPr>
        <a:xfrm>
          <a:off x="4754606" y="-28663"/>
          <a:ext cx="3129000" cy="15040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подготовка к инициируемым местной властью изменениям, локализации федеральных инициатив на территории</a:t>
          </a:r>
          <a:endParaRPr lang="ru-RU" sz="1400" kern="1200" dirty="0"/>
        </a:p>
      </dsp:txBody>
      <dsp:txXfrm>
        <a:off x="5726345" y="4376"/>
        <a:ext cx="2124222" cy="1061949"/>
      </dsp:txXfrm>
    </dsp:sp>
    <dsp:sp modelId="{60569380-7278-4E8D-A239-0F23BF255032}">
      <dsp:nvSpPr>
        <dsp:cNvPr id="0" name=""/>
        <dsp:cNvSpPr/>
      </dsp:nvSpPr>
      <dsp:spPr>
        <a:xfrm>
          <a:off x="829360" y="-4425"/>
          <a:ext cx="3087134" cy="14555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освоение набора квалификационных характеристик, предусмотренных проектом стандарта</a:t>
          </a:r>
          <a:endParaRPr lang="ru-RU" sz="1400" kern="1200" dirty="0"/>
        </a:p>
      </dsp:txBody>
      <dsp:txXfrm>
        <a:off x="861334" y="27549"/>
        <a:ext cx="2097045" cy="1027723"/>
      </dsp:txXfrm>
    </dsp:sp>
    <dsp:sp modelId="{2B21A71C-8FA6-4759-9EE2-868FDD248E65}">
      <dsp:nvSpPr>
        <dsp:cNvPr id="0" name=""/>
        <dsp:cNvSpPr/>
      </dsp:nvSpPr>
      <dsp:spPr>
        <a:xfrm>
          <a:off x="2187554" y="341525"/>
          <a:ext cx="2119969" cy="211996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Федеральный модуль</a:t>
          </a:r>
          <a:endParaRPr lang="ru-RU" sz="1500" kern="1200" dirty="0"/>
        </a:p>
      </dsp:txBody>
      <dsp:txXfrm>
        <a:off x="2808479" y="962450"/>
        <a:ext cx="1499044" cy="1499044"/>
      </dsp:txXfrm>
    </dsp:sp>
    <dsp:sp modelId="{B3988EC8-A8BE-42BD-B537-9B0B329AA0E9}">
      <dsp:nvSpPr>
        <dsp:cNvPr id="0" name=""/>
        <dsp:cNvSpPr/>
      </dsp:nvSpPr>
      <dsp:spPr>
        <a:xfrm rot="5400000">
          <a:off x="4405444" y="341525"/>
          <a:ext cx="2119969" cy="211996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Региональный модуль</a:t>
          </a:r>
          <a:endParaRPr lang="ru-RU" sz="1500" kern="1200" dirty="0"/>
        </a:p>
      </dsp:txBody>
      <dsp:txXfrm rot="-5400000">
        <a:off x="4405444" y="962450"/>
        <a:ext cx="1499044" cy="1499044"/>
      </dsp:txXfrm>
    </dsp:sp>
    <dsp:sp modelId="{A1C1AF03-B07B-4F7E-B117-1793283643CD}">
      <dsp:nvSpPr>
        <dsp:cNvPr id="0" name=""/>
        <dsp:cNvSpPr/>
      </dsp:nvSpPr>
      <dsp:spPr>
        <a:xfrm rot="10800000">
          <a:off x="4405444" y="2559415"/>
          <a:ext cx="2119969" cy="211996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Инициативный модуль</a:t>
          </a:r>
          <a:endParaRPr lang="ru-RU" sz="1500" kern="1200" dirty="0"/>
        </a:p>
      </dsp:txBody>
      <dsp:txXfrm rot="10800000">
        <a:off x="4405444" y="2559415"/>
        <a:ext cx="1499044" cy="1499044"/>
      </dsp:txXfrm>
    </dsp:sp>
    <dsp:sp modelId="{553F2675-E403-4E24-BFCC-28E05517E0CF}">
      <dsp:nvSpPr>
        <dsp:cNvPr id="0" name=""/>
        <dsp:cNvSpPr/>
      </dsp:nvSpPr>
      <dsp:spPr>
        <a:xfrm rot="16200000">
          <a:off x="2187554" y="2559415"/>
          <a:ext cx="2119969" cy="211996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Адресный модуль</a:t>
          </a:r>
          <a:endParaRPr lang="ru-RU" sz="1500" kern="1200" dirty="0"/>
        </a:p>
      </dsp:txBody>
      <dsp:txXfrm rot="5400000">
        <a:off x="2808479" y="2559415"/>
        <a:ext cx="1499044" cy="1499044"/>
      </dsp:txXfrm>
    </dsp:sp>
    <dsp:sp modelId="{603CBE53-7850-4A81-8B66-89BD0EC255DD}">
      <dsp:nvSpPr>
        <dsp:cNvPr id="0" name=""/>
        <dsp:cNvSpPr/>
      </dsp:nvSpPr>
      <dsp:spPr>
        <a:xfrm>
          <a:off x="3990507" y="2069815"/>
          <a:ext cx="731952" cy="63648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6750EA-7FE1-411D-94BE-C96490C6AE27}">
      <dsp:nvSpPr>
        <dsp:cNvPr id="0" name=""/>
        <dsp:cNvSpPr/>
      </dsp:nvSpPr>
      <dsp:spPr>
        <a:xfrm rot="10800000">
          <a:off x="3990507" y="2314615"/>
          <a:ext cx="731952" cy="63648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C90E-E6C0-42F4-BCFF-315972963765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633C-C6E2-4B78-9D08-83B4F9AFAF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977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C90E-E6C0-42F4-BCFF-315972963765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633C-C6E2-4B78-9D08-83B4F9AFAF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89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C90E-E6C0-42F4-BCFF-315972963765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633C-C6E2-4B78-9D08-83B4F9AFAF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003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C90E-E6C0-42F4-BCFF-315972963765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633C-C6E2-4B78-9D08-83B4F9AFAF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1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C90E-E6C0-42F4-BCFF-315972963765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633C-C6E2-4B78-9D08-83B4F9AFAF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45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C90E-E6C0-42F4-BCFF-315972963765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633C-C6E2-4B78-9D08-83B4F9AFAF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20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C90E-E6C0-42F4-BCFF-315972963765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633C-C6E2-4B78-9D08-83B4F9AFAF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075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C90E-E6C0-42F4-BCFF-315972963765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633C-C6E2-4B78-9D08-83B4F9AFAF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61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C90E-E6C0-42F4-BCFF-315972963765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633C-C6E2-4B78-9D08-83B4F9AFAF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668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C90E-E6C0-42F4-BCFF-315972963765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633C-C6E2-4B78-9D08-83B4F9AFAF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717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C90E-E6C0-42F4-BCFF-315972963765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633C-C6E2-4B78-9D08-83B4F9AFAF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011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DC90E-E6C0-42F4-BCFF-315972963765}" type="datetimeFigureOut">
              <a:rPr lang="ru-RU" smtClean="0"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4633C-C6E2-4B78-9D08-83B4F9AFAF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20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Надежда\Pictures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Программа профессиональной переподготовки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руководителей российских школ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Авторы программы: </a:t>
            </a:r>
          </a:p>
          <a:p>
            <a:r>
              <a:rPr lang="ru-RU" dirty="0" err="1">
                <a:solidFill>
                  <a:schemeClr val="tx1"/>
                </a:solidFill>
              </a:rPr>
              <a:t>Каспржак</a:t>
            </a:r>
            <a:r>
              <a:rPr lang="ru-RU" dirty="0">
                <a:solidFill>
                  <a:schemeClr val="tx1"/>
                </a:solidFill>
              </a:rPr>
              <a:t> А.Г.,  Калашников С</a:t>
            </a:r>
            <a:r>
              <a:rPr lang="en-US" dirty="0">
                <a:solidFill>
                  <a:schemeClr val="tx1"/>
                </a:solidFill>
              </a:rPr>
              <a:t>.</a:t>
            </a:r>
            <a:r>
              <a:rPr lang="ru-RU" dirty="0">
                <a:solidFill>
                  <a:schemeClr val="tx1"/>
                </a:solidFill>
              </a:rPr>
              <a:t>П</a:t>
            </a:r>
            <a:r>
              <a:rPr lang="en-US" dirty="0">
                <a:solidFill>
                  <a:schemeClr val="tx1"/>
                </a:solidFill>
              </a:rPr>
              <a:t>.,</a:t>
            </a:r>
            <a:r>
              <a:rPr lang="ru-RU" dirty="0">
                <a:solidFill>
                  <a:schemeClr val="tx1"/>
                </a:solidFill>
              </a:rPr>
              <a:t> Исаева Н</a:t>
            </a:r>
            <a:r>
              <a:rPr lang="en-US" dirty="0">
                <a:solidFill>
                  <a:schemeClr val="tx1"/>
                </a:solidFill>
              </a:rPr>
              <a:t>.</a:t>
            </a:r>
            <a:r>
              <a:rPr lang="ru-RU" dirty="0">
                <a:solidFill>
                  <a:schemeClr val="tx1"/>
                </a:solidFill>
              </a:rPr>
              <a:t>В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Институт образования НИУ ВШЭ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24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Надежда\Pictures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848872" cy="92211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Федеральный модуль. Результаты обучения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9" name="Объект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285750" lvl="0" indent="-285750"/>
            <a:r>
              <a:rPr lang="ru-RU" dirty="0"/>
              <a:t> способность обосновывать выбор педагогической концепции школы;</a:t>
            </a:r>
          </a:p>
          <a:p>
            <a:pPr marL="285750" lvl="0" indent="-285750"/>
            <a:r>
              <a:rPr lang="ru-RU" dirty="0"/>
              <a:t>готовность и способность осуществлять анализ, целеполагание, планирование, необходимые для перехода образовательной организации от режима функционирования к режиму развития;</a:t>
            </a:r>
          </a:p>
          <a:p>
            <a:pPr marL="285750" lvl="0" indent="-285750"/>
            <a:r>
              <a:rPr lang="ru-RU" dirty="0"/>
              <a:t>способность к</a:t>
            </a:r>
            <a:r>
              <a:rPr lang="en-US" dirty="0"/>
              <a:t> </a:t>
            </a:r>
            <a:r>
              <a:rPr lang="ru-RU" dirty="0"/>
              <a:t>управлению финансовыми и материальными ресурсами школы, защите интересов школы как юридического лица;</a:t>
            </a:r>
          </a:p>
          <a:p>
            <a:pPr marL="285750" lvl="0" indent="-285750"/>
            <a:r>
              <a:rPr lang="ru-RU" dirty="0"/>
              <a:t>готовность быть педагогическим лидером, который помогает и поддерживает учителей в совершенствовании образовательного процесса в рамках определенной педагогической концепции; </a:t>
            </a:r>
          </a:p>
          <a:p>
            <a:pPr marL="285750" lvl="0" indent="-285750"/>
            <a:r>
              <a:rPr lang="ru-RU" dirty="0"/>
              <a:t>способность к организации мониторинга образовательной деятельности школы и ее результатов, принятии по результатам обоснованных управленческих решений.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919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Надежда\Pictures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848872" cy="92211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Федеральный модуль. Содержание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7" name="Объект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Содержание модуля определяется: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/>
              <a:t>требованиями проекта профессионального стандарта  руководителя образовательной </a:t>
            </a:r>
            <a:r>
              <a:rPr lang="ru-RU" dirty="0" smtClean="0"/>
              <a:t>организации; </a:t>
            </a:r>
            <a:endParaRPr lang="ru-RU" dirty="0"/>
          </a:p>
          <a:p>
            <a:pPr marL="457200" lvl="0" indent="-457200">
              <a:buFont typeface="+mj-lt"/>
              <a:buAutoNum type="arabicPeriod"/>
            </a:pPr>
            <a:r>
              <a:rPr lang="ru-RU" dirty="0"/>
              <a:t>результатами </a:t>
            </a:r>
            <a:r>
              <a:rPr lang="ru-RU" dirty="0" smtClean="0"/>
              <a:t>исследований успешных практик </a:t>
            </a:r>
            <a:r>
              <a:rPr lang="ru-RU" dirty="0"/>
              <a:t>руководителей школ  в РФ.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92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Надежда\Pictures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2256" y="0"/>
            <a:ext cx="9144000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848872" cy="92211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Региональный модуль. Результаты обучения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7" name="Объект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понимание приоритетных направлений и задач развития региональной системы образования, </a:t>
            </a:r>
            <a:r>
              <a:rPr lang="ru-RU" dirty="0" smtClean="0"/>
              <a:t>изменений, инициируемых </a:t>
            </a:r>
            <a:r>
              <a:rPr lang="ru-RU" dirty="0"/>
              <a:t>местной властью </a:t>
            </a:r>
            <a:r>
              <a:rPr lang="ru-RU" dirty="0" smtClean="0"/>
              <a:t>и </a:t>
            </a:r>
            <a:r>
              <a:rPr lang="ru-RU" dirty="0"/>
              <a:t>локализации федеральных инициатив в территории;</a:t>
            </a:r>
          </a:p>
          <a:p>
            <a:pPr lvl="0"/>
            <a:r>
              <a:rPr lang="ru-RU" dirty="0"/>
              <a:t>способность определять задачи развития организации, осуществлять анализ, целеполагание, </a:t>
            </a:r>
            <a:r>
              <a:rPr lang="ru-RU" dirty="0" smtClean="0"/>
              <a:t>планирование с </a:t>
            </a:r>
            <a:r>
              <a:rPr lang="ru-RU" dirty="0"/>
              <a:t>учетом приоритетных направлений и задач развития региональной системы образования;</a:t>
            </a:r>
          </a:p>
          <a:p>
            <a:pPr lvl="0"/>
            <a:r>
              <a:rPr lang="ru-RU" dirty="0"/>
              <a:t>готовность и способность осуществлять выбор образовательных </a:t>
            </a:r>
            <a:r>
              <a:rPr lang="ru-RU" dirty="0" smtClean="0"/>
              <a:t>программ и </a:t>
            </a:r>
            <a:r>
              <a:rPr lang="ru-RU" dirty="0"/>
              <a:t>отдельных </a:t>
            </a:r>
            <a:r>
              <a:rPr lang="ru-RU" dirty="0" smtClean="0"/>
              <a:t>проектов, </a:t>
            </a:r>
            <a:r>
              <a:rPr lang="ru-RU" dirty="0"/>
              <a:t>корректировать программу развития организации </a:t>
            </a:r>
            <a:r>
              <a:rPr lang="ru-RU" dirty="0" smtClean="0"/>
              <a:t>с </a:t>
            </a:r>
            <a:r>
              <a:rPr lang="ru-RU" dirty="0"/>
              <a:t>учетом </a:t>
            </a:r>
            <a:r>
              <a:rPr lang="ru-RU" dirty="0" smtClean="0"/>
              <a:t>изменений,  инициируемых </a:t>
            </a:r>
            <a:r>
              <a:rPr lang="ru-RU" dirty="0"/>
              <a:t>региональной властью </a:t>
            </a:r>
            <a:r>
              <a:rPr lang="ru-RU" dirty="0" smtClean="0"/>
              <a:t>и </a:t>
            </a:r>
            <a:r>
              <a:rPr lang="ru-RU" dirty="0"/>
              <a:t>локализации федеральных образовательных инициатив.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709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Надежда\Pictures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2256" y="0"/>
            <a:ext cx="9144000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848872" cy="92211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Региональный модуль. Содержание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8" name="Объект 3"/>
          <p:cNvSpPr>
            <a:spLocks noGrp="1"/>
          </p:cNvSpPr>
          <p:nvPr>
            <p:ph idx="1"/>
          </p:nvPr>
        </p:nvSpPr>
        <p:spPr>
          <a:xfrm>
            <a:off x="457200" y="1360417"/>
            <a:ext cx="8229600" cy="523693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Региональный модуль должен </a:t>
            </a:r>
            <a:r>
              <a:rPr lang="ru-RU" dirty="0" smtClean="0"/>
              <a:t>содержать и учитывать :   </a:t>
            </a:r>
          </a:p>
          <a:p>
            <a:pPr marL="0" indent="0">
              <a:buNone/>
            </a:pPr>
            <a:endParaRPr lang="ru-RU" dirty="0"/>
          </a:p>
          <a:p>
            <a:pPr marL="457200" lvl="0" indent="-457200">
              <a:buFont typeface="+mj-lt"/>
              <a:buAutoNum type="arabicPeriod"/>
            </a:pPr>
            <a:r>
              <a:rPr lang="ru-RU" dirty="0" smtClean="0"/>
              <a:t>Анализ заявок ОУ на  переподготовку  руководителей на предстоящий </a:t>
            </a:r>
            <a:r>
              <a:rPr lang="ru-RU" dirty="0"/>
              <a:t>учебный год.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 smtClean="0"/>
              <a:t>Аналитическую записку </a:t>
            </a:r>
            <a:r>
              <a:rPr lang="ru-RU" dirty="0"/>
              <a:t>с анализом Федеральных </a:t>
            </a:r>
            <a:r>
              <a:rPr lang="ru-RU" dirty="0" smtClean="0"/>
              <a:t>инициатив и их региональной локализации, описание </a:t>
            </a:r>
            <a:r>
              <a:rPr lang="ru-RU" dirty="0"/>
              <a:t>региональных инициатив, </a:t>
            </a:r>
            <a:r>
              <a:rPr lang="ru-RU" dirty="0" smtClean="0"/>
              <a:t>результаты анкетирования руководителей </a:t>
            </a:r>
            <a:r>
              <a:rPr lang="ru-RU" dirty="0"/>
              <a:t>муниципальных </a:t>
            </a:r>
            <a:r>
              <a:rPr lang="ru-RU" dirty="0" smtClean="0"/>
              <a:t> органов управления образованием </a:t>
            </a:r>
            <a:r>
              <a:rPr lang="ru-RU" dirty="0"/>
              <a:t>(образец анкеты) по уточнению задач </a:t>
            </a:r>
            <a:r>
              <a:rPr lang="ru-RU" dirty="0" smtClean="0"/>
              <a:t>образовательной политики на данной </a:t>
            </a:r>
            <a:r>
              <a:rPr lang="ru-RU" dirty="0"/>
              <a:t>территории, </a:t>
            </a:r>
            <a:r>
              <a:rPr lang="ru-RU" dirty="0" smtClean="0"/>
              <a:t>результаты анкетирование </a:t>
            </a:r>
            <a:r>
              <a:rPr lang="ru-RU" dirty="0"/>
              <a:t>руководителей ОУ (образец анкеты).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 smtClean="0"/>
              <a:t>«Сессию </a:t>
            </a:r>
            <a:r>
              <a:rPr lang="ru-RU" dirty="0"/>
              <a:t>самоопределения» - определение региональных инициатив.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/>
              <a:t>Форму и требования к итоговым работам (вариации).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909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Надежда\Pictures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848872" cy="92211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Адресный модуль. Результаты обучения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>
                <a:solidFill>
                  <a:schemeClr val="bg1"/>
                </a:solidFill>
              </a:rPr>
              <a:t> 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7" name="Объект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/>
              <a:t>понимание специфики задач определенной целевой профессиональной группы руководителей образовательных организаций;</a:t>
            </a:r>
          </a:p>
          <a:p>
            <a:pPr lvl="0"/>
            <a:r>
              <a:rPr lang="ru-RU" dirty="0"/>
              <a:t>способность определять и оценивать характеристики образовательной организации и </a:t>
            </a:r>
            <a:r>
              <a:rPr lang="ru-RU" dirty="0" smtClean="0"/>
              <a:t>внешних контекстных факторов (факторов внешнего окружения ОУ);</a:t>
            </a:r>
            <a:endParaRPr lang="ru-RU" dirty="0"/>
          </a:p>
          <a:p>
            <a:pPr lvl="0"/>
            <a:r>
              <a:rPr lang="ru-RU" dirty="0" smtClean="0"/>
              <a:t>способность, </a:t>
            </a:r>
            <a:r>
              <a:rPr lang="ru-RU" dirty="0"/>
              <a:t>осуществлять анализ, целеполагание, определять задачи развития </a:t>
            </a:r>
            <a:r>
              <a:rPr lang="ru-RU" dirty="0" smtClean="0"/>
              <a:t>организации и  планировать развитие  ОУ с </a:t>
            </a:r>
            <a:r>
              <a:rPr lang="ru-RU" dirty="0"/>
              <a:t>учетом ее специфичных характеристик и контекстных факторов;</a:t>
            </a:r>
          </a:p>
          <a:p>
            <a:pPr lvl="0"/>
            <a:r>
              <a:rPr lang="ru-RU" dirty="0"/>
              <a:t>готовность и способность осуществлять выбор образовательных программ, корректировать программу развития организации и отдельных проектов с учетом внешних контекстных факторов;</a:t>
            </a:r>
          </a:p>
          <a:p>
            <a:pPr lvl="0"/>
            <a:r>
              <a:rPr lang="ru-RU" dirty="0"/>
              <a:t>способность определять собственные профессиональные дефициты и задачи, определять индивидуальные </a:t>
            </a:r>
            <a:r>
              <a:rPr lang="ru-RU" dirty="0" smtClean="0"/>
              <a:t>эффективные  </a:t>
            </a:r>
            <a:r>
              <a:rPr lang="ru-RU" dirty="0"/>
              <a:t>способы повышения профессиональной компетентности.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246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Надежда\Pictures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848872" cy="92211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Адресный модуль. Содержание 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8" name="Объект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ru-RU" dirty="0" smtClean="0"/>
              <a:t>Адресный модуль должен содержать: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 smtClean="0"/>
              <a:t>Инструменты</a:t>
            </a:r>
            <a:r>
              <a:rPr lang="ru-RU" dirty="0"/>
              <a:t>, которые можно предложить директорам для преодоления выявленных  </a:t>
            </a:r>
            <a:r>
              <a:rPr lang="ru-RU" dirty="0" smtClean="0"/>
              <a:t>профессиональных дефицитов</a:t>
            </a:r>
            <a:r>
              <a:rPr lang="ru-RU" dirty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/>
              <a:t>Описание возможных </a:t>
            </a:r>
            <a:r>
              <a:rPr lang="ru-RU" dirty="0" smtClean="0"/>
              <a:t>интерактивных форм и методов подготовки,  в </a:t>
            </a:r>
            <a:r>
              <a:rPr lang="ru-RU" dirty="0"/>
              <a:t>том числе – </a:t>
            </a:r>
            <a:r>
              <a:rPr lang="ru-RU" dirty="0" smtClean="0"/>
              <a:t>стажировок.</a:t>
            </a:r>
            <a:endParaRPr lang="ru-RU" dirty="0"/>
          </a:p>
          <a:p>
            <a:pPr marL="457200" lvl="0" indent="-457200">
              <a:buFont typeface="+mj-lt"/>
              <a:buAutoNum type="arabicPeriod"/>
            </a:pPr>
            <a:r>
              <a:rPr lang="ru-RU" dirty="0"/>
              <a:t>Формы и требования к итоговым работам (вариации).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81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Надежда\Pictures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848872" cy="92211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Инициативный модуль. Результаты обучения 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7" name="Объект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способность формулировать личный образовательный запрос, определять собственные профессиональные </a:t>
            </a:r>
            <a:r>
              <a:rPr lang="ru-RU" dirty="0" smtClean="0"/>
              <a:t>дефициты, задачи и результативные </a:t>
            </a:r>
            <a:r>
              <a:rPr lang="ru-RU" dirty="0"/>
              <a:t>способы повышения профессиональной компетентности;</a:t>
            </a:r>
          </a:p>
          <a:p>
            <a:pPr lvl="0"/>
            <a:r>
              <a:rPr lang="ru-RU" dirty="0"/>
              <a:t>способность определять индивидуальный учебный план путем выбора учебных курсов из банка (реестра) образовательных </a:t>
            </a:r>
            <a:r>
              <a:rPr lang="ru-RU" dirty="0" smtClean="0"/>
              <a:t>программ дополнительного образования;</a:t>
            </a:r>
            <a:endParaRPr lang="ru-RU" dirty="0"/>
          </a:p>
          <a:p>
            <a:pPr lvl="0"/>
            <a:r>
              <a:rPr lang="ru-RU" dirty="0"/>
              <a:t>понимание и умение применять на практике </a:t>
            </a:r>
            <a:r>
              <a:rPr lang="ru-RU" dirty="0" smtClean="0"/>
              <a:t>результаты </a:t>
            </a:r>
            <a:r>
              <a:rPr lang="ru-RU" dirty="0"/>
              <a:t>прохождения выбранных для изучения дисциплин и курсов в зависимости от личного индивидуального запроса.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769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Надежда\Pictures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848872" cy="92211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Инициативный модуль. Содержание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8" name="Объект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Инициативный модуль должен содержать: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/>
              <a:t>требования к банку (реестру) курсов и образовательных программ, формам организации образовательного процесса;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/>
              <a:t>описание возможных вариантов </a:t>
            </a:r>
            <a:r>
              <a:rPr lang="ru-RU" dirty="0" smtClean="0"/>
              <a:t>интерактивных форм и методов подготовки, в </a:t>
            </a:r>
            <a:r>
              <a:rPr lang="ru-RU" dirty="0"/>
              <a:t>том числе – </a:t>
            </a:r>
            <a:r>
              <a:rPr lang="ru-RU" dirty="0" smtClean="0"/>
              <a:t>стажировок;</a:t>
            </a:r>
            <a:endParaRPr lang="ru-RU" dirty="0"/>
          </a:p>
          <a:p>
            <a:pPr marL="457200" lvl="0" indent="-457200">
              <a:buFont typeface="+mj-lt"/>
              <a:buAutoNum type="arabicPeriod"/>
            </a:pPr>
            <a:r>
              <a:rPr lang="ru-RU" dirty="0"/>
              <a:t>формы и требования к итоговым работам (вариации).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740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Надежда\Pictures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116632"/>
            <a:ext cx="8172400" cy="113813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/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100" b="1" dirty="0" smtClean="0">
                <a:solidFill>
                  <a:schemeClr val="bg1"/>
                </a:solidFill>
              </a:rPr>
              <a:t>Модельная программа профессиональной переподготовки  руководителей российских школ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>
                <a:solidFill>
                  <a:schemeClr val="bg1"/>
                </a:solidFill>
              </a:rPr>
              <a:t> 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11560" y="1268760"/>
            <a:ext cx="8064896" cy="5589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 </a:t>
            </a:r>
            <a:r>
              <a:rPr lang="ru-RU" sz="2500" b="1" dirty="0"/>
              <a:t>Направления подготовки:  </a:t>
            </a:r>
            <a:r>
              <a:rPr lang="ru-RU" sz="2500" dirty="0"/>
              <a:t>«Государственное и муниципальное управление</a:t>
            </a:r>
            <a:r>
              <a:rPr lang="ru-RU" sz="2500" dirty="0" smtClean="0"/>
              <a:t>», «</a:t>
            </a:r>
            <a:r>
              <a:rPr lang="ru-RU" sz="2500" dirty="0"/>
              <a:t>Менеджмент», Специализация «Управление в образовании». </a:t>
            </a:r>
          </a:p>
          <a:p>
            <a:pPr marL="0" indent="0">
              <a:buNone/>
            </a:pPr>
            <a:r>
              <a:rPr lang="ru-RU" sz="2500" b="1" dirty="0" smtClean="0"/>
              <a:t>Продолжительность </a:t>
            </a:r>
            <a:r>
              <a:rPr lang="ru-RU" sz="2500" b="1" dirty="0"/>
              <a:t>программы</a:t>
            </a:r>
            <a:r>
              <a:rPr lang="ru-RU" sz="2500" dirty="0"/>
              <a:t>: 608 часов (4 модуля по 152 </a:t>
            </a:r>
            <a:r>
              <a:rPr lang="ru-RU" sz="2500" dirty="0" smtClean="0"/>
              <a:t>часа. Форма обучения - </a:t>
            </a:r>
            <a:r>
              <a:rPr lang="ru-RU" sz="2500" dirty="0"/>
              <a:t>очное (1 модуль – 4-6 недель) или очно-заочное (модульное) обучение с использованием дистанционных </a:t>
            </a:r>
            <a:r>
              <a:rPr lang="ru-RU" sz="2500" dirty="0" smtClean="0"/>
              <a:t>технологий</a:t>
            </a:r>
          </a:p>
          <a:p>
            <a:pPr marL="0" indent="0">
              <a:buNone/>
            </a:pPr>
            <a:r>
              <a:rPr lang="ru-RU" sz="2500" b="1" dirty="0" smtClean="0"/>
              <a:t>Потенциальными </a:t>
            </a:r>
            <a:r>
              <a:rPr lang="ru-RU" sz="2500" b="1" dirty="0"/>
              <a:t>слушателями </a:t>
            </a:r>
            <a:r>
              <a:rPr lang="ru-RU" sz="2500" b="1" dirty="0" smtClean="0"/>
              <a:t>являются</a:t>
            </a:r>
            <a:r>
              <a:rPr lang="ru-RU" sz="2500" b="1" dirty="0"/>
              <a:t>: </a:t>
            </a:r>
            <a:r>
              <a:rPr lang="ru-RU" sz="2500" dirty="0"/>
              <a:t>директора образовательных организаций, участники кадрового резерва </a:t>
            </a:r>
            <a:r>
              <a:rPr lang="ru-RU" sz="2500" dirty="0" smtClean="0"/>
              <a:t>заместители </a:t>
            </a:r>
            <a:r>
              <a:rPr lang="ru-RU" sz="2500" dirty="0"/>
              <a:t>директоров (школьные управленческие команды).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504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Надежда\Pictures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848872" cy="92211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Программа переподготовки директоров. Структура:</a:t>
            </a: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b="1" dirty="0" smtClean="0">
                <a:solidFill>
                  <a:schemeClr val="bg1"/>
                </a:solidFill>
              </a:rPr>
              <a:t> 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u="sng" dirty="0" smtClean="0"/>
              <a:t>Федеральный компонент</a:t>
            </a:r>
            <a:r>
              <a:rPr lang="ru-RU" b="1" dirty="0" smtClean="0"/>
              <a:t> </a:t>
            </a:r>
            <a:r>
              <a:rPr lang="ru-RU" b="1" dirty="0"/>
              <a:t>(модуль</a:t>
            </a:r>
            <a:r>
              <a:rPr lang="ru-RU" b="1" dirty="0" smtClean="0"/>
              <a:t>) - </a:t>
            </a:r>
            <a:r>
              <a:rPr lang="ru-RU" dirty="0" smtClean="0"/>
              <a:t>требования </a:t>
            </a:r>
            <a:r>
              <a:rPr lang="ru-RU" dirty="0"/>
              <a:t>к квалификации руководителей образовательных организаций</a:t>
            </a:r>
            <a:r>
              <a:rPr lang="ru-RU" dirty="0" smtClean="0"/>
              <a:t>, определенные профессиональным стандартом.</a:t>
            </a:r>
          </a:p>
          <a:p>
            <a:pPr marL="0" indent="0">
              <a:buNone/>
            </a:pPr>
            <a:r>
              <a:rPr lang="ru-RU" b="1" u="sng" dirty="0" smtClean="0"/>
              <a:t>Региональный </a:t>
            </a:r>
            <a:r>
              <a:rPr lang="ru-RU" b="1" u="sng" dirty="0"/>
              <a:t>компонент</a:t>
            </a:r>
            <a:r>
              <a:rPr lang="ru-RU" b="1" dirty="0"/>
              <a:t> (</a:t>
            </a:r>
            <a:r>
              <a:rPr lang="ru-RU" b="1" dirty="0" smtClean="0"/>
              <a:t>модуль)  </a:t>
            </a:r>
            <a:r>
              <a:rPr lang="ru-RU" dirty="0" smtClean="0"/>
              <a:t>– готовит руководителей </a:t>
            </a:r>
            <a:r>
              <a:rPr lang="ru-RU" dirty="0"/>
              <a:t>школ </a:t>
            </a:r>
            <a:r>
              <a:rPr lang="ru-RU" dirty="0" smtClean="0"/>
              <a:t>к изменениям, инициируемым </a:t>
            </a:r>
            <a:r>
              <a:rPr lang="ru-RU" dirty="0"/>
              <a:t>местной </a:t>
            </a:r>
            <a:r>
              <a:rPr lang="ru-RU" dirty="0" smtClean="0"/>
              <a:t>властью, поясняет, </a:t>
            </a:r>
            <a:r>
              <a:rPr lang="ru-RU" dirty="0"/>
              <a:t>как инициативы в масштабах страны, будут локализованы на данной </a:t>
            </a:r>
            <a:r>
              <a:rPr lang="ru-RU" dirty="0" smtClean="0"/>
              <a:t>территории.</a:t>
            </a:r>
          </a:p>
          <a:p>
            <a:pPr marL="0" indent="0">
              <a:buNone/>
            </a:pPr>
            <a:r>
              <a:rPr lang="ru-RU" b="1" u="sng" dirty="0" smtClean="0"/>
              <a:t>Адресный</a:t>
            </a:r>
            <a:r>
              <a:rPr lang="ru-RU" b="1" dirty="0" smtClean="0"/>
              <a:t> компонент - </a:t>
            </a:r>
            <a:r>
              <a:rPr lang="ru-RU" dirty="0" smtClean="0"/>
              <a:t>создание </a:t>
            </a:r>
            <a:r>
              <a:rPr lang="ru-RU" dirty="0"/>
              <a:t>условий, обеспечивающих результативность работы директора, принадлежащей к некой целевой группе (молодые директора сельских малокомплектных </a:t>
            </a:r>
            <a:r>
              <a:rPr lang="ru-RU" dirty="0" smtClean="0"/>
              <a:t>школ).</a:t>
            </a:r>
          </a:p>
          <a:p>
            <a:pPr marL="0" indent="0">
              <a:buNone/>
            </a:pPr>
            <a:r>
              <a:rPr lang="ru-RU" dirty="0" smtClean="0"/>
              <a:t> И</a:t>
            </a:r>
            <a:r>
              <a:rPr lang="ru-RU" b="1" u="sng" dirty="0" smtClean="0"/>
              <a:t>нициативный </a:t>
            </a:r>
            <a:r>
              <a:rPr lang="ru-RU" b="1" u="sng" dirty="0"/>
              <a:t>компонент (модуль)</a:t>
            </a:r>
            <a:r>
              <a:rPr lang="ru-RU" dirty="0"/>
              <a:t> </a:t>
            </a:r>
            <a:r>
              <a:rPr lang="ru-RU" dirty="0" smtClean="0"/>
              <a:t> - учитывает </a:t>
            </a:r>
            <a:r>
              <a:rPr lang="ru-RU" dirty="0"/>
              <a:t>личный запрос </a:t>
            </a:r>
            <a:r>
              <a:rPr lang="ru-RU" dirty="0" smtClean="0"/>
              <a:t>каждого  слушателя.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182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Надежда\Pictures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848872" cy="92211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Программа переподготовки директоров. Структура:</a:t>
            </a: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b="1" dirty="0" smtClean="0">
                <a:solidFill>
                  <a:schemeClr val="bg1"/>
                </a:solidFill>
              </a:rPr>
              <a:t> 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792375435"/>
              </p:ext>
            </p:extLst>
          </p:nvPr>
        </p:nvGraphicFramePr>
        <p:xfrm>
          <a:off x="251520" y="1360416"/>
          <a:ext cx="8712968" cy="5020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5147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Надежда\Pictures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848872" cy="92211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Программа переподготовки директоров. Новации:</a:t>
            </a: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b="1" dirty="0" smtClean="0">
                <a:solidFill>
                  <a:schemeClr val="bg1"/>
                </a:solidFill>
              </a:rPr>
              <a:t> 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Проектирование образовательной программы целесообразно </a:t>
            </a:r>
            <a:r>
              <a:rPr lang="ru-RU" b="1" dirty="0"/>
              <a:t>начинать  с формулировки образовательных </a:t>
            </a:r>
            <a:r>
              <a:rPr lang="ru-RU" b="1" dirty="0" smtClean="0"/>
              <a:t>результатов</a:t>
            </a:r>
            <a:r>
              <a:rPr lang="ru-RU" dirty="0" smtClean="0"/>
              <a:t>, </a:t>
            </a:r>
            <a:r>
              <a:rPr lang="ru-RU" dirty="0"/>
              <a:t>реконструируя их из компетентностей  профессионального стандарта </a:t>
            </a:r>
            <a:r>
              <a:rPr lang="ru-RU" dirty="0" smtClean="0"/>
              <a:t>руководителя. </a:t>
            </a:r>
          </a:p>
          <a:p>
            <a:pPr marL="0" indent="0">
              <a:buNone/>
            </a:pPr>
            <a:r>
              <a:rPr lang="ru-RU" b="1" dirty="0" smtClean="0"/>
              <a:t>Содержанием </a:t>
            </a:r>
            <a:r>
              <a:rPr lang="ru-RU" dirty="0"/>
              <a:t>программ подготовки  руководителей школ будет не столько </a:t>
            </a:r>
            <a:r>
              <a:rPr lang="ru-RU" dirty="0" smtClean="0"/>
              <a:t>тематическое </a:t>
            </a:r>
            <a:r>
              <a:rPr lang="ru-RU" dirty="0"/>
              <a:t>наполнение учебного плана, </a:t>
            </a:r>
            <a:r>
              <a:rPr lang="ru-RU" dirty="0" smtClean="0"/>
              <a:t>а </a:t>
            </a:r>
            <a:r>
              <a:rPr lang="ru-RU" b="1" dirty="0"/>
              <a:t>инструменты, структуры  и процедуры, </a:t>
            </a:r>
            <a:r>
              <a:rPr lang="ru-RU" dirty="0"/>
              <a:t>определяющее характер взаимодействия тех, кто будет учить, с теми – кто будет учиться.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Поскольку слушателями программы являются практикующие работники образования, то </a:t>
            </a:r>
            <a:r>
              <a:rPr lang="ru-RU" b="1" dirty="0"/>
              <a:t>учебным материалом</a:t>
            </a:r>
            <a:r>
              <a:rPr lang="ru-RU" dirty="0"/>
              <a:t> для них не может не стать их </a:t>
            </a:r>
            <a:r>
              <a:rPr lang="ru-RU" b="1" dirty="0"/>
              <a:t>собственный профессиональный опыт</a:t>
            </a:r>
            <a:r>
              <a:rPr lang="ru-RU" dirty="0"/>
              <a:t>, а базовым процессом учения – его </a:t>
            </a:r>
            <a:r>
              <a:rPr lang="ru-RU" b="1" dirty="0"/>
              <a:t>рефлексия</a:t>
            </a:r>
            <a:r>
              <a:rPr lang="ru-RU" dirty="0"/>
              <a:t>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72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Надежда\Pictures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848872" cy="92211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Программа переподготовки директоров. Новации:</a:t>
            </a: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b="1" dirty="0" smtClean="0">
                <a:solidFill>
                  <a:schemeClr val="bg1"/>
                </a:solidFill>
              </a:rPr>
              <a:t> 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Учебные курсы </a:t>
            </a:r>
            <a:r>
              <a:rPr lang="ru-RU" dirty="0" smtClean="0"/>
              <a:t>– освоение знаний.</a:t>
            </a:r>
          </a:p>
          <a:p>
            <a:pPr marL="0" indent="0">
              <a:buNone/>
            </a:pPr>
            <a:r>
              <a:rPr lang="ru-RU" b="1" dirty="0" smtClean="0"/>
              <a:t>Курсы по лидерству </a:t>
            </a:r>
            <a:r>
              <a:rPr lang="ru-RU" dirty="0" smtClean="0"/>
              <a:t>– рефлексия и развитие лидерских навыков.</a:t>
            </a:r>
          </a:p>
          <a:p>
            <a:pPr marL="0" indent="0">
              <a:buNone/>
            </a:pPr>
            <a:r>
              <a:rPr lang="ru-RU" b="1" dirty="0" smtClean="0"/>
              <a:t>Курсы по проектированию </a:t>
            </a:r>
            <a:r>
              <a:rPr lang="ru-RU" dirty="0" smtClean="0"/>
              <a:t>– работа над собственными проектами, анализ и экспертиза.</a:t>
            </a:r>
          </a:p>
          <a:p>
            <a:pPr marL="0" indent="0">
              <a:buNone/>
            </a:pPr>
            <a:r>
              <a:rPr lang="ru-RU" b="1" dirty="0" smtClean="0"/>
              <a:t>Курсы по современным образовательным технологиям </a:t>
            </a:r>
            <a:r>
              <a:rPr lang="ru-RU" dirty="0" smtClean="0"/>
              <a:t>– навыки передачи знаний и умений.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362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Надежда\Pictures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848872" cy="92211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Программа переподготовки директоров. Формы обучения:</a:t>
            </a: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b="1" dirty="0" smtClean="0">
                <a:solidFill>
                  <a:schemeClr val="bg1"/>
                </a:solidFill>
              </a:rPr>
              <a:t> 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ОЧНОЕ </a:t>
            </a:r>
            <a:r>
              <a:rPr lang="ru-RU" dirty="0" smtClean="0"/>
              <a:t>- краткосрочные интенсивные учебные  дисциплины (24 </a:t>
            </a:r>
            <a:r>
              <a:rPr lang="ru-RU" dirty="0"/>
              <a:t>- 32 аудиторных </a:t>
            </a:r>
            <a:r>
              <a:rPr lang="ru-RU" dirty="0" smtClean="0"/>
              <a:t>часа), лекции </a:t>
            </a:r>
            <a:r>
              <a:rPr lang="ru-RU" dirty="0"/>
              <a:t>и семинары, </a:t>
            </a:r>
            <a:r>
              <a:rPr lang="ru-RU" dirty="0" smtClean="0"/>
              <a:t>мастер-классы</a:t>
            </a:r>
            <a:r>
              <a:rPr lang="ru-RU" dirty="0"/>
              <a:t>, дискуссии, </a:t>
            </a:r>
            <a:r>
              <a:rPr lang="ru-RU" dirty="0" err="1"/>
              <a:t>case-studies</a:t>
            </a:r>
            <a:r>
              <a:rPr lang="ru-RU" dirty="0"/>
              <a:t> и т.д.</a:t>
            </a:r>
          </a:p>
          <a:p>
            <a:pPr lvl="0"/>
            <a:r>
              <a:rPr lang="ru-RU" b="1" dirty="0" smtClean="0"/>
              <a:t>ПРАКТИКА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smtClean="0"/>
              <a:t>стажировка) -  на </a:t>
            </a:r>
            <a:r>
              <a:rPr lang="ru-RU" dirty="0"/>
              <a:t>базе образовательных </a:t>
            </a:r>
            <a:r>
              <a:rPr lang="ru-RU" dirty="0" smtClean="0"/>
              <a:t>учреждений, </a:t>
            </a:r>
            <a:r>
              <a:rPr lang="ru-RU" dirty="0"/>
              <a:t>где реализуются программы и проекты содержательно связанные с </a:t>
            </a:r>
            <a:r>
              <a:rPr lang="ru-RU" dirty="0" smtClean="0"/>
              <a:t>программой.  </a:t>
            </a:r>
            <a:r>
              <a:rPr lang="ru-RU" dirty="0"/>
              <a:t>Каждый </a:t>
            </a:r>
            <a:r>
              <a:rPr lang="ru-RU" dirty="0" smtClean="0"/>
              <a:t>слушатель выступает </a:t>
            </a:r>
            <a:r>
              <a:rPr lang="ru-RU" dirty="0"/>
              <a:t>в роли внешнего </a:t>
            </a:r>
            <a:r>
              <a:rPr lang="ru-RU" dirty="0" smtClean="0"/>
              <a:t>эксперта. </a:t>
            </a:r>
            <a:endParaRPr lang="ru-RU" dirty="0"/>
          </a:p>
          <a:p>
            <a:pPr lvl="0"/>
            <a:r>
              <a:rPr lang="ru-RU" b="1" dirty="0"/>
              <a:t>ЗАОЧНОЕ </a:t>
            </a:r>
            <a:r>
              <a:rPr lang="ru-RU" b="1" dirty="0" smtClean="0"/>
              <a:t>ОБУЧЕНИЕ </a:t>
            </a:r>
            <a:r>
              <a:rPr lang="ru-RU" dirty="0" smtClean="0"/>
              <a:t>- в </a:t>
            </a:r>
            <a:r>
              <a:rPr lang="ru-RU" dirty="0"/>
              <a:t>промежутках между очными модулями </a:t>
            </a:r>
            <a:r>
              <a:rPr lang="ru-RU" dirty="0" smtClean="0"/>
              <a:t>самостоятельное обучение в </a:t>
            </a:r>
            <a:r>
              <a:rPr lang="ru-RU" dirty="0"/>
              <a:t>специально </a:t>
            </a:r>
            <a:r>
              <a:rPr lang="ru-RU" dirty="0" smtClean="0"/>
              <a:t>созданной электронной </a:t>
            </a:r>
            <a:r>
              <a:rPr lang="ru-RU" dirty="0"/>
              <a:t>образовательной </a:t>
            </a:r>
            <a:r>
              <a:rPr lang="ru-RU" dirty="0" smtClean="0"/>
              <a:t>среде. Преподаватели и </a:t>
            </a:r>
            <a:r>
              <a:rPr lang="ru-RU" dirty="0"/>
              <a:t>их </a:t>
            </a:r>
            <a:r>
              <a:rPr lang="ru-RU" dirty="0" smtClean="0"/>
              <a:t>ассистенты предлагают учебные материалы, организуют </a:t>
            </a:r>
            <a:r>
              <a:rPr lang="ru-RU" dirty="0"/>
              <a:t>дискуссии, </a:t>
            </a:r>
            <a:r>
              <a:rPr lang="ru-RU" dirty="0" smtClean="0"/>
              <a:t>консультации</a:t>
            </a:r>
            <a:r>
              <a:rPr lang="ru-RU" dirty="0"/>
              <a:t>,  проверяют и обсуждают работы </a:t>
            </a:r>
            <a:r>
              <a:rPr lang="ru-RU" dirty="0" smtClean="0"/>
              <a:t>слушателей. </a:t>
            </a:r>
            <a:endParaRPr lang="ru-RU" dirty="0"/>
          </a:p>
          <a:p>
            <a:pPr marL="0" indent="0">
              <a:buNone/>
            </a:pPr>
            <a:r>
              <a:rPr lang="ru-RU" b="1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725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Надежда\Pictures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848872" cy="92211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Программа переподготовки </a:t>
            </a:r>
            <a:r>
              <a:rPr lang="ru-RU" sz="3200" b="1" dirty="0" smtClean="0">
                <a:solidFill>
                  <a:schemeClr val="bg1"/>
                </a:solidFill>
              </a:rPr>
              <a:t>директоров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Структура учебного плана:</a:t>
            </a:r>
            <a:r>
              <a:rPr lang="ru-RU" sz="3200" dirty="0" smtClean="0"/>
              <a:t>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>
                <a:solidFill>
                  <a:schemeClr val="bg1"/>
                </a:solidFill>
              </a:rPr>
              <a:t> 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584316"/>
              </p:ext>
            </p:extLst>
          </p:nvPr>
        </p:nvGraphicFramePr>
        <p:xfrm>
          <a:off x="539550" y="1350301"/>
          <a:ext cx="8208913" cy="48310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6775"/>
                <a:gridCol w="1701024"/>
                <a:gridCol w="1461114"/>
              </a:tblGrid>
              <a:tr h="153721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Название модулей, учебных блоков\дисциплин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Количество зачетных единиц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Количество часов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58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Модуль </a:t>
                      </a:r>
                      <a:r>
                        <a:rPr lang="ru-RU" sz="2000" dirty="0" smtClean="0">
                          <a:effectLst/>
                        </a:rPr>
                        <a:t> «....»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152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58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Базовая часть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38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58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Вариативная часть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1,5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38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58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Практики, стажировки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0,5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38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58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Мастер-классы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0,5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19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58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Подготовка и защита  аттестационной работы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0,5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19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837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Надежда\Pictures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848872" cy="92211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Программа переподготовки директоров. Оценочные средства:</a:t>
            </a: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b="1" dirty="0" smtClean="0">
                <a:solidFill>
                  <a:schemeClr val="bg1"/>
                </a:solidFill>
              </a:rPr>
              <a:t> 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/>
              <a:t>Текущий </a:t>
            </a:r>
            <a:r>
              <a:rPr lang="ru-RU" b="1" dirty="0" smtClean="0"/>
              <a:t>контроль: </a:t>
            </a:r>
            <a:r>
              <a:rPr lang="ru-RU" dirty="0" smtClean="0"/>
              <a:t>проверка письменного изложения </a:t>
            </a:r>
            <a:r>
              <a:rPr lang="ru-RU" dirty="0"/>
              <a:t>слушателем какой-либо проблемы, поставленной при </a:t>
            </a:r>
            <a:r>
              <a:rPr lang="ru-RU" dirty="0" smtClean="0"/>
              <a:t>прохождении дисциплины. </a:t>
            </a:r>
          </a:p>
          <a:p>
            <a:pPr marL="0" indent="0">
              <a:buNone/>
            </a:pPr>
            <a:r>
              <a:rPr lang="ru-RU" b="1" dirty="0" smtClean="0"/>
              <a:t>Итоговый контроль :</a:t>
            </a:r>
          </a:p>
          <a:p>
            <a:pPr lvl="0" fontAlgn="base"/>
            <a:r>
              <a:rPr lang="ru-RU" dirty="0"/>
              <a:t>аналитическая записка - возможный объект: педагогическая концепция </a:t>
            </a:r>
            <a:r>
              <a:rPr lang="ru-RU" dirty="0" smtClean="0"/>
              <a:t>школы</a:t>
            </a:r>
            <a:r>
              <a:rPr lang="ru-RU" dirty="0"/>
              <a:t>;</a:t>
            </a:r>
          </a:p>
          <a:p>
            <a:pPr lvl="0" fontAlgn="base"/>
            <a:r>
              <a:rPr lang="ru-RU" dirty="0"/>
              <a:t>проект (проектное предложение) - рекомендуемые объекты: программа развития </a:t>
            </a:r>
            <a:r>
              <a:rPr lang="ru-RU" dirty="0" smtClean="0"/>
              <a:t>школы</a:t>
            </a:r>
            <a:r>
              <a:rPr lang="ru-RU" dirty="0"/>
              <a:t>;</a:t>
            </a:r>
          </a:p>
          <a:p>
            <a:pPr lvl="0" fontAlgn="base"/>
            <a:r>
              <a:rPr lang="ru-RU" dirty="0"/>
              <a:t>экспертное заключение - рекомендуемый объект: образовательная программа школы (ступени школы</a:t>
            </a:r>
            <a:r>
              <a:rPr lang="ru-RU" dirty="0" smtClean="0"/>
              <a:t>);</a:t>
            </a:r>
            <a:endParaRPr lang="ru-RU" dirty="0"/>
          </a:p>
          <a:p>
            <a:pPr lvl="0" fontAlgn="base"/>
            <a:r>
              <a:rPr lang="ru-RU" dirty="0"/>
              <a:t>экспертиза образовательной программы школы.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511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951</Words>
  <Application>Microsoft Office PowerPoint</Application>
  <PresentationFormat>Экран (4:3)</PresentationFormat>
  <Paragraphs>106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Программа профессиональной переподготовки  руководителей российских школ </vt:lpstr>
      <vt:lpstr> Модельная программа профессиональной переподготовки  руководителей российских школ  </vt:lpstr>
      <vt:lpstr>Программа переподготовки директоров. Структура:   </vt:lpstr>
      <vt:lpstr>Программа переподготовки директоров. Структура:   </vt:lpstr>
      <vt:lpstr>Программа переподготовки директоров. Новации:   </vt:lpstr>
      <vt:lpstr>Программа переподготовки директоров. Новации:   </vt:lpstr>
      <vt:lpstr>Программа переподготовки директоров. Формы обучения:   </vt:lpstr>
      <vt:lpstr>Программа переподготовки директоров Структура учебного плана:   </vt:lpstr>
      <vt:lpstr>Программа переподготовки директоров. Оценочные средства:   </vt:lpstr>
      <vt:lpstr>Федеральный модуль. Результаты обучения</vt:lpstr>
      <vt:lpstr>Федеральный модуль. Содержание</vt:lpstr>
      <vt:lpstr>Региональный модуль. Результаты обучения</vt:lpstr>
      <vt:lpstr>Региональный модуль. Содержание</vt:lpstr>
      <vt:lpstr>Адресный модуль. Результаты обучения  </vt:lpstr>
      <vt:lpstr>Адресный модуль. Содержание </vt:lpstr>
      <vt:lpstr>Инициативный модуль. Результаты обучения </vt:lpstr>
      <vt:lpstr>Инициативный модуль. Содержание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переподготовки директоров.  Основания разработки:</dc:title>
  <dc:creator>Надежда</dc:creator>
  <cp:lastModifiedBy>Надежда</cp:lastModifiedBy>
  <cp:revision>10</cp:revision>
  <dcterms:created xsi:type="dcterms:W3CDTF">2015-08-10T07:41:20Z</dcterms:created>
  <dcterms:modified xsi:type="dcterms:W3CDTF">2015-09-13T08:46:56Z</dcterms:modified>
</cp:coreProperties>
</file>