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4"/>
  </p:notesMasterIdLst>
  <p:sldIdLst>
    <p:sldId id="256" r:id="rId7"/>
    <p:sldId id="305" r:id="rId8"/>
    <p:sldId id="321" r:id="rId9"/>
    <p:sldId id="309" r:id="rId10"/>
    <p:sldId id="312" r:id="rId11"/>
    <p:sldId id="316" r:id="rId12"/>
    <p:sldId id="313" r:id="rId13"/>
    <p:sldId id="314" r:id="rId14"/>
    <p:sldId id="315" r:id="rId15"/>
    <p:sldId id="320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295" r:id="rId30"/>
    <p:sldId id="322" r:id="rId31"/>
    <p:sldId id="324" r:id="rId32"/>
    <p:sldId id="31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1386F"/>
    <a:srgbClr val="D0D8E8"/>
    <a:srgbClr val="003F82"/>
    <a:srgbClr val="E9EDF4"/>
    <a:srgbClr val="4F81BD"/>
    <a:srgbClr val="FFFF66"/>
    <a:srgbClr val="CCCC00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>
        <p:scale>
          <a:sx n="56" d="100"/>
          <a:sy n="56" d="100"/>
        </p:scale>
        <p:origin x="-110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ВСЕ!$J$1677:$M$1677</c:f>
              <c:strCache>
                <c:ptCount val="4"/>
                <c:pt idx="0">
                  <c:v>директивный</c:v>
                </c:pt>
                <c:pt idx="1">
                  <c:v>аналитический</c:v>
                </c:pt>
                <c:pt idx="2">
                  <c:v>концептуальный</c:v>
                </c:pt>
                <c:pt idx="3">
                  <c:v>поведенческий</c:v>
                </c:pt>
              </c:strCache>
            </c:strRef>
          </c:cat>
          <c:val>
            <c:numRef>
              <c:f>ВСЕ!$J$1683:$M$1683</c:f>
              <c:numCache>
                <c:formatCode>0%</c:formatCode>
                <c:ptCount val="4"/>
                <c:pt idx="0">
                  <c:v>0.30100076982294072</c:v>
                </c:pt>
                <c:pt idx="1">
                  <c:v>0.30561970746728251</c:v>
                </c:pt>
                <c:pt idx="2">
                  <c:v>0.28329484218629714</c:v>
                </c:pt>
                <c:pt idx="3">
                  <c:v>0.30177059276366436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Данные</a:t>
            </a:r>
            <a:r>
              <a:rPr lang="ru-RU" sz="1400" baseline="0" dirty="0"/>
              <a:t> </a:t>
            </a:r>
            <a:r>
              <a:rPr lang="ru-RU" sz="1400" baseline="0" dirty="0" smtClean="0"/>
              <a:t>о подготовке  </a:t>
            </a:r>
            <a:r>
              <a:rPr lang="ru-RU" sz="1400" baseline="0" dirty="0"/>
              <a:t>директоров </a:t>
            </a:r>
            <a:r>
              <a:rPr lang="ru-RU" sz="1400" baseline="0" dirty="0" smtClean="0"/>
              <a:t>школ, 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 назначения на должность директора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После назначения на должность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54</c:v>
                </c:pt>
                <c:pt idx="1">
                  <c:v>36</c:v>
                </c:pt>
                <c:pt idx="2">
                  <c:v>57</c:v>
                </c:pt>
                <c:pt idx="3">
                  <c:v>48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Не проходил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Обучение по программам высшего образования «Менеджмент» или «Государственное и муниципальное управление»</c:v>
                </c:pt>
                <c:pt idx="1">
                  <c:v>Обучение по программам профессиональной переподготовки для руководителей и заместителей руководителей</c:v>
                </c:pt>
                <c:pt idx="2">
                  <c:v>Обучение по программам повышения квалификации для руководителей и заместителей руководителей</c:v>
                </c:pt>
                <c:pt idx="3">
                  <c:v>Участие в  семинарах</c:v>
                </c:pt>
                <c:pt idx="4">
                  <c:v>Участие в стажировках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13</c:v>
                </c:pt>
                <c:pt idx="1">
                  <c:v>22</c:v>
                </c:pt>
                <c:pt idx="2">
                  <c:v>4</c:v>
                </c:pt>
                <c:pt idx="3">
                  <c:v>3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22080"/>
        <c:axId val="149833216"/>
      </c:barChart>
      <c:catAx>
        <c:axId val="149822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9833216"/>
        <c:crosses val="autoZero"/>
        <c:auto val="1"/>
        <c:lblAlgn val="ctr"/>
        <c:lblOffset val="100"/>
        <c:noMultiLvlLbl val="0"/>
      </c:catAx>
      <c:valAx>
        <c:axId val="149833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822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964763174462091E-2"/>
          <c:y val="0.77872049046500336"/>
          <c:w val="0.89206723404520649"/>
          <c:h val="0.126986951605667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Практики работы директоров школ с учителем, встречающиеся наиболее редко, %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3556169023547651"/>
          <c:y val="0.13151661256741662"/>
          <c:w val="0.43805267883148119"/>
          <c:h val="0.84066402809633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Я отношусь к учителям с достоинством и уважением</c:v>
                </c:pt>
                <c:pt idx="1">
                  <c:v>Я стремлюсь к созданию единого понимания целей и ценностей школы</c:v>
                </c:pt>
                <c:pt idx="2">
                  <c:v>Я оказываю учителям поддержку и демонстрирую уважение за их вклад в общее дело</c:v>
                </c:pt>
                <c:pt idx="3">
                  <c:v>Я стараюсь отметить успешно выполненную работу учителей</c:v>
                </c:pt>
                <c:pt idx="4">
                  <c:v>Я ставлю перед учителями задачу применять современные образовательные технологии</c:v>
                </c:pt>
                <c:pt idx="5">
                  <c:v>Я слежу за тем, чтобы учителя профессионально саморазвивались и овладевали новыми навыками</c:v>
                </c:pt>
                <c:pt idx="6">
                  <c:v>Я обсуждаю с учителями новые тренды и тенденции, которые будут влиять на нашу работу в будущем</c:v>
                </c:pt>
                <c:pt idx="7">
                  <c:v>Я ищу новые подходы для улучшения работы учителей</c:v>
                </c:pt>
                <c:pt idx="8">
                  <c:v>Я нахожу время порадоваться с учителями их достижениям</c:v>
                </c:pt>
                <c:pt idx="9">
                  <c:v>Я внимательно прислушиваюсь к различным мнениям и точкам зрения учителей</c:v>
                </c:pt>
                <c:pt idx="10">
                  <c:v>Я показываю на личном примере то, что я ожидаю от своих учителей</c:v>
                </c:pt>
                <c:pt idx="11">
                  <c:v>Я предоставляю учителям значительную свободу в выборе форм их работы</c:v>
                </c:pt>
                <c:pt idx="12">
                  <c:v>Я поддерживаю решения, принятые учителями</c:v>
                </c:pt>
                <c:pt idx="13">
                  <c:v>Я стараюсь браться за сложные дела, которые демонстрируют мои лидерские умения и способности</c:v>
                </c:pt>
                <c:pt idx="14">
                  <c:v>Я думаю о том, какой я лидер</c:v>
                </c:pt>
                <c:pt idx="15">
                  <c:v>Я регулярно опрашиваю учителей о влиянии моих действий на качество их работы.</c:v>
                </c:pt>
                <c:pt idx="16">
                  <c:v>Я иду на риск (экспериментирую), даже если возможна неудача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18</c:v>
                </c:pt>
                <c:pt idx="13">
                  <c:v>25</c:v>
                </c:pt>
                <c:pt idx="14">
                  <c:v>30</c:v>
                </c:pt>
                <c:pt idx="15">
                  <c:v>51</c:v>
                </c:pt>
                <c:pt idx="1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"/>
        <c:axId val="150494208"/>
        <c:axId val="200815744"/>
      </c:barChart>
      <c:catAx>
        <c:axId val="150494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anchor="ctr" anchorCtr="0"/>
          <a:lstStyle/>
          <a:p>
            <a:pPr>
              <a:defRPr sz="1100"/>
            </a:pPr>
            <a:endParaRPr lang="ru-RU"/>
          </a:p>
        </c:txPr>
        <c:crossAx val="200815744"/>
        <c:crosses val="autoZero"/>
        <c:auto val="0"/>
        <c:lblAlgn val="ctr"/>
        <c:lblOffset val="100"/>
        <c:noMultiLvlLbl val="0"/>
      </c:catAx>
      <c:valAx>
        <c:axId val="200815744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5049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9244993605992"/>
          <c:y val="3.9340998904186672E-2"/>
          <c:w val="0.84482944122522485"/>
          <c:h val="0.509514425844645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Лист1!$A$4:$A$12</c:f>
              <c:strCache>
                <c:ptCount val="9"/>
                <c:pt idx="0">
                  <c:v>Надзор за дисциплиной учащихся</c:v>
                </c:pt>
                <c:pt idx="1">
                  <c:v>Надзор за обязанностями  учителей</c:v>
                </c:pt>
                <c:pt idx="2">
                  <c:v>Руководство учебным планом и преподаванием</c:v>
                </c:pt>
                <c:pt idx="4">
                  <c:v>Оценка общего качества работы школы</c:v>
                </c:pt>
                <c:pt idx="5">
                  <c:v>Оценка качества работы учителей</c:v>
                </c:pt>
                <c:pt idx="7">
                  <c:v>Управление бюджетом школы</c:v>
                </c:pt>
                <c:pt idx="8">
                  <c:v>Прием и увольнение учителей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28</c:v>
                </c:pt>
                <c:pt idx="1">
                  <c:v>32</c:v>
                </c:pt>
                <c:pt idx="2">
                  <c:v>38</c:v>
                </c:pt>
                <c:pt idx="4">
                  <c:v>81</c:v>
                </c:pt>
                <c:pt idx="5">
                  <c:v>69</c:v>
                </c:pt>
                <c:pt idx="7">
                  <c:v>74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289664"/>
        <c:axId val="200291456"/>
      </c:barChart>
      <c:catAx>
        <c:axId val="200289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0291456"/>
        <c:crosses val="autoZero"/>
        <c:auto val="1"/>
        <c:lblAlgn val="ctr"/>
        <c:lblOffset val="100"/>
        <c:noMultiLvlLbl val="0"/>
      </c:catAx>
      <c:valAx>
        <c:axId val="200291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028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Лист1!$A$19:$A$25</c:f>
              <c:strCache>
                <c:ptCount val="7"/>
                <c:pt idx="0">
                  <c:v>Результаты ЕГЭ и ГИА</c:v>
                </c:pt>
                <c:pt idx="1">
                  <c:v>Текущие учебные достижения учащихся  </c:v>
                </c:pt>
                <c:pt idx="2">
                  <c:v>Личностные результаты учащихся</c:v>
                </c:pt>
                <c:pt idx="4">
                  <c:v>Содержание  отзывов родителей или опекунов об учителе </c:v>
                </c:pt>
                <c:pt idx="5">
                  <c:v>Содержание отзывов учащихся об учителе </c:v>
                </c:pt>
                <c:pt idx="6">
                  <c:v>Работа с родителями</c:v>
                </c:pt>
              </c:strCache>
            </c:strRef>
          </c:cat>
          <c:val>
            <c:numRef>
              <c:f>Лист1!$B$19:$B$25</c:f>
              <c:numCache>
                <c:formatCode>General</c:formatCode>
                <c:ptCount val="7"/>
                <c:pt idx="0">
                  <c:v>91</c:v>
                </c:pt>
                <c:pt idx="1">
                  <c:v>51</c:v>
                </c:pt>
                <c:pt idx="2">
                  <c:v>68</c:v>
                </c:pt>
                <c:pt idx="4">
                  <c:v>31</c:v>
                </c:pt>
                <c:pt idx="5">
                  <c:v>22</c:v>
                </c:pt>
                <c:pt idx="6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Города свыше 1 млн.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Лист1!$A$19:$A$25</c:f>
              <c:strCache>
                <c:ptCount val="7"/>
                <c:pt idx="0">
                  <c:v>Результаты ЕГЭ и ГИА</c:v>
                </c:pt>
                <c:pt idx="1">
                  <c:v>Текущие учебные достижения учащихся  </c:v>
                </c:pt>
                <c:pt idx="2">
                  <c:v>Личностные результаты учащихся</c:v>
                </c:pt>
                <c:pt idx="4">
                  <c:v>Содержание  отзывов родителей или опекунов об учителе </c:v>
                </c:pt>
                <c:pt idx="5">
                  <c:v>Содержание отзывов учащихся об учителе </c:v>
                </c:pt>
                <c:pt idx="6">
                  <c:v>Работа с родителями</c:v>
                </c:pt>
              </c:strCache>
            </c:strRef>
          </c:cat>
          <c:val>
            <c:numRef>
              <c:f>Лист1!$C$19:$C$25</c:f>
              <c:numCache>
                <c:formatCode>General</c:formatCode>
                <c:ptCount val="7"/>
                <c:pt idx="0">
                  <c:v>63</c:v>
                </c:pt>
                <c:pt idx="1">
                  <c:v>44</c:v>
                </c:pt>
                <c:pt idx="2">
                  <c:v>55</c:v>
                </c:pt>
                <c:pt idx="4">
                  <c:v>11</c:v>
                </c:pt>
                <c:pt idx="5">
                  <c:v>14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Города от 100 тыс. до 1 млн.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Лист1!$A$19:$A$25</c:f>
              <c:strCache>
                <c:ptCount val="7"/>
                <c:pt idx="0">
                  <c:v>Результаты ЕГЭ и ГИА</c:v>
                </c:pt>
                <c:pt idx="1">
                  <c:v>Текущие учебные достижения учащихся  </c:v>
                </c:pt>
                <c:pt idx="2">
                  <c:v>Личностные результаты учащихся</c:v>
                </c:pt>
                <c:pt idx="4">
                  <c:v>Содержание  отзывов родителей или опекунов об учителе </c:v>
                </c:pt>
                <c:pt idx="5">
                  <c:v>Содержание отзывов учащихся об учителе </c:v>
                </c:pt>
                <c:pt idx="6">
                  <c:v>Работа с родителями</c:v>
                </c:pt>
              </c:strCache>
            </c:strRef>
          </c:cat>
          <c:val>
            <c:numRef>
              <c:f>Лист1!$D$19:$D$25</c:f>
              <c:numCache>
                <c:formatCode>General</c:formatCode>
                <c:ptCount val="7"/>
                <c:pt idx="0">
                  <c:v>70</c:v>
                </c:pt>
                <c:pt idx="1">
                  <c:v>52</c:v>
                </c:pt>
                <c:pt idx="2">
                  <c:v>58</c:v>
                </c:pt>
                <c:pt idx="4">
                  <c:v>21</c:v>
                </c:pt>
                <c:pt idx="5">
                  <c:v>18</c:v>
                </c:pt>
                <c:pt idx="6">
                  <c:v>34</c:v>
                </c:pt>
              </c:numCache>
            </c:numRef>
          </c:val>
        </c:ser>
        <c:ser>
          <c:idx val="3"/>
          <c:order val="3"/>
          <c:tx>
            <c:strRef>
              <c:f>Лист1!$E$18</c:f>
              <c:strCache>
                <c:ptCount val="1"/>
                <c:pt idx="0">
                  <c:v>Города до 100 тыс.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Лист1!$A$19:$A$25</c:f>
              <c:strCache>
                <c:ptCount val="7"/>
                <c:pt idx="0">
                  <c:v>Результаты ЕГЭ и ГИА</c:v>
                </c:pt>
                <c:pt idx="1">
                  <c:v>Текущие учебные достижения учащихся  </c:v>
                </c:pt>
                <c:pt idx="2">
                  <c:v>Личностные результаты учащихся</c:v>
                </c:pt>
                <c:pt idx="4">
                  <c:v>Содержание  отзывов родителей или опекунов об учителе </c:v>
                </c:pt>
                <c:pt idx="5">
                  <c:v>Содержание отзывов учащихся об учителе </c:v>
                </c:pt>
                <c:pt idx="6">
                  <c:v>Работа с родителями</c:v>
                </c:pt>
              </c:strCache>
            </c:strRef>
          </c:cat>
          <c:val>
            <c:numRef>
              <c:f>Лист1!$E$19:$E$25</c:f>
              <c:numCache>
                <c:formatCode>General</c:formatCode>
                <c:ptCount val="7"/>
                <c:pt idx="0">
                  <c:v>76</c:v>
                </c:pt>
                <c:pt idx="1">
                  <c:v>53</c:v>
                </c:pt>
                <c:pt idx="2">
                  <c:v>65</c:v>
                </c:pt>
                <c:pt idx="4">
                  <c:v>22</c:v>
                </c:pt>
                <c:pt idx="5">
                  <c:v>20</c:v>
                </c:pt>
                <c:pt idx="6">
                  <c:v>41</c:v>
                </c:pt>
              </c:numCache>
            </c:numRef>
          </c:val>
        </c:ser>
        <c:ser>
          <c:idx val="4"/>
          <c:order val="4"/>
          <c:tx>
            <c:strRef>
              <c:f>Лист1!$F$18</c:f>
              <c:strCache>
                <c:ptCount val="1"/>
                <c:pt idx="0">
                  <c:v>ПГТ и села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Лист1!$A$19:$A$25</c:f>
              <c:strCache>
                <c:ptCount val="7"/>
                <c:pt idx="0">
                  <c:v>Результаты ЕГЭ и ГИА</c:v>
                </c:pt>
                <c:pt idx="1">
                  <c:v>Текущие учебные достижения учащихся  </c:v>
                </c:pt>
                <c:pt idx="2">
                  <c:v>Личностные результаты учащихся</c:v>
                </c:pt>
                <c:pt idx="4">
                  <c:v>Содержание  отзывов родителей или опекунов об учителе </c:v>
                </c:pt>
                <c:pt idx="5">
                  <c:v>Содержание отзывов учащихся об учителе </c:v>
                </c:pt>
                <c:pt idx="6">
                  <c:v>Работа с родителями</c:v>
                </c:pt>
              </c:strCache>
            </c:strRef>
          </c:cat>
          <c:val>
            <c:numRef>
              <c:f>Лист1!$F$19:$F$25</c:f>
              <c:numCache>
                <c:formatCode>General</c:formatCode>
                <c:ptCount val="7"/>
                <c:pt idx="0">
                  <c:v>68</c:v>
                </c:pt>
                <c:pt idx="1">
                  <c:v>58</c:v>
                </c:pt>
                <c:pt idx="2">
                  <c:v>55</c:v>
                </c:pt>
                <c:pt idx="4">
                  <c:v>26</c:v>
                </c:pt>
                <c:pt idx="5">
                  <c:v>18</c:v>
                </c:pt>
                <c:pt idx="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00349568"/>
        <c:axId val="200351104"/>
        <c:axId val="0"/>
      </c:bar3DChart>
      <c:catAx>
        <c:axId val="200349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0351104"/>
        <c:crosses val="autoZero"/>
        <c:auto val="1"/>
        <c:lblAlgn val="ctr"/>
        <c:lblOffset val="100"/>
        <c:noMultiLvlLbl val="0"/>
      </c:catAx>
      <c:valAx>
        <c:axId val="200351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0349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ВСЕ!$Q$1677:$S$1677</c:f>
              <c:strCache>
                <c:ptCount val="3"/>
                <c:pt idx="0">
                  <c:v>Транзакционный</c:v>
                </c:pt>
                <c:pt idx="1">
                  <c:v>Трансформационный</c:v>
                </c:pt>
                <c:pt idx="2">
                  <c:v>Остальные</c:v>
                </c:pt>
              </c:strCache>
            </c:strRef>
          </c:cat>
          <c:val>
            <c:numRef>
              <c:f>ВСЕ!$Q$1678:$S$1678</c:f>
              <c:numCache>
                <c:formatCode>0%</c:formatCode>
                <c:ptCount val="3"/>
                <c:pt idx="0">
                  <c:v>0.11</c:v>
                </c:pt>
                <c:pt idx="1">
                  <c:v>0.12</c:v>
                </c:pt>
                <c:pt idx="2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Лист1!$C$7</c:f>
              <c:strCache>
                <c:ptCount val="1"/>
                <c:pt idx="0">
                  <c:v>концептуальный стиль доминирующий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77777777777777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6E-2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Лист1!$B$8:$B$11</c:f>
              <c:strCache>
                <c:ptCount val="4"/>
                <c:pt idx="0">
                  <c:v>моложе 25</c:v>
                </c:pt>
                <c:pt idx="1">
                  <c:v>25 - 35 лет </c:v>
                </c:pt>
                <c:pt idx="2">
                  <c:v>35+</c:v>
                </c:pt>
                <c:pt idx="3">
                  <c:v>пенсионный возраст</c:v>
                </c:pt>
              </c:strCache>
            </c:strRef>
          </c:cat>
          <c:val>
            <c:numRef>
              <c:f>Лист1!$C$8:$C$11</c:f>
              <c:numCache>
                <c:formatCode>0%</c:formatCode>
                <c:ptCount val="4"/>
                <c:pt idx="0">
                  <c:v>0</c:v>
                </c:pt>
                <c:pt idx="1">
                  <c:v>0.17</c:v>
                </c:pt>
                <c:pt idx="2">
                  <c:v>0.28999999999999998</c:v>
                </c:pt>
                <c:pt idx="3">
                  <c:v>0.28999999999999998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Лист1!$D$7</c:f>
              <c:strCache>
                <c:ptCount val="1"/>
                <c:pt idx="0">
                  <c:v>концептуальный стиль избегаемый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111111111111108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11111111111108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Лист1!$B$8:$B$11</c:f>
              <c:strCache>
                <c:ptCount val="4"/>
                <c:pt idx="0">
                  <c:v>моложе 25</c:v>
                </c:pt>
                <c:pt idx="1">
                  <c:v>25 - 35 лет </c:v>
                </c:pt>
                <c:pt idx="2">
                  <c:v>35+</c:v>
                </c:pt>
                <c:pt idx="3">
                  <c:v>пенсионный возраст</c:v>
                </c:pt>
              </c:strCache>
            </c:strRef>
          </c:cat>
          <c:val>
            <c:numRef>
              <c:f>Лист1!$D$8:$D$11</c:f>
              <c:numCache>
                <c:formatCode>0%</c:formatCode>
                <c:ptCount val="4"/>
                <c:pt idx="0">
                  <c:v>0.5</c:v>
                </c:pt>
                <c:pt idx="1">
                  <c:v>0.34</c:v>
                </c:pt>
                <c:pt idx="2">
                  <c:v>0.34</c:v>
                </c:pt>
                <c:pt idx="3">
                  <c:v>0.3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733632"/>
        <c:axId val="199735168"/>
      </c:lineChart>
      <c:catAx>
        <c:axId val="19973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9735168"/>
        <c:crosses val="autoZero"/>
        <c:auto val="1"/>
        <c:lblAlgn val="ctr"/>
        <c:lblOffset val="100"/>
        <c:noMultiLvlLbl val="0"/>
      </c:catAx>
      <c:valAx>
        <c:axId val="199735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7336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Лист1!$C$13</c:f>
              <c:strCache>
                <c:ptCount val="1"/>
                <c:pt idx="0">
                  <c:v>концептуальный стиль доминирующий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3888888888888898E-2"/>
                  <c:y val="0.1099476490152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333333333333334E-2"/>
                  <c:y val="8.551483812300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334E-2"/>
                  <c:y val="8.144270297429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2E-2"/>
                  <c:y val="0.12623618961015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Лист1!$B$14:$B$18</c:f>
              <c:strCache>
                <c:ptCount val="5"/>
                <c:pt idx="0">
                  <c:v>&lt; 2 лет</c:v>
                </c:pt>
                <c:pt idx="1">
                  <c:v>2 - 5 лет</c:v>
                </c:pt>
                <c:pt idx="2">
                  <c:v>5 - 10 лет</c:v>
                </c:pt>
                <c:pt idx="3">
                  <c:v>10 - 20 лет</c:v>
                </c:pt>
                <c:pt idx="4">
                  <c:v>&gt; 20 лет</c:v>
                </c:pt>
              </c:strCache>
            </c:strRef>
          </c:cat>
          <c:val>
            <c:numRef>
              <c:f>Лист1!$C$14:$C$18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0.26</c:v>
                </c:pt>
                <c:pt idx="2">
                  <c:v>0.26</c:v>
                </c:pt>
                <c:pt idx="3">
                  <c:v>0.28999999999999998</c:v>
                </c:pt>
                <c:pt idx="4">
                  <c:v>0.33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Лист1!$D$13</c:f>
              <c:strCache>
                <c:ptCount val="1"/>
                <c:pt idx="0">
                  <c:v>концептуальный стиль избегаемый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777777777777778E-2"/>
                  <c:y val="-9.432796463462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6.602021869197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777777777777778E-2"/>
                  <c:y val="-9.7731243569152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88888888888884E-2"/>
                  <c:y val="-7.3298432676864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6.922629752814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Лист1!$B$14:$B$18</c:f>
              <c:strCache>
                <c:ptCount val="5"/>
                <c:pt idx="0">
                  <c:v>&lt; 2 лет</c:v>
                </c:pt>
                <c:pt idx="1">
                  <c:v>2 - 5 лет</c:v>
                </c:pt>
                <c:pt idx="2">
                  <c:v>5 - 10 лет</c:v>
                </c:pt>
                <c:pt idx="3">
                  <c:v>10 - 20 лет</c:v>
                </c:pt>
                <c:pt idx="4">
                  <c:v>&gt; 20 лет</c:v>
                </c:pt>
              </c:strCache>
            </c:strRef>
          </c:cat>
          <c:val>
            <c:numRef>
              <c:f>Лист1!$D$14:$D$18</c:f>
              <c:numCache>
                <c:formatCode>0%</c:formatCode>
                <c:ptCount val="5"/>
                <c:pt idx="0">
                  <c:v>0.34</c:v>
                </c:pt>
                <c:pt idx="1">
                  <c:v>0.36</c:v>
                </c:pt>
                <c:pt idx="2">
                  <c:v>0.33</c:v>
                </c:pt>
                <c:pt idx="3">
                  <c:v>0.34</c:v>
                </c:pt>
                <c:pt idx="4">
                  <c:v>0.25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815552"/>
        <c:axId val="199817088"/>
      </c:lineChart>
      <c:catAx>
        <c:axId val="19981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9817088"/>
        <c:crosses val="autoZero"/>
        <c:auto val="1"/>
        <c:lblAlgn val="ctr"/>
        <c:lblOffset val="100"/>
        <c:noMultiLvlLbl val="0"/>
      </c:catAx>
      <c:valAx>
        <c:axId val="199817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8155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29186696673796E-2"/>
          <c:y val="0.25630538830997579"/>
          <c:w val="0.93888888888888888"/>
          <c:h val="0.5943583040501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концептуальный стиль доминирующий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666666666668E-2"/>
                  <c:y val="8.667319678982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8888888889E-2"/>
                  <c:y val="8.66731967898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00000000000001E-2"/>
                  <c:y val="0.11860542718607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444444444444445E-2"/>
                  <c:y val="-0.14141416318339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-0.1049201855876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Лист1!$B$21:$B$25</c:f>
              <c:strCache>
                <c:ptCount val="5"/>
                <c:pt idx="0">
                  <c:v>до 5 классов</c:v>
                </c:pt>
                <c:pt idx="1">
                  <c:v>6 - 11 классов</c:v>
                </c:pt>
                <c:pt idx="2">
                  <c:v>12 - 18 классов</c:v>
                </c:pt>
                <c:pt idx="3">
                  <c:v>19 - 24 классов</c:v>
                </c:pt>
                <c:pt idx="4">
                  <c:v>25 классов и более</c:v>
                </c:pt>
              </c:strCache>
            </c:strRef>
          </c:cat>
          <c:val>
            <c:numRef>
              <c:f>Лист1!$C$21:$C$25</c:f>
              <c:numCache>
                <c:formatCode>0%</c:formatCode>
                <c:ptCount val="5"/>
                <c:pt idx="0">
                  <c:v>0.18</c:v>
                </c:pt>
                <c:pt idx="1">
                  <c:v>0.23</c:v>
                </c:pt>
                <c:pt idx="2">
                  <c:v>0.26</c:v>
                </c:pt>
                <c:pt idx="3">
                  <c:v>0.34</c:v>
                </c:pt>
                <c:pt idx="4">
                  <c:v>0.38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концептуальный стиль избегаемый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000000000000001E-2"/>
                  <c:y val="-9.123494398928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111111111111108E-2"/>
                  <c:y val="-0.12772892158500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33E-2"/>
                  <c:y val="-0.13685241598393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1111111112E-2"/>
                  <c:y val="0.11860542718607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0.10035843838821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Лист1!$B$21:$B$25</c:f>
              <c:strCache>
                <c:ptCount val="5"/>
                <c:pt idx="0">
                  <c:v>до 5 классов</c:v>
                </c:pt>
                <c:pt idx="1">
                  <c:v>6 - 11 классов</c:v>
                </c:pt>
                <c:pt idx="2">
                  <c:v>12 - 18 классов</c:v>
                </c:pt>
                <c:pt idx="3">
                  <c:v>19 - 24 классов</c:v>
                </c:pt>
                <c:pt idx="4">
                  <c:v>25 классов и более</c:v>
                </c:pt>
              </c:strCache>
            </c:strRef>
          </c:cat>
          <c:val>
            <c:numRef>
              <c:f>Лист1!$D$21:$D$25</c:f>
              <c:numCache>
                <c:formatCode>0%</c:formatCode>
                <c:ptCount val="5"/>
                <c:pt idx="0">
                  <c:v>0.48</c:v>
                </c:pt>
                <c:pt idx="1">
                  <c:v>0.35</c:v>
                </c:pt>
                <c:pt idx="2">
                  <c:v>0.35</c:v>
                </c:pt>
                <c:pt idx="3">
                  <c:v>0.28999999999999998</c:v>
                </c:pt>
                <c:pt idx="4">
                  <c:v>0.26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886720"/>
        <c:axId val="199888256"/>
      </c:lineChart>
      <c:catAx>
        <c:axId val="19988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9888256"/>
        <c:crosses val="autoZero"/>
        <c:auto val="1"/>
        <c:lblAlgn val="ctr"/>
        <c:lblOffset val="100"/>
        <c:noMultiLvlLbl val="0"/>
      </c:catAx>
      <c:valAx>
        <c:axId val="199888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8867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Лист1!$C$27</c:f>
              <c:strCache>
                <c:ptCount val="1"/>
                <c:pt idx="0">
                  <c:v>концептуальный стиль доминирующий (в 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719869171731818E-3"/>
                  <c:y val="-2.8998603923242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234914368030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89558298390061E-2"/>
                  <c:y val="-3.176185776023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22718492363743E-2"/>
                      <c:h val="0.1288709184719073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7174543738579354E-3"/>
                  <c:y val="-3.958588984331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0800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F48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Лист1!$B$28:$B$31</c:f>
              <c:strCache>
                <c:ptCount val="4"/>
                <c:pt idx="0">
                  <c:v>Гимназия</c:v>
                </c:pt>
                <c:pt idx="1">
                  <c:v>Лицей</c:v>
                </c:pt>
                <c:pt idx="2">
                  <c:v>СОШ с углублённым изучением отдельных предметов</c:v>
                </c:pt>
                <c:pt idx="3">
                  <c:v>Другое</c:v>
                </c:pt>
              </c:strCache>
            </c:strRef>
          </c:cat>
          <c:val>
            <c:numRef>
              <c:f>Лист1!$C$28:$C$31</c:f>
              <c:numCache>
                <c:formatCode>0%</c:formatCode>
                <c:ptCount val="4"/>
                <c:pt idx="0">
                  <c:v>0.49</c:v>
                </c:pt>
                <c:pt idx="1">
                  <c:v>0.46</c:v>
                </c:pt>
                <c:pt idx="2">
                  <c:v>0.32</c:v>
                </c:pt>
                <c:pt idx="3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Лист1!$D$27</c:f>
              <c:strCache>
                <c:ptCount val="1"/>
                <c:pt idx="0">
                  <c:v>концептуальный стиль избегаемый (в 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250621338327831E-2"/>
                  <c:y val="-4.285961203293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096453963279114E-2"/>
                  <c:y val="-3.907542149068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03199671536944E-2"/>
                  <c:y val="-3.907569937221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27399753652706E-2"/>
                  <c:y val="-5.2936707481904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72000" tIns="10800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Лист1!$B$28:$B$31</c:f>
              <c:strCache>
                <c:ptCount val="4"/>
                <c:pt idx="0">
                  <c:v>Гимназия</c:v>
                </c:pt>
                <c:pt idx="1">
                  <c:v>Лицей</c:v>
                </c:pt>
                <c:pt idx="2">
                  <c:v>СОШ с углублённым изучением отдельных предметов</c:v>
                </c:pt>
                <c:pt idx="3">
                  <c:v>Другое</c:v>
                </c:pt>
              </c:strCache>
            </c:strRef>
          </c:cat>
          <c:val>
            <c:numRef>
              <c:f>Лист1!$D$28:$D$31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0.11</c:v>
                </c:pt>
                <c:pt idx="2">
                  <c:v>0.38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002560"/>
        <c:axId val="200020736"/>
        <c:axId val="0"/>
      </c:bar3DChart>
      <c:catAx>
        <c:axId val="200002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020736"/>
        <c:crosses val="autoZero"/>
        <c:auto val="1"/>
        <c:lblAlgn val="ctr"/>
        <c:lblOffset val="100"/>
        <c:noMultiLvlLbl val="0"/>
      </c:catAx>
      <c:valAx>
        <c:axId val="20002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0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Наиболее важные требования к директору при приеме на </a:t>
            </a:r>
            <a:r>
              <a:rPr lang="ru-RU" sz="1400" dirty="0" smtClean="0"/>
              <a:t>работу по мнению работников ОУО, 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важные требования к директору при приеме на работу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Создает условия для непрерывного повышения квалификации работников</c:v>
                </c:pt>
                <c:pt idx="1">
                  <c:v>Обеспечивает объективность оценки качества образования обучающихся</c:v>
                </c:pt>
                <c:pt idx="2">
                  <c:v>Обеспечивает эффективное взаимодействие и сотрудничество с органами государственной власти, местного самоуправления, организациями, общественностью, родителями (лицами, их заменяющими), гражданами</c:v>
                </c:pt>
                <c:pt idx="3">
                  <c:v>Обеспечивает реализацию ФГОС</c:v>
                </c:pt>
                <c:pt idx="4">
                  <c:v>Определяет стратегию, цели и задачи развития образовательного учреждения</c:v>
                </c:pt>
                <c:pt idx="5">
                  <c:v>Решает кадровые, административные, финансовые, хозяйственные и иные вопросы в соответствии с уставом образовательного учреждения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0.18</c:v>
                </c:pt>
                <c:pt idx="3">
                  <c:v>0.2</c:v>
                </c:pt>
                <c:pt idx="4">
                  <c:v>0.25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4256"/>
        <c:axId val="12065792"/>
      </c:barChart>
      <c:catAx>
        <c:axId val="12064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2065792"/>
        <c:crosses val="autoZero"/>
        <c:auto val="1"/>
        <c:lblAlgn val="ctr"/>
        <c:lblOffset val="100"/>
        <c:noMultiLvlLbl val="0"/>
      </c:catAx>
      <c:valAx>
        <c:axId val="12065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6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Что, чаще всего, является поводом для обращения директора школы в орган управления образованием? </a:t>
            </a:r>
            <a:r>
              <a:rPr lang="ru-RU" sz="1400" dirty="0" smtClean="0"/>
              <a:t> (в %)</a:t>
            </a:r>
            <a:endParaRPr lang="ru-RU" sz="1400" dirty="0"/>
          </a:p>
        </c:rich>
      </c:tx>
      <c:layout>
        <c:manualLayout>
          <c:xMode val="edge"/>
          <c:yMode val="edge"/>
          <c:x val="0.1090347600266637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36818314377369"/>
          <c:y val="0.17944578866420252"/>
          <c:w val="0.50934285992028772"/>
          <c:h val="0.78968785206595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Что, чаще всего, является поводом для обращения директора школы в орган управления образованием?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Спорные ситуации, с точки зрения законодательных норм</c:v>
                </c:pt>
                <c:pt idx="1">
                  <c:v>Финансовые вопросы </c:v>
                </c:pt>
                <c:pt idx="2">
                  <c:v>Помощь при оформлении отчетов </c:v>
                </c:pt>
                <c:pt idx="3">
                  <c:v>Помощь в процедуре гос. закупок</c:v>
                </c:pt>
                <c:pt idx="4">
                  <c:v>Помощь в бухгалтерской отчетности</c:v>
                </c:pt>
                <c:pt idx="5">
                  <c:v>Кадровые вопросы</c:v>
                </c:pt>
                <c:pt idx="6">
                  <c:v>Юридическая помощь при судебных разбирательствах</c:v>
                </c:pt>
                <c:pt idx="7">
                  <c:v>Юридическая помощь при оформлении договоров</c:v>
                </c:pt>
                <c:pt idx="8">
                  <c:v>Другое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</c:v>
                </c:pt>
                <c:pt idx="1">
                  <c:v>0.17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1872"/>
        <c:axId val="13616640"/>
      </c:barChart>
      <c:catAx>
        <c:axId val="13551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616640"/>
        <c:crosses val="autoZero"/>
        <c:auto val="1"/>
        <c:lblAlgn val="ctr"/>
        <c:lblOffset val="100"/>
        <c:noMultiLvlLbl val="0"/>
      </c:catAx>
      <c:valAx>
        <c:axId val="1361664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3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Основное содержание подготовки директоров школ, % 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Неформальное общение с коллегами</c:v>
                </c:pt>
                <c:pt idx="1">
                  <c:v>Лидерство в педагогическом коллективе</c:v>
                </c:pt>
                <c:pt idx="2">
                  <c:v>Психология</c:v>
                </c:pt>
                <c:pt idx="3">
                  <c:v>Педагогика</c:v>
                </c:pt>
                <c:pt idx="4">
                  <c:v>Управление персоналом</c:v>
                </c:pt>
                <c:pt idx="5">
                  <c:v>Оценка деятельности современной школы</c:v>
                </c:pt>
                <c:pt idx="6">
                  <c:v>Государственная политика в системе общего образования РФ</c:v>
                </c:pt>
                <c:pt idx="7">
                  <c:v>Оценка качества образования</c:v>
                </c:pt>
                <c:pt idx="8">
                  <c:v>Экономико-финансовые основы управления современной школой</c:v>
                </c:pt>
                <c:pt idx="9">
                  <c:v>Менеджмент</c:v>
                </c:pt>
                <c:pt idx="10">
                  <c:v>Правовые основы управления школой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30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48</c:v>
                </c:pt>
                <c:pt idx="9">
                  <c:v>51</c:v>
                </c:pt>
                <c:pt idx="10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83648"/>
        <c:axId val="129741952"/>
      </c:barChart>
      <c:catAx>
        <c:axId val="138836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9741952"/>
        <c:crosses val="autoZero"/>
        <c:auto val="1"/>
        <c:lblAlgn val="ctr"/>
        <c:lblOffset val="100"/>
        <c:noMultiLvlLbl val="0"/>
      </c:catAx>
      <c:valAx>
        <c:axId val="129741952"/>
        <c:scaling>
          <c:orientation val="minMax"/>
          <c:max val="5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883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0.52747</cdr:x>
      <cdr:y>0.30813</cdr:y>
    </cdr:from>
    <cdr:to>
      <cdr:x>1</cdr:x>
      <cdr:y>0.53157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489450"/>
          <a:ext cx="3096344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14D1-6F8F-4981-BD44-0CB42BB1035E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65F57-0A45-47A6-A416-BB8954ED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baseline="0" dirty="0" smtClean="0"/>
              <a:t>*Какова доля информации, которую запрашивает орган управления образованием у школ, существует в альтернативных источниках, например на сайтах школ, в базах данных, в других подразделениях органа управления образованием и т.д. (укажите примерную долю)? (открытый вопрос)</a:t>
            </a:r>
          </a:p>
          <a:p>
            <a:pPr marL="0" indent="0">
              <a:buFont typeface="Arial" pitchFamily="34" charset="0"/>
              <a:buNone/>
            </a:pPr>
            <a:endParaRPr lang="ru-RU" baseline="0" dirty="0" smtClean="0"/>
          </a:p>
          <a:p>
            <a:pPr marL="0" indent="0">
              <a:buFont typeface="Arial" pitchFamily="34" charset="0"/>
              <a:buNone/>
            </a:pPr>
            <a:r>
              <a:rPr lang="ru-RU" baseline="0" dirty="0" smtClean="0"/>
              <a:t>** При этом, на вопрос - Как часто директора обращаются с инициативами или пожеланиями, касающимися изменения форм работы с органами управления образования? 67% - такого не было (слабая инициативность директоров или отношения не располагают к инициативе)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C6BB3-D7DB-4E14-A196-F88642B82AF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8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B420-49E9-43F4-9910-E027CC53229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3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2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60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6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7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1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71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37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19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4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7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5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5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8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6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13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06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88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9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51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03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60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2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2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8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0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4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7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3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59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786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8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6E364F4-339F-4F9A-BB3E-1630D5383FA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236D582-435E-4D5B-83BC-29FB5C7AA3F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o.hse.ru/2015--2/152233643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el.um.edu.my/images/iel/Research/Asia%20Leadership%20Research%20Project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0%20%D1%80%D1%84%20%D1%84%D0%B5%D0%B4%D0%B5%D1%80%D0%B0%D0%BB%D1%8C%D0%BD%D1%8B%D0%B5%20%D0%BE%D0%BA%D1%80%D1%83%D0%B3%D0%B0&amp;fp=0&amp;pos=0&amp;uinfo=ww-1094-wh-745-fw-869-fh-539-pd-1.0800000429153442&amp;rpt=simage&amp;img_url=http://www.partnersearch.ru/images/okruga_russia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259"/>
          </a:xfrm>
        </p:spPr>
        <p:txBody>
          <a:bodyPr/>
          <a:lstStyle/>
          <a:p>
            <a:pPr eaLnBrk="1" hangingPunct="1"/>
            <a:r>
              <a:rPr lang="ru-RU" sz="1400" b="1" u="sng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Промежуточные результаты проекта</a:t>
            </a:r>
            <a:r>
              <a:rPr lang="ru-RU" sz="1400" b="1" u="sng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 </a:t>
            </a:r>
            <a:r>
              <a:rPr lang="ru-RU" sz="1400" b="1" u="sng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400" b="1" u="sng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«</a:t>
            </a:r>
            <a:r>
              <a:rPr lang="ru-RU" sz="12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Исследование эффективных моделей государственно-общественного управления образованием, связанных с личностными и профессиональными характеристиками руководителей общеобразовательных организаций, с целью разработки и распространения рекомендаций по повышению профессионального уровня управленческих кадров на всей территории </a:t>
            </a:r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РФ» </a:t>
            </a:r>
            <a:b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(</a:t>
            </a:r>
            <a:r>
              <a:rPr lang="ru-RU" sz="12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выполнен в рамках ФЦПРО-2015, ГК 08.№ </a:t>
            </a:r>
            <a: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81.11.0076</a:t>
            </a:r>
            <a:br>
              <a:rPr lang="ru-RU" sz="12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14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Директор российской школы: </a:t>
            </a:r>
            <a: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между </a:t>
            </a:r>
            <a:r>
              <a:rPr lang="ru-RU" sz="2800" dirty="0">
                <a:solidFill>
                  <a:srgbClr val="000066"/>
                </a:solidFill>
                <a:latin typeface="Myriad Pro Black" panose="020B0803030403020204" pitchFamily="34" charset="0"/>
                <a:ea typeface="ＭＳ Ｐゴシック"/>
                <a:cs typeface="ＭＳ Ｐゴシック"/>
              </a:rPr>
              <a:t>«вчера» и «завтра»</a:t>
            </a:r>
            <a:endParaRPr lang="en-US" sz="2900" dirty="0" smtClean="0">
              <a:solidFill>
                <a:srgbClr val="21386F"/>
              </a:solidFill>
              <a:latin typeface="Myriad Pro Black" panose="020B0803030403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002967"/>
            <a:ext cx="6400800" cy="908050"/>
          </a:xfrm>
        </p:spPr>
        <p:txBody>
          <a:bodyPr anchor="ctr"/>
          <a:lstStyle/>
          <a:p>
            <a:pPr eaLnBrk="1" hangingPunct="1"/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Рустам </a:t>
            </a:r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Байбурин, </a:t>
            </a:r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Надежда Бысик, Наталья Исаева, </a:t>
            </a:r>
          </a:p>
          <a:p>
            <a:pPr eaLnBrk="1" hangingPunct="1"/>
            <a:r>
              <a:rPr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Анатолий Каспржак, Николай Филинов</a:t>
            </a:r>
            <a:endParaRPr lang="ru-RU" sz="14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Институт  образования, Высшая школа </a:t>
            </a:r>
            <a:r>
              <a:rPr lang="ru-RU" sz="800" dirty="0">
                <a:solidFill>
                  <a:schemeClr val="bg1"/>
                </a:solidFill>
              </a:rPr>
              <a:t>экономики, </a:t>
            </a:r>
            <a:r>
              <a:rPr lang="ru-RU" sz="800" dirty="0" smtClean="0">
                <a:solidFill>
                  <a:schemeClr val="bg1"/>
                </a:solidFill>
              </a:rPr>
              <a:t>Москва – Нижний Новгород 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ioe.hse.ru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2963" y="336055"/>
            <a:ext cx="7967049" cy="424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cs typeface="+mj-cs"/>
              </a:rPr>
              <a:t>Наиболее интересный вывод или совет руководителям УО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" y="1461209"/>
            <a:ext cx="3529325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b="14116"/>
          <a:stretch/>
        </p:blipFill>
        <p:spPr>
          <a:xfrm>
            <a:off x="426713" y="4089209"/>
            <a:ext cx="3528000" cy="177138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398963" y="1354955"/>
            <a:ext cx="4345791" cy="46384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solidFill>
                  <a:srgbClr val="21386F"/>
                </a:solidFill>
              </a:rPr>
              <a:t>Если Вы собираетесь делать реформу в своем ведомстве, то пригласить Вам для этого надлежит директоров в возрасте от 35 лет с серьезным управленческим стажем, возглавляющих крупные гимназии и лицеи.</a:t>
            </a:r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/>
              <a:t>Именно в таком сообществе окажется наибольшее количество агентов  реформ (руководителей использующих концептуальный стиль принятия управленческих решений в качестве доминирующего), чем в любом другом сочетании руководителей отечественных школ.</a:t>
            </a:r>
            <a:endParaRPr lang="ru-RU" sz="1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13" y="1461209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Давно</a:t>
            </a:r>
            <a:r>
              <a:rPr lang="ru-RU" i="1" dirty="0">
                <a:solidFill>
                  <a:schemeClr val="bg1"/>
                </a:solidFill>
              </a:rPr>
              <a:t> здесь </a:t>
            </a:r>
            <a:r>
              <a:rPr lang="ru-RU" b="1" i="1" dirty="0">
                <a:solidFill>
                  <a:schemeClr val="bg1"/>
                </a:solidFill>
              </a:rPr>
              <a:t>сидим</a:t>
            </a:r>
            <a:r>
              <a:rPr lang="ru-RU" i="1" dirty="0">
                <a:solidFill>
                  <a:schemeClr val="bg1"/>
                </a:solidFill>
              </a:rPr>
              <a:t>...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35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03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Исследование 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Название </a:t>
            </a:r>
            <a:r>
              <a:rPr lang="ru-RU" dirty="0"/>
              <a:t>– Модели </a:t>
            </a:r>
            <a:r>
              <a:rPr lang="ru-RU" dirty="0" smtClean="0"/>
              <a:t>управления общеобразовательной организацией в </a:t>
            </a:r>
            <a:r>
              <a:rPr lang="ru-RU" dirty="0"/>
              <a:t>условиях реформ </a:t>
            </a:r>
            <a:r>
              <a:rPr lang="ru-RU" dirty="0" smtClean="0"/>
              <a:t>: опыт </a:t>
            </a:r>
            <a:r>
              <a:rPr lang="ru-RU" dirty="0"/>
              <a:t>социологического </a:t>
            </a:r>
            <a:r>
              <a:rPr lang="ru-RU" dirty="0" smtClean="0"/>
              <a:t>анализа </a:t>
            </a:r>
            <a:r>
              <a:rPr lang="en-US" dirty="0">
                <a:hlinkClick r:id="rId3"/>
              </a:rPr>
              <a:t>http://vo.hse.ru/2015--</a:t>
            </a:r>
            <a:r>
              <a:rPr lang="en-US" dirty="0" smtClean="0">
                <a:hlinkClick r:id="rId3"/>
              </a:rPr>
              <a:t>2/152233643.html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 - </a:t>
            </a:r>
            <a:r>
              <a:rPr lang="ru-RU" dirty="0" smtClean="0"/>
              <a:t>выявить </a:t>
            </a:r>
            <a:r>
              <a:rPr lang="ru-RU" dirty="0"/>
              <a:t>модели управления школой</a:t>
            </a:r>
            <a:r>
              <a:rPr lang="ru-RU" dirty="0" smtClean="0"/>
              <a:t>, т</a:t>
            </a:r>
            <a:r>
              <a:rPr lang="ru-RU" dirty="0"/>
              <a:t>. е. устойчивые и </a:t>
            </a:r>
            <a:r>
              <a:rPr lang="ru-RU" dirty="0" smtClean="0"/>
              <a:t> воспроизводимые </a:t>
            </a:r>
            <a:r>
              <a:rPr lang="ru-RU" dirty="0"/>
              <a:t>паттерны отношений </a:t>
            </a:r>
            <a:r>
              <a:rPr lang="ru-RU" dirty="0" smtClean="0"/>
              <a:t>между директором </a:t>
            </a:r>
            <a:r>
              <a:rPr lang="ru-RU" dirty="0"/>
              <a:t>и различными агентами внутренней и внешней </a:t>
            </a:r>
            <a:r>
              <a:rPr lang="ru-RU" dirty="0" smtClean="0"/>
              <a:t>среды </a:t>
            </a:r>
            <a:r>
              <a:rPr lang="ru-RU" dirty="0"/>
              <a:t>школы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Выборка:</a:t>
            </a:r>
          </a:p>
          <a:p>
            <a:r>
              <a:rPr lang="ru-RU" dirty="0" smtClean="0"/>
              <a:t> </a:t>
            </a:r>
            <a:r>
              <a:rPr lang="ru-RU" dirty="0"/>
              <a:t>24 фокус-группы по 10-15 директоров школ в 7 субъектах РФ </a:t>
            </a:r>
            <a:r>
              <a:rPr lang="ru-RU" dirty="0" smtClean="0"/>
              <a:t>(Ярославская </a:t>
            </a:r>
            <a:r>
              <a:rPr lang="ru-RU" dirty="0"/>
              <a:t>область, Ставропольский край, Краснодарский край</a:t>
            </a:r>
            <a:r>
              <a:rPr lang="ru-RU" dirty="0" smtClean="0"/>
              <a:t>, Ульяновская </a:t>
            </a:r>
            <a:r>
              <a:rPr lang="ru-RU" dirty="0"/>
              <a:t>область, Новосибирская </a:t>
            </a:r>
            <a:r>
              <a:rPr lang="ru-RU" dirty="0" smtClean="0"/>
              <a:t>область</a:t>
            </a:r>
            <a:r>
              <a:rPr lang="ru-RU" dirty="0"/>
              <a:t>, </a:t>
            </a:r>
            <a:r>
              <a:rPr lang="ru-RU" dirty="0" smtClean="0"/>
              <a:t>ЯНАО, </a:t>
            </a:r>
            <a:r>
              <a:rPr lang="ru-RU" b="1" dirty="0"/>
              <a:t>Хабаровский край </a:t>
            </a:r>
            <a:r>
              <a:rPr lang="ru-RU" dirty="0"/>
              <a:t>и </a:t>
            </a:r>
            <a:r>
              <a:rPr lang="ru-RU" dirty="0" smtClean="0"/>
              <a:t>Санкт-Петербург</a:t>
            </a:r>
          </a:p>
          <a:p>
            <a:r>
              <a:rPr lang="ru-RU" dirty="0"/>
              <a:t>опрос  4477 директоров </a:t>
            </a:r>
            <a:r>
              <a:rPr lang="ru-RU" dirty="0" smtClean="0"/>
              <a:t>в </a:t>
            </a:r>
            <a:r>
              <a:rPr lang="ru-RU" dirty="0"/>
              <a:t>65 </a:t>
            </a:r>
            <a:r>
              <a:rPr lang="ru-RU" dirty="0" smtClean="0"/>
              <a:t>субъектах </a:t>
            </a:r>
            <a:r>
              <a:rPr lang="ru-RU" dirty="0"/>
              <a:t>РФ </a:t>
            </a:r>
            <a:endParaRPr lang="ru-RU" dirty="0" smtClean="0"/>
          </a:p>
          <a:p>
            <a:r>
              <a:rPr lang="ru-RU" dirty="0"/>
              <a:t>опрос  1248 работников ОУО в 65 субъектах РФ </a:t>
            </a:r>
          </a:p>
        </p:txBody>
      </p:sp>
    </p:spTree>
    <p:extLst>
      <p:ext uri="{BB962C8B-B14F-4D97-AF65-F5344CB8AC3E}">
        <p14:creationId xmlns:p14="http://schemas.microsoft.com/office/powerpoint/2010/main" val="283246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118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Методология исследования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43659"/>
              </p:ext>
            </p:extLst>
          </p:nvPr>
        </p:nvGraphicFramePr>
        <p:xfrm>
          <a:off x="289324" y="1512906"/>
          <a:ext cx="8565349" cy="1628063"/>
        </p:xfrm>
        <a:graphic>
          <a:graphicData uri="http://schemas.openxmlformats.org/drawingml/2006/table">
            <a:tbl>
              <a:tblPr firstRow="1" firstCol="1" bandRow="1"/>
              <a:tblGrid>
                <a:gridCol w="387139"/>
                <a:gridCol w="1363309"/>
                <a:gridCol w="3589676"/>
                <a:gridCol w="3225225"/>
              </a:tblGrid>
              <a:tr h="41810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Субъектность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Режимы делегирования полномочий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7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Командно-административное делегирование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Коллегиальное делегирование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700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Инфраструктура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50000"/>
                        </a:lnSpc>
                      </a:pPr>
                      <a:r>
                        <a:rPr lang="ru-RU" sz="1200" b="1" baseline="0" dirty="0" smtClean="0">
                          <a:effectLst/>
                          <a:latin typeface="Times New Roman"/>
                          <a:ea typeface="+mn-ea"/>
                        </a:rPr>
                        <a:t> (1)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«Авторитарный хозяйственник»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(2)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«Демократичный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хозяйственник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MS Mincho"/>
                        </a:rPr>
                        <a:t>Образование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(3) «Авторитарный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предводитель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(4)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«Демократичный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MS Mincho"/>
                        </a:rPr>
                        <a:t>предводитель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MS Mincho"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9325" y="3140968"/>
            <a:ext cx="8565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«Авторитарный хозяйственник»</a:t>
            </a:r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dirty="0" smtClean="0"/>
              <a:t>цели развития организации связаны с развитием МТБ, вопросы решаются узким кругом приближенных лиц. Коллегиальные органы фиктивны. </a:t>
            </a:r>
            <a:endParaRPr lang="en-US" dirty="0" smtClean="0"/>
          </a:p>
          <a:p>
            <a:pPr algn="just"/>
            <a:r>
              <a:rPr lang="ru-RU" b="1" dirty="0" smtClean="0"/>
              <a:t>«Демократичный </a:t>
            </a:r>
            <a:r>
              <a:rPr lang="ru-RU" b="1" dirty="0"/>
              <a:t>хозяйственник» </a:t>
            </a:r>
            <a:r>
              <a:rPr lang="ru-RU" b="1" dirty="0" smtClean="0"/>
              <a:t>- </a:t>
            </a:r>
            <a:r>
              <a:rPr lang="ru-RU" dirty="0" smtClean="0"/>
              <a:t>для </a:t>
            </a:r>
            <a:r>
              <a:rPr lang="ru-RU" dirty="0"/>
              <a:t>решения </a:t>
            </a:r>
            <a:r>
              <a:rPr lang="ru-RU" dirty="0" smtClean="0"/>
              <a:t>некоторых </a:t>
            </a:r>
            <a:r>
              <a:rPr lang="ru-RU" dirty="0"/>
              <a:t>вопросов, директор </a:t>
            </a:r>
            <a:r>
              <a:rPr lang="ru-RU" dirty="0" smtClean="0"/>
              <a:t>привлекает </a:t>
            </a:r>
            <a:r>
              <a:rPr lang="ru-RU" dirty="0"/>
              <a:t>органы коллегиального управления</a:t>
            </a:r>
            <a:r>
              <a:rPr lang="ru-RU" dirty="0" smtClean="0"/>
              <a:t>. Фокус на коллектив, «чтобы все были довольны». </a:t>
            </a:r>
          </a:p>
          <a:p>
            <a:pPr algn="just"/>
            <a:r>
              <a:rPr lang="ru-RU" b="1" dirty="0" smtClean="0"/>
              <a:t>«Авторитарный </a:t>
            </a:r>
            <a:r>
              <a:rPr lang="ru-RU" b="1" dirty="0"/>
              <a:t>предводитель» </a:t>
            </a:r>
            <a:r>
              <a:rPr lang="ru-RU" b="1" dirty="0" smtClean="0"/>
              <a:t>- </a:t>
            </a:r>
            <a:r>
              <a:rPr lang="ru-RU" dirty="0" smtClean="0"/>
              <a:t>есть </a:t>
            </a:r>
            <a:r>
              <a:rPr lang="ru-RU" dirty="0"/>
              <a:t>стратегия развития </a:t>
            </a:r>
            <a:r>
              <a:rPr lang="ru-RU" b="1" dirty="0"/>
              <a:t>качества образования</a:t>
            </a:r>
            <a:r>
              <a:rPr lang="ru-RU" dirty="0" smtClean="0"/>
              <a:t>, но привлекается к ее обсуждению лишь </a:t>
            </a:r>
            <a:r>
              <a:rPr lang="ru-RU" dirty="0"/>
              <a:t>узкий </a:t>
            </a:r>
            <a:r>
              <a:rPr lang="ru-RU" dirty="0" smtClean="0"/>
              <a:t>круг подчиненных. Коллегиальные органы фиктивны.</a:t>
            </a:r>
          </a:p>
          <a:p>
            <a:pPr algn="just"/>
            <a:r>
              <a:rPr lang="ru-RU" b="1" dirty="0" smtClean="0"/>
              <a:t>«Демократичный </a:t>
            </a:r>
            <a:r>
              <a:rPr lang="ru-RU" b="1" dirty="0"/>
              <a:t>предводитель» </a:t>
            </a:r>
            <a:r>
              <a:rPr lang="ru-RU" b="1" dirty="0" smtClean="0"/>
              <a:t>-</a:t>
            </a:r>
            <a:r>
              <a:rPr lang="ru-RU" dirty="0" smtClean="0"/>
              <a:t> деятельное </a:t>
            </a:r>
            <a:r>
              <a:rPr lang="ru-RU" dirty="0"/>
              <a:t>участие органов коллегиального управления в </a:t>
            </a:r>
            <a:r>
              <a:rPr lang="ru-RU" dirty="0" smtClean="0"/>
              <a:t>решении стратегических образовательных </a:t>
            </a:r>
            <a:r>
              <a:rPr lang="ru-RU" dirty="0"/>
              <a:t>задач. </a:t>
            </a:r>
            <a:r>
              <a:rPr lang="ru-RU" dirty="0" smtClean="0"/>
              <a:t>Команда </a:t>
            </a:r>
            <a:r>
              <a:rPr lang="ru-RU" dirty="0"/>
              <a:t>как весь коллектив, а не как узкий круг избранных лиц.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1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58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</a:t>
            </a:r>
            <a:r>
              <a:rPr lang="ru-RU" sz="2800" dirty="0" smtClean="0">
                <a:solidFill>
                  <a:schemeClr val="bg1"/>
                </a:solidFill>
              </a:rPr>
              <a:t>анкетирования </a:t>
            </a:r>
            <a:r>
              <a:rPr lang="ru-RU" sz="2800" dirty="0" smtClean="0">
                <a:solidFill>
                  <a:schemeClr val="bg1"/>
                </a:solidFill>
              </a:rPr>
              <a:t>директоров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258792"/>
              </p:ext>
            </p:extLst>
          </p:nvPr>
        </p:nvGraphicFramePr>
        <p:xfrm>
          <a:off x="251520" y="1412776"/>
          <a:ext cx="5544616" cy="518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199"/>
                <a:gridCol w="1183417"/>
              </a:tblGrid>
              <a:tr h="565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Основная задача директора при управлении школой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достойных условий для осуществления образовательного процесса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7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Обеспечение достижения учениками определенных образовательных результатов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Удовлетворение интересов учеников и их родителей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благоприятного психологического климата в школе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Повышение рейтинга школы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Удовлетворение интересов педагогического коллектива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Затрудняюсь ответить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28184" y="1772816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Подавляющее </a:t>
            </a:r>
            <a:r>
              <a:rPr lang="ru-RU" b="1" dirty="0">
                <a:solidFill>
                  <a:srgbClr val="FF0000"/>
                </a:solidFill>
              </a:rPr>
              <a:t>большинство директоров определяют себя как «хозяйственников</a:t>
            </a:r>
            <a:r>
              <a:rPr lang="ru-RU" b="1" dirty="0" smtClean="0">
                <a:solidFill>
                  <a:srgbClr val="FF0000"/>
                </a:solidFill>
              </a:rPr>
              <a:t>», </a:t>
            </a:r>
            <a:r>
              <a:rPr lang="ru-RU" b="1" dirty="0">
                <a:solidFill>
                  <a:srgbClr val="FF0000"/>
                </a:solidFill>
              </a:rPr>
              <a:t>для которых создание инфраструктурных условий оказывается важнее руководства процессом совершенствования образовательного  </a:t>
            </a:r>
            <a:r>
              <a:rPr lang="ru-RU" b="1" dirty="0" smtClean="0">
                <a:solidFill>
                  <a:srgbClr val="FF0000"/>
                </a:solidFill>
              </a:rPr>
              <a:t>процесса.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581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</a:t>
            </a:r>
            <a:r>
              <a:rPr lang="ru-RU" sz="2800" dirty="0" smtClean="0">
                <a:solidFill>
                  <a:schemeClr val="bg1"/>
                </a:solidFill>
              </a:rPr>
              <a:t>фокус-групп директоров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91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/>
              <a:t>«У меня рабочий день по часам распределяется следующим образом: 1 час беседа с бухгалтером, 2-3 часа обсуждение вопросов стройки, 1 час общение с родителями, потому что каждый день кто-то приходит, 40 минут столовая, на почту и документооборот уходит 3 часа, с 17:00 до 19:00 я смотрю </a:t>
            </a:r>
            <a:r>
              <a:rPr lang="ru-RU" i="1" dirty="0" err="1"/>
              <a:t>вебинары</a:t>
            </a:r>
            <a:r>
              <a:rPr lang="ru-RU" i="1" dirty="0"/>
              <a:t> на разные </a:t>
            </a:r>
            <a:r>
              <a:rPr lang="ru-RU" i="1" dirty="0" smtClean="0"/>
              <a:t>темы».</a:t>
            </a:r>
          </a:p>
          <a:p>
            <a:pPr lvl="0"/>
            <a:endParaRPr lang="ru-RU" dirty="0"/>
          </a:p>
          <a:p>
            <a:pPr lvl="0"/>
            <a:r>
              <a:rPr lang="ru-RU" i="1" dirty="0"/>
              <a:t>«У нас центральная бухгалтерия я полдня теряю, чтобы съездить в ОУО, а это из-за одной печати приходится ездить</a:t>
            </a:r>
            <a:r>
              <a:rPr lang="ru-RU" i="1" dirty="0" smtClean="0"/>
              <a:t>».</a:t>
            </a:r>
          </a:p>
          <a:p>
            <a:pPr lvl="0"/>
            <a:endParaRPr lang="ru-RU" dirty="0"/>
          </a:p>
          <a:p>
            <a:pPr lvl="0"/>
            <a:r>
              <a:rPr lang="ru-RU" i="1" dirty="0"/>
              <a:t>«Школу судят по ЕГЭ – в этой области я знаю все, в методическую работу не вникаю вообще</a:t>
            </a:r>
            <a:r>
              <a:rPr lang="ru-RU" i="1" dirty="0" smtClean="0"/>
              <a:t>». </a:t>
            </a:r>
          </a:p>
          <a:p>
            <a:pPr lvl="0"/>
            <a:endParaRPr lang="ru-RU" dirty="0"/>
          </a:p>
          <a:p>
            <a:pPr lvl="0"/>
            <a:r>
              <a:rPr lang="ru-RU" i="1" dirty="0"/>
              <a:t>«Методические конкурсы, мероприятия – это все игры, если у меня идет долгострой, за который бьют, куда вложены деньги, конечно, я только в  теме строительства</a:t>
            </a:r>
            <a:r>
              <a:rPr lang="ru-RU" i="1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59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174171"/>
            <a:ext cx="7607746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Результаты </a:t>
            </a:r>
            <a:r>
              <a:rPr lang="ru-RU" sz="2800" dirty="0" smtClean="0">
                <a:solidFill>
                  <a:schemeClr val="bg1"/>
                </a:solidFill>
              </a:rPr>
              <a:t>анкетирования работников </a:t>
            </a:r>
            <a:r>
              <a:rPr lang="ru-RU" sz="2800" dirty="0" smtClean="0">
                <a:solidFill>
                  <a:schemeClr val="bg1"/>
                </a:solidFill>
              </a:rPr>
              <a:t>ОУО</a:t>
            </a:r>
            <a:endParaRPr lang="ru-RU" sz="1600" i="1" dirty="0">
              <a:solidFill>
                <a:srgbClr val="FFFF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3554" y="1340768"/>
            <a:ext cx="8636892" cy="49971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sz="1900" dirty="0"/>
          </a:p>
          <a:p>
            <a:pPr>
              <a:spcBef>
                <a:spcPts val="0"/>
              </a:spcBef>
            </a:pPr>
            <a:r>
              <a:rPr lang="ru-RU" sz="1900" b="1" dirty="0">
                <a:solidFill>
                  <a:srgbClr val="FF0000"/>
                </a:solidFill>
              </a:rPr>
              <a:t>71%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/>
              <a:t>опрошенных</a:t>
            </a:r>
            <a:r>
              <a:rPr lang="ru-RU" sz="1900" b="1" dirty="0"/>
              <a:t> </a:t>
            </a:r>
            <a:r>
              <a:rPr lang="ru-RU" sz="1900" dirty="0"/>
              <a:t>сотрудников ОУО заявили, что основным </a:t>
            </a:r>
            <a:r>
              <a:rPr lang="ru-RU" sz="1900" b="1" dirty="0"/>
              <a:t>показателем эффективности</a:t>
            </a:r>
            <a:r>
              <a:rPr lang="ru-RU" sz="1900" dirty="0"/>
              <a:t> работы директора, который влияет на стимулирующие выплаты, является </a:t>
            </a:r>
            <a:r>
              <a:rPr lang="ru-RU" sz="1900" b="1" dirty="0"/>
              <a:t>отсутствие предписаний надзорных органов и объективных жалоб.</a:t>
            </a:r>
          </a:p>
          <a:p>
            <a:pPr>
              <a:spcBef>
                <a:spcPts val="0"/>
              </a:spcBef>
            </a:pPr>
            <a:endParaRPr lang="ru-RU" sz="1900" b="1" dirty="0"/>
          </a:p>
          <a:p>
            <a:pPr>
              <a:spcBef>
                <a:spcPts val="0"/>
              </a:spcBef>
            </a:pPr>
            <a:r>
              <a:rPr lang="ru-RU" sz="1900" dirty="0"/>
              <a:t>Чаще всего </a:t>
            </a:r>
            <a:r>
              <a:rPr lang="ru-RU" sz="1900" b="1" dirty="0">
                <a:solidFill>
                  <a:srgbClr val="FF0000"/>
                </a:solidFill>
              </a:rPr>
              <a:t>(53%) </a:t>
            </a:r>
            <a:r>
              <a:rPr lang="ru-RU" sz="1900" dirty="0"/>
              <a:t>директоров привлекают к ответственности за нарушение организации </a:t>
            </a:r>
            <a:r>
              <a:rPr lang="ru-RU" sz="1900" b="1" dirty="0"/>
              <a:t>административно-хозяйственной и финансовой </a:t>
            </a:r>
            <a:r>
              <a:rPr lang="ru-RU" sz="1900" dirty="0"/>
              <a:t>деятельности школы (по данным опроса ОУО)</a:t>
            </a:r>
          </a:p>
          <a:p>
            <a:pPr>
              <a:spcBef>
                <a:spcPts val="0"/>
              </a:spcBef>
            </a:pPr>
            <a:endParaRPr lang="ru-RU" sz="1900" dirty="0"/>
          </a:p>
          <a:p>
            <a:pPr>
              <a:spcBef>
                <a:spcPts val="0"/>
              </a:spcBef>
            </a:pPr>
            <a:r>
              <a:rPr lang="ru-RU" sz="1900" b="1" dirty="0">
                <a:solidFill>
                  <a:srgbClr val="FF0000"/>
                </a:solidFill>
              </a:rPr>
              <a:t>68% </a:t>
            </a:r>
            <a:r>
              <a:rPr lang="ru-RU" sz="1900" dirty="0"/>
              <a:t>директоров общаются с представителями ОУО </a:t>
            </a:r>
            <a:r>
              <a:rPr lang="ru-RU" sz="1900" b="1" dirty="0"/>
              <a:t>несколько раз в день</a:t>
            </a:r>
            <a:r>
              <a:rPr lang="ru-RU" sz="1900" dirty="0"/>
              <a:t>. По данным опроса сотрудников ОУО, в среднем в школу поступает </a:t>
            </a:r>
            <a:r>
              <a:rPr lang="ru-RU" sz="1900" b="1" dirty="0"/>
              <a:t>11 запросов </a:t>
            </a:r>
            <a:r>
              <a:rPr lang="ru-RU" sz="1900" dirty="0"/>
              <a:t>(почта, звонки) </a:t>
            </a:r>
            <a:r>
              <a:rPr lang="ru-RU" sz="1900" b="1" dirty="0"/>
              <a:t>в день </a:t>
            </a:r>
            <a:r>
              <a:rPr lang="ru-RU" sz="1900" dirty="0"/>
              <a:t>от управления образованием. По данным ФГ от 10 до 80 в день. </a:t>
            </a:r>
          </a:p>
          <a:p>
            <a:pPr>
              <a:spcBef>
                <a:spcPts val="0"/>
              </a:spcBef>
            </a:pPr>
            <a:endParaRPr lang="ru-RU" sz="1900" dirty="0" smtClean="0"/>
          </a:p>
          <a:p>
            <a:pPr>
              <a:spcBef>
                <a:spcPts val="0"/>
              </a:spcBef>
            </a:pPr>
            <a:r>
              <a:rPr lang="ru-RU" sz="1900" dirty="0" smtClean="0"/>
              <a:t>Поводом для запроса в школу от ОУО чаще всего являются </a:t>
            </a:r>
            <a:r>
              <a:rPr lang="ru-RU" sz="1900" b="1" dirty="0" smtClean="0"/>
              <a:t>реакция на запрос от сторонних организаций и</a:t>
            </a:r>
            <a:r>
              <a:rPr lang="ru-RU" sz="1900" dirty="0" smtClean="0"/>
              <a:t> </a:t>
            </a:r>
            <a:r>
              <a:rPr lang="ru-RU" sz="1900" b="1" dirty="0" smtClean="0"/>
              <a:t>контролирующих органов </a:t>
            </a:r>
            <a:r>
              <a:rPr lang="ru-RU" sz="1900" dirty="0" smtClean="0"/>
              <a:t>(</a:t>
            </a:r>
            <a:r>
              <a:rPr lang="ru-RU" sz="1900" b="1" dirty="0" smtClean="0">
                <a:solidFill>
                  <a:srgbClr val="FF0000"/>
                </a:solidFill>
              </a:rPr>
              <a:t>74%</a:t>
            </a:r>
            <a:r>
              <a:rPr lang="ru-RU" sz="1900" dirty="0" smtClean="0"/>
              <a:t>), </a:t>
            </a:r>
            <a:r>
              <a:rPr lang="ru-RU" sz="1900" b="1" dirty="0" smtClean="0"/>
              <a:t>внеплановая отчетность </a:t>
            </a:r>
            <a:r>
              <a:rPr lang="ru-RU" sz="1900" dirty="0" smtClean="0"/>
              <a:t>(</a:t>
            </a:r>
            <a:r>
              <a:rPr lang="ru-RU" sz="1900" b="1" dirty="0" smtClean="0">
                <a:solidFill>
                  <a:srgbClr val="FF0000"/>
                </a:solidFill>
              </a:rPr>
              <a:t>72%</a:t>
            </a:r>
            <a:r>
              <a:rPr lang="ru-RU" sz="1900" dirty="0" smtClean="0"/>
              <a:t>), запрос количественных данных (</a:t>
            </a:r>
            <a:r>
              <a:rPr lang="ru-RU" sz="1900" b="1" dirty="0" smtClean="0">
                <a:solidFill>
                  <a:srgbClr val="FF0000"/>
                </a:solidFill>
              </a:rPr>
              <a:t>52%</a:t>
            </a:r>
            <a:r>
              <a:rPr lang="ru-RU" sz="1900" dirty="0" smtClean="0"/>
              <a:t>).</a:t>
            </a:r>
          </a:p>
          <a:p>
            <a:pPr>
              <a:spcBef>
                <a:spcPts val="0"/>
              </a:spcBef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15481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648"/>
            <a:ext cx="721114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анкетирования работников ОУО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8530"/>
              </p:ext>
            </p:extLst>
          </p:nvPr>
        </p:nvGraphicFramePr>
        <p:xfrm>
          <a:off x="179512" y="1292796"/>
          <a:ext cx="4392488" cy="53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603883"/>
              </p:ext>
            </p:extLst>
          </p:nvPr>
        </p:nvGraphicFramePr>
        <p:xfrm>
          <a:off x="4788024" y="1340768"/>
          <a:ext cx="40324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312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32848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Выводы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628800"/>
            <a:ext cx="8507288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«…модель управления </a:t>
            </a:r>
            <a:r>
              <a:rPr lang="ru-RU" b="1" dirty="0"/>
              <a:t>«демократичный предводитель» </a:t>
            </a:r>
            <a:r>
              <a:rPr lang="ru-RU" dirty="0"/>
              <a:t>в наибольшей степени соответствует целям эффективного внедрения реформ, касающихся содержания образования</a:t>
            </a:r>
            <a:r>
              <a:rPr lang="ru-RU" dirty="0" smtClean="0"/>
              <a:t>. </a:t>
            </a:r>
            <a:r>
              <a:rPr lang="ru-RU" dirty="0"/>
              <a:t>Однако среди современных руководителей российских школ </a:t>
            </a:r>
            <a:r>
              <a:rPr lang="ru-RU" b="1" dirty="0"/>
              <a:t>мало директоров,</a:t>
            </a:r>
            <a:r>
              <a:rPr lang="ru-RU" dirty="0"/>
              <a:t> способных постоянно следовать этой модели.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Существенная </a:t>
            </a:r>
            <a:r>
              <a:rPr lang="ru-RU" dirty="0"/>
              <a:t>часть руководителей школ следует адаптивным паттернам поведения — прежде всего потому, что </a:t>
            </a:r>
            <a:r>
              <a:rPr lang="ru-RU" b="1" dirty="0"/>
              <a:t>директор не видит школу как  образовательную организацию, для него это хозяйственный комплекс</a:t>
            </a:r>
            <a:r>
              <a:rPr lang="ru-RU" dirty="0"/>
              <a:t>, который необходимо поддерживать в определенном состоянии, для того чтобы учителя осуществляли обучение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условиях высокого дисбаланса между пространством доступных решений и ответственностью за результаты осуществления образовательной и хозяйственной деятельности основной стратегией школ становится </a:t>
            </a:r>
            <a:r>
              <a:rPr lang="ru-RU" b="1" dirty="0"/>
              <a:t>адаптация, </a:t>
            </a:r>
            <a:r>
              <a:rPr lang="ru-RU" dirty="0"/>
              <a:t>а доминирующей формой делегирования полномочий — </a:t>
            </a:r>
            <a:r>
              <a:rPr lang="ru-RU" b="1" dirty="0"/>
              <a:t>авторитарное управление».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8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Исследование 2015 г.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Название</a:t>
            </a:r>
            <a:r>
              <a:rPr lang="ru-RU" dirty="0" smtClean="0"/>
              <a:t> - Международное </a:t>
            </a:r>
            <a:r>
              <a:rPr lang="ru-RU" dirty="0"/>
              <a:t>сравнительное исследование директоров школ 7 SISTEM LEADERSHIP STADY </a:t>
            </a:r>
            <a:r>
              <a:rPr lang="ru-RU" dirty="0" smtClean="0"/>
              <a:t>(2015 </a:t>
            </a:r>
            <a:r>
              <a:rPr lang="ru-RU" dirty="0"/>
              <a:t>г</a:t>
            </a:r>
            <a:r>
              <a:rPr lang="ru-RU" dirty="0" smtClean="0"/>
              <a:t>.)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iel.um.edu.my/images/iel/Research/Asia%20Leadership%20Research%20Project.pdf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– проведение сравнительного и кросс-культурного анализа практик работы и подготовки директоров школ в 7-ми странах (Англия, Индонезия, Малайзия, Сингапур, Гонконг, Австралия, Россия)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Выборка: </a:t>
            </a:r>
            <a:r>
              <a:rPr lang="ru-RU" dirty="0" smtClean="0"/>
              <a:t>анкетирование  </a:t>
            </a:r>
            <a:r>
              <a:rPr lang="ru-RU" dirty="0"/>
              <a:t>300 директоров </a:t>
            </a:r>
            <a:r>
              <a:rPr lang="ru-RU" dirty="0" smtClean="0"/>
              <a:t>в 4-х регионах РФ, в том числе в Хабаровском крае, 28 полу-структурированных интервью в 4-х регионах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5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373093"/>
              </p:ext>
            </p:extLst>
          </p:nvPr>
        </p:nvGraphicFramePr>
        <p:xfrm>
          <a:off x="4580844" y="1412776"/>
          <a:ext cx="438364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8378998"/>
              </p:ext>
            </p:extLst>
          </p:nvPr>
        </p:nvGraphicFramePr>
        <p:xfrm>
          <a:off x="35496" y="1341348"/>
          <a:ext cx="4752528" cy="503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116632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Результаты исследования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6492"/>
              </p:ext>
            </p:extLst>
          </p:nvPr>
        </p:nvGraphicFramePr>
        <p:xfrm>
          <a:off x="301492" y="1415107"/>
          <a:ext cx="855769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403"/>
                <a:gridCol w="3432909"/>
                <a:gridCol w="2936383"/>
              </a:tblGrid>
              <a:tr h="6398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Имеющиеся 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Исследовательские вопросы</a:t>
                      </a:r>
                      <a:endParaRPr lang="ru-RU" dirty="0"/>
                    </a:p>
                  </a:txBody>
                  <a:tcPr/>
                </a:tc>
              </a:tr>
              <a:tr h="63981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В РФ исследования директоров школ не проводились с </a:t>
                      </a:r>
                      <a:r>
                        <a:rPr lang="ru-RU" sz="1400" smtClean="0">
                          <a:latin typeface="+mn-lt"/>
                          <a:ea typeface="+mn-ea"/>
                          <a:cs typeface="+mn-cs"/>
                        </a:rPr>
                        <a:t>середины 90-х</a:t>
                      </a:r>
                      <a:r>
                        <a:rPr lang="ru-RU" sz="1400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aseline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ea typeface="+mn-ea"/>
                          <a:cs typeface="+mn-cs"/>
                        </a:rPr>
                        <a:t>(нет данных).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В исследованиях</a:t>
                      </a:r>
                      <a:r>
                        <a:rPr lang="ru-RU" sz="1400" baseline="0" dirty="0" smtClean="0"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Манн, </a:t>
                      </a:r>
                      <a:r>
                        <a:rPr lang="ru-RU" sz="1400" dirty="0" err="1" smtClean="0">
                          <a:latin typeface="+mn-lt"/>
                          <a:ea typeface="+mn-ea"/>
                          <a:cs typeface="+mn-cs"/>
                        </a:rPr>
                        <a:t>Бриллер</a:t>
                      </a: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, 1996, Фишман, 1999), связанных с изучением особенностей управленческой деятельности, выявлено, что значительная часть руководителей школ: ориентированы на результат, лучшие образцы, опираются на коллектив,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Что изменилось сегодня? В какой степени директора школ ориентированы на результат, лучшие образцы, готовы опираться</a:t>
                      </a:r>
                      <a:r>
                        <a:rPr lang="ru-RU" sz="1400" baseline="0" dirty="0" smtClean="0"/>
                        <a:t> на коллектив?</a:t>
                      </a:r>
                      <a:endParaRPr lang="ru-RU" sz="1400" dirty="0"/>
                    </a:p>
                  </a:txBody>
                  <a:tcPr/>
                </a:tc>
              </a:tr>
              <a:tr h="63981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Определенная</a:t>
                      </a:r>
                      <a:r>
                        <a:rPr lang="ru-RU" sz="1400" baseline="0" dirty="0" smtClean="0"/>
                        <a:t> часть д</a:t>
                      </a:r>
                      <a:r>
                        <a:rPr lang="ru-RU" sz="1400" dirty="0" smtClean="0"/>
                        <a:t>иректоров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школ  РФ в 90-х самостоятельно определяли образовательную стратегию школы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Сборник «Инновационное движение в российском школьном образовании»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(Под редакцией Днепрова, Каспржака,  </a:t>
                      </a:r>
                      <a:r>
                        <a:rPr lang="ru-RU" sz="1400" dirty="0" err="1" smtClean="0"/>
                        <a:t>Пинского</a:t>
                      </a:r>
                      <a:r>
                        <a:rPr lang="ru-RU" sz="1400" dirty="0" smtClean="0"/>
                        <a:t>). М., «</a:t>
                      </a:r>
                      <a:r>
                        <a:rPr lang="ru-RU" sz="1400" dirty="0" err="1" smtClean="0"/>
                        <a:t>Парсифаль</a:t>
                      </a:r>
                      <a:r>
                        <a:rPr lang="ru-RU" sz="1400" dirty="0" smtClean="0"/>
                        <a:t>», 1997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Какова доля </a:t>
                      </a:r>
                      <a:r>
                        <a:rPr lang="ru-RU" sz="1400" baseline="0" dirty="0" smtClean="0"/>
                        <a:t>сегодняшних российских директоров школ готовы взять на себя ответственность за определение  образовательной стратегии школы? </a:t>
                      </a:r>
                      <a:endParaRPr lang="ru-RU" sz="1400" dirty="0"/>
                    </a:p>
                  </a:txBody>
                  <a:tcPr/>
                </a:tc>
              </a:tr>
              <a:tr h="63981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 последние годы реформы в образовании идут одна за другой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«Наша новая школа», ФГОС, Стратегия 2020, новые механизмы финансирования, Закон «Об образовании» и т.д.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Способны и готовы ли директора российских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школ поддержать реформы, стать агентами перемен?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640114" y="188640"/>
            <a:ext cx="7273057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Основания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исследования: «загадки»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3191" y="6056215"/>
            <a:ext cx="4849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auto">
              <a:spcBef>
                <a:spcPts val="1200"/>
              </a:spcBef>
              <a:spcAft>
                <a:spcPts val="0"/>
              </a:spcAft>
            </a:pPr>
            <a:r>
              <a:rPr lang="ru-RU" sz="1400" i="1" dirty="0">
                <a:latin typeface="Calibri"/>
              </a:rPr>
              <a:t>«Директора школ </a:t>
            </a:r>
            <a:r>
              <a:rPr lang="ru-RU" sz="1400" i="1" dirty="0"/>
              <a:t>—</a:t>
            </a:r>
            <a:r>
              <a:rPr lang="ru-RU" sz="1400" i="1" dirty="0">
                <a:latin typeface="Calibri"/>
              </a:rPr>
              <a:t> проводники реформ» © М. </a:t>
            </a:r>
            <a:r>
              <a:rPr lang="ru-RU" sz="1400" i="1" dirty="0" err="1">
                <a:latin typeface="Calibri"/>
              </a:rPr>
              <a:t>Барбер</a:t>
            </a:r>
            <a:endParaRPr lang="ru-RU" sz="1400" i="1" dirty="0">
              <a:latin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603276"/>
              </p:ext>
            </p:extLst>
          </p:nvPr>
        </p:nvGraphicFramePr>
        <p:xfrm>
          <a:off x="107504" y="1412776"/>
          <a:ext cx="8712968" cy="52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исследования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Подготовка, по мнению директоров,  </a:t>
            </a:r>
            <a:r>
              <a:rPr lang="ru-RU" dirty="0"/>
              <a:t>должна </a:t>
            </a:r>
            <a:r>
              <a:rPr lang="ru-RU" dirty="0" smtClean="0"/>
              <a:t>осуществляться в  </a:t>
            </a:r>
            <a:r>
              <a:rPr lang="ru-RU" dirty="0"/>
              <a:t>два этапа: долгосрочные курсы </a:t>
            </a:r>
            <a:r>
              <a:rPr lang="ru-RU" dirty="0" smtClean="0"/>
              <a:t>до назначения с </a:t>
            </a:r>
            <a:r>
              <a:rPr lang="ru-RU" dirty="0"/>
              <a:t>целью освоить новую профессию </a:t>
            </a:r>
            <a:r>
              <a:rPr lang="ru-RU" dirty="0" smtClean="0"/>
              <a:t>менеджера и краткосрочные семинары (курсы) с целью совершенствования отдельных умений и навыков (в виде обмена </a:t>
            </a:r>
            <a:r>
              <a:rPr lang="ru-RU" dirty="0"/>
              <a:t>опытом и </a:t>
            </a:r>
            <a:r>
              <a:rPr lang="ru-RU" dirty="0" smtClean="0"/>
              <a:t>стажировок в других школах).</a:t>
            </a:r>
          </a:p>
          <a:p>
            <a:r>
              <a:rPr lang="ru-RU" dirty="0" smtClean="0"/>
              <a:t>Директора </a:t>
            </a:r>
            <a:r>
              <a:rPr lang="ru-RU" dirty="0"/>
              <a:t>недостаточно осознают собственные запросы  и профессиональные дефициты, поэтому выбирают преимущественно те курсы  </a:t>
            </a:r>
            <a:r>
              <a:rPr lang="ru-RU" dirty="0" smtClean="0"/>
              <a:t>ПК,  </a:t>
            </a:r>
            <a:r>
              <a:rPr lang="ru-RU" dirty="0"/>
              <a:t>которые предлагаются в их регионе. </a:t>
            </a:r>
          </a:p>
          <a:p>
            <a:r>
              <a:rPr lang="ru-RU" dirty="0"/>
              <a:t>Инициативно, за собственные средства директора посещают курсы, семинары и конференции за пределами региона и даже РФ. </a:t>
            </a:r>
          </a:p>
          <a:p>
            <a:pPr>
              <a:spcAft>
                <a:spcPts val="600"/>
              </a:spcAft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Выводы - подготовка директоров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0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Д</a:t>
            </a:r>
            <a:r>
              <a:rPr lang="ru-RU" dirty="0" smtClean="0"/>
              <a:t>иректора не знакомы с технологиями педагогического и распределенного лидерства. Большинство функций, связанных с учебным процессом, они делегируют завучам.</a:t>
            </a:r>
            <a:r>
              <a:rPr lang="ru-RU" dirty="0"/>
              <a:t> </a:t>
            </a:r>
            <a:r>
              <a:rPr lang="ru-RU" dirty="0" smtClean="0"/>
              <a:t>Ответственность не делегируют.</a:t>
            </a:r>
          </a:p>
          <a:p>
            <a:r>
              <a:rPr lang="ru-RU" dirty="0"/>
              <a:t>Директора не имеют четких ориентиров в том, каким современными методами и способами могут быть достигнуты высокие образовательные  результаты учащихся, поэтому  используют привычные и </a:t>
            </a:r>
            <a:r>
              <a:rPr lang="ru-RU" dirty="0" smtClean="0"/>
              <a:t>проверенные </a:t>
            </a:r>
            <a:r>
              <a:rPr lang="ru-RU" dirty="0"/>
              <a:t>временем методы педагогического руководства.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 </a:t>
            </a:r>
            <a:r>
              <a:rPr lang="ru-RU" dirty="0"/>
              <a:t>органы управления образованием у директоров  не принято обращаться с  проблемами, чтобы не сойти за  некомпетентного специалиста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Выводы - </a:t>
            </a:r>
            <a:r>
              <a:rPr lang="ru-RU" sz="2800" dirty="0" smtClean="0">
                <a:solidFill>
                  <a:schemeClr val="bg1"/>
                </a:solidFill>
              </a:rPr>
              <a:t>практики </a:t>
            </a:r>
            <a:r>
              <a:rPr lang="ru-RU" sz="2800" dirty="0" smtClean="0">
                <a:solidFill>
                  <a:schemeClr val="bg1"/>
                </a:solidFill>
              </a:rPr>
              <a:t>работы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Механизмы назначения на должность, аттестации и оценки эффективности деятельности директоров в разных регионах содержательно однообразны, а практики их реализации несут серьезные риски (не проводится аттестация, годовые контракты, нет запроса)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уровне органов управления образованием отсутствуют любые сервисы поддержки и консультирования (сопровождения) директоров. </a:t>
            </a:r>
            <a:endParaRPr lang="ru-RU" sz="2800" dirty="0" smtClean="0"/>
          </a:p>
          <a:p>
            <a:r>
              <a:rPr lang="ru-RU" sz="2800" dirty="0" smtClean="0"/>
              <a:t>Задачу </a:t>
            </a:r>
            <a:r>
              <a:rPr lang="ru-RU" sz="2800" dirty="0"/>
              <a:t>педагогического лидерства не ставит перед директорами ни государство (в нормативных документах), ни они сами. </a:t>
            </a:r>
          </a:p>
          <a:p>
            <a:endParaRPr lang="ru-RU" sz="2800" dirty="0"/>
          </a:p>
          <a:p>
            <a:endParaRPr lang="ru-RU" sz="2800" i="1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831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Выводы - контекстные факторы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2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2963" y="116213"/>
            <a:ext cx="8754700" cy="424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>
                <a:cs typeface="+mj-cs"/>
              </a:rPr>
              <a:t>МЭО: управленческие практики директоров разных школ (результаты)</a:t>
            </a:r>
            <a:endParaRPr lang="ru-RU" sz="2000" b="1" dirty="0">
              <a:latin typeface="Calibri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17423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Обязанности, которые директора считают наиболее важными в реальной практике работы, </a:t>
            </a:r>
            <a:r>
              <a:rPr lang="ru-RU" b="1" dirty="0" smtClean="0"/>
              <a:t>%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3763469"/>
              </p:ext>
            </p:extLst>
          </p:nvPr>
        </p:nvGraphicFramePr>
        <p:xfrm>
          <a:off x="323528" y="1807771"/>
          <a:ext cx="5624599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92158" y="675842"/>
            <a:ext cx="260032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0000"/>
                </a:solidFill>
              </a:rPr>
              <a:t>Большинство директоров </a:t>
            </a:r>
            <a:r>
              <a:rPr lang="ru-RU" sz="1600" dirty="0">
                <a:solidFill>
                  <a:srgbClr val="FF0000"/>
                </a:solidFill>
              </a:rPr>
              <a:t>уделяют </a:t>
            </a:r>
            <a:r>
              <a:rPr lang="ru-RU" sz="1600" dirty="0" smtClean="0">
                <a:solidFill>
                  <a:srgbClr val="FF0000"/>
                </a:solidFill>
              </a:rPr>
              <a:t>повышенное внимание оценке </a:t>
            </a:r>
            <a:r>
              <a:rPr lang="ru-RU" sz="1600" dirty="0">
                <a:solidFill>
                  <a:srgbClr val="FF0000"/>
                </a:solidFill>
              </a:rPr>
              <a:t>качества работы школы в целом (81%), управлению ее </a:t>
            </a:r>
            <a:r>
              <a:rPr lang="ru-RU" sz="1600" dirty="0" smtClean="0">
                <a:solidFill>
                  <a:srgbClr val="FF0000"/>
                </a:solidFill>
              </a:rPr>
              <a:t>бюджетом, </a:t>
            </a:r>
            <a:r>
              <a:rPr lang="ru-RU" sz="1600" dirty="0">
                <a:solidFill>
                  <a:srgbClr val="FF0000"/>
                </a:solidFill>
              </a:rPr>
              <a:t>оценке качества работы </a:t>
            </a:r>
            <a:r>
              <a:rPr lang="ru-RU" sz="1600" dirty="0" smtClean="0">
                <a:solidFill>
                  <a:srgbClr val="FF0000"/>
                </a:solidFill>
              </a:rPr>
              <a:t>учителей </a:t>
            </a:r>
            <a:r>
              <a:rPr lang="ru-RU" sz="1600" dirty="0">
                <a:solidFill>
                  <a:srgbClr val="FF0000"/>
                </a:solidFill>
              </a:rPr>
              <a:t>и решению хозяйственных </a:t>
            </a:r>
            <a:r>
              <a:rPr lang="ru-RU" sz="1600" dirty="0" smtClean="0">
                <a:solidFill>
                  <a:srgbClr val="FF0000"/>
                </a:solidFill>
              </a:rPr>
              <a:t>вопросов.</a:t>
            </a:r>
          </a:p>
          <a:p>
            <a:pPr>
              <a:spcAft>
                <a:spcPts val="600"/>
              </a:spcAft>
            </a:pPr>
            <a:r>
              <a:rPr lang="ru-RU" sz="1600" u="sng" dirty="0" smtClean="0">
                <a:solidFill>
                  <a:srgbClr val="FF0000"/>
                </a:solidFill>
              </a:rPr>
              <a:t>Функции</a:t>
            </a:r>
            <a:r>
              <a:rPr lang="ru-RU" sz="1600" u="sng" dirty="0">
                <a:solidFill>
                  <a:srgbClr val="FF0000"/>
                </a:solidFill>
              </a:rPr>
              <a:t>, связанные с </a:t>
            </a:r>
            <a:r>
              <a:rPr lang="ru-RU" sz="1600" u="sng" dirty="0" smtClean="0">
                <a:solidFill>
                  <a:srgbClr val="FF0000"/>
                </a:solidFill>
              </a:rPr>
              <a:t>управлением образовательным процессом, </a:t>
            </a:r>
            <a:r>
              <a:rPr lang="ru-RU" sz="1600" u="sng" dirty="0">
                <a:solidFill>
                  <a:srgbClr val="FF0000"/>
                </a:solidFill>
              </a:rPr>
              <a:t>педагогическим лидерством и взаимодействием с общественностью, не являются </a:t>
            </a:r>
            <a:r>
              <a:rPr lang="ru-RU" sz="1600" u="sng" dirty="0" smtClean="0">
                <a:solidFill>
                  <a:srgbClr val="FF0000"/>
                </a:solidFill>
              </a:rPr>
              <a:t>приоритетными.</a:t>
            </a:r>
          </a:p>
        </p:txBody>
      </p:sp>
    </p:spTree>
    <p:extLst>
      <p:ext uri="{BB962C8B-B14F-4D97-AF65-F5344CB8AC3E}">
        <p14:creationId xmlns:p14="http://schemas.microsoft.com/office/powerpoint/2010/main" val="34685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2963" y="116213"/>
            <a:ext cx="8754700" cy="424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>
                <a:cs typeface="+mj-cs"/>
              </a:rPr>
              <a:t>МЭО: управленческие практики директоров разных школ (результаты)</a:t>
            </a:r>
            <a:endParaRPr lang="ru-RU" sz="2000" b="1" dirty="0">
              <a:latin typeface="Calibri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9833938"/>
              </p:ext>
            </p:extLst>
          </p:nvPr>
        </p:nvGraphicFramePr>
        <p:xfrm>
          <a:off x="179512" y="1291478"/>
          <a:ext cx="6552728" cy="483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370" y="706703"/>
            <a:ext cx="642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Показатели, которые в высокой степени учитываются при начислении стимулирующих выплат </a:t>
            </a:r>
            <a:r>
              <a:rPr lang="ru-RU" sz="1600" b="1" dirty="0" smtClean="0"/>
              <a:t>учителям, %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1700808"/>
            <a:ext cx="20162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  сознании директора </a:t>
            </a:r>
            <a:r>
              <a:rPr lang="ru-RU" sz="1600" u="sng" dirty="0">
                <a:solidFill>
                  <a:srgbClr val="FF0000"/>
                </a:solidFill>
              </a:rPr>
              <a:t>родители не являются полноценным заказчиком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на </a:t>
            </a:r>
            <a:r>
              <a:rPr lang="ru-RU" sz="1600" dirty="0">
                <a:solidFill>
                  <a:srgbClr val="FF0000"/>
                </a:solidFill>
              </a:rPr>
              <a:t>чьи интересы ориентировался бы руководитель в своей повседневной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5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2963" y="116213"/>
            <a:ext cx="8754700" cy="424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>
                <a:cs typeface="+mj-cs"/>
              </a:rPr>
              <a:t>TALIS Международное исследование преподавания и обучения (результаты) </a:t>
            </a:r>
            <a:endParaRPr lang="ru-RU" sz="2000" b="1" dirty="0">
              <a:latin typeface="Calibri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77" y="825139"/>
            <a:ext cx="588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Распределение времени работы директора школы по разным направлениям управления, %</a:t>
            </a:r>
            <a:endParaRPr lang="ru-RU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3" y="1651730"/>
            <a:ext cx="6600802" cy="438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02477" y="6033011"/>
            <a:ext cx="5337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F82"/>
                </a:solidFill>
                <a:latin typeface="Myriad Pro"/>
              </a:rPr>
              <a:t>*МС – Международное среднее по странам участницам TALIS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6558" y="1651730"/>
            <a:ext cx="1502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Российские директора большую часть рабочего времени тратят на административную работу и управление школой. </a:t>
            </a:r>
          </a:p>
        </p:txBody>
      </p:sp>
    </p:spTree>
    <p:extLst>
      <p:ext uri="{BB962C8B-B14F-4D97-AF65-F5344CB8AC3E}">
        <p14:creationId xmlns:p14="http://schemas.microsoft.com/office/powerpoint/2010/main" val="6284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62144" y="6437014"/>
            <a:ext cx="8419723" cy="42098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 НИУ ВШЭ, Россия, Москва, Потаповский пер., д. </a:t>
            </a:r>
            <a:r>
              <a:rPr lang="en-US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16 </a:t>
            </a: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стр. 10</a:t>
            </a:r>
          </a:p>
          <a:p>
            <a:pPr marL="0" indent="0" algn="ctr">
              <a:buNone/>
            </a:pPr>
            <a:r>
              <a:rPr lang="ru-RU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Тел.: (495) 623-52-49, </a:t>
            </a:r>
            <a:r>
              <a:rPr lang="en-US" sz="8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http://ioe.hse.ru</a:t>
            </a:r>
            <a:endParaRPr lang="ru-RU" sz="800" dirty="0" smtClean="0">
              <a:solidFill>
                <a:schemeClr val="bg1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59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17859" y="132836"/>
            <a:ext cx="7273057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Для подтверждения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гипотез были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использованы результаты нескольких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масштабных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исследований: 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Проводили </a:t>
            </a:r>
            <a:r>
              <a:rPr lang="ru-RU" sz="1800" u="sng" dirty="0" smtClean="0"/>
              <a:t>не</a:t>
            </a:r>
            <a:r>
              <a:rPr lang="ru-RU" sz="1800" dirty="0" smtClean="0"/>
              <a:t> сотрудники Центра развития лидерства в образовании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300" dirty="0" smtClean="0"/>
              <a:t>Мониторинг </a:t>
            </a:r>
            <a:r>
              <a:rPr lang="ru-RU" sz="1300" dirty="0"/>
              <a:t>экономики образования 2014 года, который проводится </a:t>
            </a:r>
            <a:r>
              <a:rPr lang="ru-RU" sz="1300" dirty="0" smtClean="0"/>
              <a:t>в </a:t>
            </a:r>
            <a:r>
              <a:rPr lang="ru-RU" sz="1300" dirty="0"/>
              <a:t>России НИУ ВШЭ начиная с 2002 </a:t>
            </a:r>
            <a:r>
              <a:rPr lang="ru-RU" sz="1300" dirty="0" smtClean="0"/>
              <a:t>года. </a:t>
            </a:r>
            <a:r>
              <a:rPr lang="ru-RU" sz="1300" dirty="0"/>
              <a:t>В 2014 году в исследовании приняло участие 1292 руководителей общеобразовательных организаций учреждений из 64 регионов </a:t>
            </a:r>
            <a:r>
              <a:rPr lang="ru-RU" sz="1300" dirty="0" smtClean="0"/>
              <a:t>РФ.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300" dirty="0" smtClean="0"/>
              <a:t>Пилотная </a:t>
            </a:r>
            <a:r>
              <a:rPr lang="ru-RU" sz="1300" dirty="0"/>
              <a:t>апробация инструментария </a:t>
            </a:r>
            <a:r>
              <a:rPr lang="ru-RU" sz="1300" dirty="0" smtClean="0"/>
              <a:t>Международного </a:t>
            </a:r>
            <a:r>
              <a:rPr lang="ru-RU" sz="1300" dirty="0"/>
              <a:t>сопоставительного исследования «SABER-учителя» в трех городах России: Томск, Иваново, Санкт-Петербург </a:t>
            </a:r>
            <a:r>
              <a:rPr lang="ru-RU" sz="13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300" dirty="0" smtClean="0"/>
              <a:t>Сравнительное </a:t>
            </a:r>
            <a:r>
              <a:rPr lang="ru-RU" sz="1300" dirty="0"/>
              <a:t>исследование ОЭСР «</a:t>
            </a:r>
            <a:r>
              <a:rPr lang="ru-RU" sz="1300" dirty="0" err="1"/>
              <a:t>Teaching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learning</a:t>
            </a:r>
            <a:r>
              <a:rPr lang="ru-RU" sz="1300" dirty="0"/>
              <a:t> </a:t>
            </a:r>
            <a:r>
              <a:rPr lang="ru-RU" sz="1300" dirty="0" err="1"/>
              <a:t>international</a:t>
            </a:r>
            <a:r>
              <a:rPr lang="ru-RU" sz="1300" dirty="0"/>
              <a:t> </a:t>
            </a:r>
            <a:r>
              <a:rPr lang="ru-RU" sz="1300" dirty="0" err="1"/>
              <a:t>survey</a:t>
            </a:r>
            <a:r>
              <a:rPr lang="ru-RU" sz="1300" dirty="0" smtClean="0"/>
              <a:t>» (</a:t>
            </a:r>
            <a:r>
              <a:rPr lang="en-US" sz="1300" dirty="0" smtClean="0"/>
              <a:t>TALIS</a:t>
            </a:r>
            <a:r>
              <a:rPr lang="ru-RU" sz="1300" dirty="0" smtClean="0"/>
              <a:t>), </a:t>
            </a:r>
            <a:r>
              <a:rPr lang="ru-RU" sz="1300" dirty="0" smtClean="0"/>
              <a:t>проведенного </a:t>
            </a:r>
            <a:r>
              <a:rPr lang="ru-RU" sz="1300" dirty="0"/>
              <a:t>в 2013 Институтом образования НИУ ВШЭ совместно с Международной ассоциацией по оценке образовательных достижений (IEA) в России в форме анонимного онлайн опроса 4000 учителей 5-9 классов, а также директоров 200 российских школ 14 регионов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Проводили </a:t>
            </a:r>
            <a:r>
              <a:rPr lang="ru-RU" sz="1800" dirty="0" smtClean="0"/>
              <a:t>сотрудники </a:t>
            </a:r>
            <a:r>
              <a:rPr lang="ru-RU" sz="1800" dirty="0"/>
              <a:t>Центра развития лидерства в </a:t>
            </a:r>
            <a:r>
              <a:rPr lang="ru-RU" sz="1800" dirty="0" smtClean="0"/>
              <a:t>образовании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Проект </a:t>
            </a:r>
            <a:r>
              <a:rPr lang="ru-RU" sz="1400" dirty="0"/>
              <a:t>«Руководящие кадры (лидеры) российских школ: кто и как управляет обновлением образовательного процесса (российская часть международного сравнительного </a:t>
            </a:r>
            <a:r>
              <a:rPr lang="ru-RU" sz="1400" dirty="0" smtClean="0"/>
              <a:t>исследования 7</a:t>
            </a:r>
            <a:r>
              <a:rPr lang="en-US" sz="1400" dirty="0" smtClean="0"/>
              <a:t> System Leadership Study</a:t>
            </a:r>
            <a:r>
              <a:rPr lang="ru-RU" sz="1400" dirty="0" smtClean="0"/>
              <a:t>)», 2014 г.</a:t>
            </a:r>
            <a:endParaRPr lang="ru-RU" sz="1400" dirty="0" smtClean="0"/>
          </a:p>
          <a:p>
            <a:pPr marL="457200" indent="-457200" algn="just">
              <a:buFont typeface="+mj-lt"/>
              <a:buAutoNum type="arabicPeriod"/>
            </a:pPr>
            <a:endParaRPr lang="ru-RU" sz="1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«</a:t>
            </a:r>
            <a:r>
              <a:rPr lang="ru-RU" sz="1400" dirty="0"/>
              <a:t>Исследование эффективных моделей государственно-общественного управления образованием, связанных с личностными и профессиональными характеристиками руководителей общеобразовательных организаций, с целью разработки и распространения рекомендаций по повышению профессионального уровня управленческих кадров на всей территории РФ </a:t>
            </a:r>
            <a:r>
              <a:rPr lang="ru-RU" sz="1400" dirty="0" smtClean="0"/>
              <a:t>» (в рамках ФЦПРО 2014 – 2015 гг.)</a:t>
            </a:r>
            <a:endParaRPr lang="ru-RU" sz="1400" dirty="0"/>
          </a:p>
          <a:p>
            <a:endParaRPr lang="ru-RU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abay.ru/Kodeks/modules/Map_Content/files/31/map/images/f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" y="1556792"/>
            <a:ext cx="84581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640114" y="188640"/>
            <a:ext cx="7273057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База </a:t>
            </a: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исследований 2014 – 2015 гг.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1069" y="2043561"/>
            <a:ext cx="5450424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u="sng" dirty="0"/>
              <a:t>В рамках данных  проектов было </a:t>
            </a:r>
            <a:r>
              <a:rPr lang="ru-RU" sz="1400" b="1" u="sng" dirty="0" smtClean="0"/>
              <a:t>проведено: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анкетирование  </a:t>
            </a:r>
            <a:r>
              <a:rPr lang="ru-RU" sz="1400" b="1" dirty="0" smtClean="0"/>
              <a:t>директоров </a:t>
            </a:r>
            <a:r>
              <a:rPr lang="ru-RU" sz="1400" b="1" dirty="0"/>
              <a:t>по методике Алана </a:t>
            </a:r>
            <a:r>
              <a:rPr lang="ru-RU" sz="1400" b="1" dirty="0" err="1"/>
              <a:t>Роу</a:t>
            </a:r>
            <a:r>
              <a:rPr lang="ru-RU" sz="1400" b="1" dirty="0"/>
              <a:t> </a:t>
            </a:r>
            <a:r>
              <a:rPr lang="ru-RU" sz="1400" dirty="0"/>
              <a:t>[</a:t>
            </a:r>
            <a:r>
              <a:rPr lang="ru-RU" sz="1400" dirty="0" err="1"/>
              <a:t>Reardon</a:t>
            </a:r>
            <a:r>
              <a:rPr lang="ru-RU" sz="1400" dirty="0"/>
              <a:t>, </a:t>
            </a:r>
            <a:r>
              <a:rPr lang="ru-RU" sz="1400" dirty="0" err="1"/>
              <a:t>Reardon</a:t>
            </a:r>
            <a:r>
              <a:rPr lang="ru-RU" sz="1400" dirty="0"/>
              <a:t> &amp; </a:t>
            </a:r>
            <a:r>
              <a:rPr lang="ru-RU" sz="1400" dirty="0" err="1"/>
              <a:t>Rowe</a:t>
            </a:r>
            <a:r>
              <a:rPr lang="ru-RU" sz="1400" dirty="0"/>
              <a:t>, 1996]: </a:t>
            </a:r>
          </a:p>
          <a:p>
            <a:pPr marL="628650" lvl="1" indent="-171450" algn="just">
              <a:buFontTx/>
              <a:buChar char="-"/>
            </a:pPr>
            <a:r>
              <a:rPr lang="ru-RU" sz="1400" dirty="0" smtClean="0"/>
              <a:t>Красноярский </a:t>
            </a:r>
            <a:r>
              <a:rPr lang="ru-RU" sz="1400" dirty="0"/>
              <a:t>край - 874 </a:t>
            </a:r>
            <a:r>
              <a:rPr lang="ru-RU" sz="1400" dirty="0" smtClean="0"/>
              <a:t>директоров;</a:t>
            </a:r>
          </a:p>
          <a:p>
            <a:pPr marL="628650" lvl="1" indent="-171450" algn="just">
              <a:buFontTx/>
              <a:buChar char="-"/>
            </a:pPr>
            <a:r>
              <a:rPr lang="ru-RU" sz="1400" dirty="0" smtClean="0"/>
              <a:t>Москва </a:t>
            </a:r>
            <a:r>
              <a:rPr lang="ru-RU" sz="1400" dirty="0"/>
              <a:t>– 273 </a:t>
            </a:r>
            <a:r>
              <a:rPr lang="ru-RU" sz="1400" dirty="0" smtClean="0"/>
              <a:t>директора; </a:t>
            </a:r>
          </a:p>
          <a:p>
            <a:pPr marL="628650" lvl="1" indent="-171450" algn="just">
              <a:buFontTx/>
              <a:buChar char="-"/>
            </a:pPr>
            <a:r>
              <a:rPr lang="ru-RU" sz="1400" dirty="0" smtClean="0"/>
              <a:t>27 </a:t>
            </a:r>
            <a:r>
              <a:rPr lang="ru-RU" sz="1400" dirty="0"/>
              <a:t>финалистов </a:t>
            </a:r>
            <a:r>
              <a:rPr lang="ru-RU" sz="1400" dirty="0" smtClean="0"/>
              <a:t>победителей </a:t>
            </a:r>
            <a:r>
              <a:rPr lang="ru-RU" sz="1400" dirty="0"/>
              <a:t>профессионального конкурса </a:t>
            </a:r>
            <a:endParaRPr lang="ru-RU" sz="1400" dirty="0" smtClean="0"/>
          </a:p>
          <a:p>
            <a:pPr lvl="1" algn="just"/>
            <a:r>
              <a:rPr lang="ru-RU" sz="1400" dirty="0"/>
              <a:t> </a:t>
            </a:r>
            <a:r>
              <a:rPr lang="ru-RU" sz="1400" dirty="0" smtClean="0"/>
              <a:t>   «</a:t>
            </a:r>
            <a:r>
              <a:rPr lang="ru-RU" sz="1400" dirty="0"/>
              <a:t>Директор года» 2011–2013 </a:t>
            </a:r>
            <a:r>
              <a:rPr lang="ru-RU" sz="1400" dirty="0" smtClean="0"/>
              <a:t>гг.; </a:t>
            </a:r>
          </a:p>
          <a:p>
            <a:pPr marL="628650" lvl="1" indent="-171450" algn="just">
              <a:buFontTx/>
              <a:buChar char="-"/>
            </a:pPr>
            <a:r>
              <a:rPr lang="ru-RU" sz="1400" dirty="0" smtClean="0"/>
              <a:t>Санкт-Петербург </a:t>
            </a:r>
            <a:r>
              <a:rPr lang="ru-RU" sz="1400" dirty="0"/>
              <a:t>– 67 </a:t>
            </a:r>
            <a:r>
              <a:rPr lang="ru-RU" sz="1400" dirty="0" smtClean="0"/>
              <a:t>директоров; </a:t>
            </a:r>
          </a:p>
          <a:p>
            <a:pPr marL="628650" lvl="1" indent="-171450" algn="just">
              <a:buFontTx/>
              <a:buChar char="-"/>
            </a:pPr>
            <a:r>
              <a:rPr lang="ru-RU" sz="1400" dirty="0" smtClean="0"/>
              <a:t>по </a:t>
            </a:r>
            <a:r>
              <a:rPr lang="ru-RU" sz="1400" dirty="0"/>
              <a:t>200 директоров в Самарской области, </a:t>
            </a:r>
            <a:r>
              <a:rPr lang="ru-RU" sz="1400" dirty="0" smtClean="0"/>
              <a:t>Новосибирской </a:t>
            </a:r>
            <a:r>
              <a:rPr lang="ru-RU" sz="1400" dirty="0"/>
              <a:t>области, </a:t>
            </a:r>
            <a:r>
              <a:rPr lang="ru-RU" sz="1400" dirty="0" smtClean="0"/>
              <a:t>  Ярославской </a:t>
            </a:r>
            <a:r>
              <a:rPr lang="ru-RU" sz="1400" dirty="0"/>
              <a:t>области</a:t>
            </a:r>
            <a:r>
              <a:rPr lang="ru-RU" sz="1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/>
              <a:t>анкетирование </a:t>
            </a:r>
            <a:r>
              <a:rPr lang="ru-RU" sz="1400" b="1" dirty="0"/>
              <a:t>4477 руководителей </a:t>
            </a:r>
            <a:r>
              <a:rPr lang="ru-RU" sz="1400" dirty="0"/>
              <a:t>общеобразовательных организаций из  65 субъектов РФ, (78% женщины, 22% мужчины), в форме </a:t>
            </a:r>
            <a:r>
              <a:rPr lang="ru-RU" sz="1400" dirty="0" smtClean="0"/>
              <a:t>онлайн-опроса, по </a:t>
            </a:r>
            <a:r>
              <a:rPr lang="ru-RU" sz="1400" dirty="0"/>
              <a:t>3 панели фокус-групп в 85 регионах РФ;</a:t>
            </a:r>
          </a:p>
          <a:p>
            <a:pPr algn="just"/>
            <a:r>
              <a:rPr lang="ru-RU" sz="1400" dirty="0" smtClean="0"/>
              <a:t>Ярославская  </a:t>
            </a:r>
            <a:r>
              <a:rPr lang="ru-RU" sz="1400" dirty="0" smtClean="0"/>
              <a:t>область </a:t>
            </a:r>
            <a:r>
              <a:rPr lang="ru-RU" sz="1400" dirty="0" smtClean="0"/>
              <a:t>в 2015 году участвовала  </a:t>
            </a:r>
            <a:r>
              <a:rPr lang="ru-RU" sz="1400" dirty="0"/>
              <a:t>в анкетном опросе и интервью международного исследования </a:t>
            </a:r>
            <a:r>
              <a:rPr lang="ru-RU" sz="1400" dirty="0" smtClean="0"/>
              <a:t>7SLS, в 2014 году - </a:t>
            </a:r>
            <a:r>
              <a:rPr lang="ru-RU" sz="1400" dirty="0"/>
              <a:t>в </a:t>
            </a:r>
            <a:r>
              <a:rPr lang="ru-RU" sz="1400" dirty="0" smtClean="0"/>
              <a:t> </a:t>
            </a:r>
            <a:r>
              <a:rPr lang="ru-RU" sz="1400" dirty="0"/>
              <a:t>исследовании управленческих </a:t>
            </a:r>
            <a:r>
              <a:rPr lang="ru-RU" sz="1400" dirty="0" smtClean="0"/>
              <a:t>моделей</a:t>
            </a:r>
            <a:r>
              <a:rPr lang="ru-RU" sz="1400" dirty="0"/>
              <a:t> </a:t>
            </a:r>
            <a:r>
              <a:rPr lang="ru-RU" sz="1400" dirty="0" smtClean="0"/>
              <a:t> (</a:t>
            </a:r>
            <a:r>
              <a:rPr lang="ru-RU" sz="1400" dirty="0" smtClean="0"/>
              <a:t>фокус-группы</a:t>
            </a:r>
            <a:r>
              <a:rPr lang="ru-RU" sz="1400" dirty="0" smtClean="0"/>
              <a:t>), в исследовании стилей принятия управленческих решений директорами (анкетный он-</a:t>
            </a:r>
            <a:r>
              <a:rPr lang="ru-RU" sz="1400" dirty="0" err="1" smtClean="0"/>
              <a:t>лайн</a:t>
            </a:r>
            <a:r>
              <a:rPr lang="ru-RU" sz="1400" dirty="0" smtClean="0"/>
              <a:t> опрос).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4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4247" y="116213"/>
            <a:ext cx="8673220" cy="589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latin typeface="Calibri"/>
                <a:cs typeface="+mj-cs"/>
              </a:rPr>
              <a:t>Основные результаты исследования, </a:t>
            </a:r>
            <a:r>
              <a:rPr lang="ru-RU" sz="2000" dirty="0" smtClean="0">
                <a:cs typeface="+mj-cs"/>
              </a:rPr>
              <a:t>выводы исследования, проведенного по </a:t>
            </a:r>
            <a:r>
              <a:rPr lang="ru-RU" sz="2000" dirty="0">
                <a:cs typeface="+mj-cs"/>
              </a:rPr>
              <a:t>методике Алана </a:t>
            </a:r>
            <a:r>
              <a:rPr lang="ru-RU" sz="2000" dirty="0" err="1" smtClean="0">
                <a:cs typeface="+mj-cs"/>
              </a:rPr>
              <a:t>Роу</a:t>
            </a:r>
            <a:r>
              <a:rPr lang="ru-RU" sz="2000" dirty="0" smtClean="0">
                <a:cs typeface="+mj-cs"/>
              </a:rPr>
              <a:t> (20 вопросов – </a:t>
            </a:r>
            <a:r>
              <a:rPr lang="ru-RU" sz="2000" dirty="0" smtClean="0">
                <a:cs typeface="+mj-cs"/>
              </a:rPr>
              <a:t>ситуаций) </a:t>
            </a:r>
            <a:r>
              <a:rPr lang="ru-RU" sz="2000" dirty="0" smtClean="0">
                <a:latin typeface="Calibri"/>
                <a:cs typeface="+mj-cs"/>
              </a:rPr>
              <a:t> </a:t>
            </a:r>
            <a:endParaRPr lang="ru-RU" sz="2000" dirty="0">
              <a:latin typeface="Calibri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237" y="5272095"/>
            <a:ext cx="8177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</a:rPr>
              <a:t>Существенных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различий в распределении стилей принятия решений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нет!</a:t>
            </a:r>
          </a:p>
          <a:p>
            <a:r>
              <a:rPr lang="ru-RU" dirty="0" smtClean="0">
                <a:latin typeface="+mn-lt"/>
              </a:rPr>
              <a:t>Это опровергает представления многих, особенно зарубежных авторов, о том,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что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у российских директоров преобладает директивный стиль управления.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89" y="805438"/>
            <a:ext cx="870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Распределение генеральной совокупности директоров </a:t>
            </a:r>
            <a:endParaRPr lang="ru-RU" sz="1600" b="1" dirty="0" smtClean="0">
              <a:latin typeface="+mj-lt"/>
            </a:endParaRPr>
          </a:p>
          <a:p>
            <a:pPr algn="ctr"/>
            <a:r>
              <a:rPr lang="ru-RU" sz="1600" b="1" dirty="0" smtClean="0">
                <a:latin typeface="+mj-lt"/>
              </a:rPr>
              <a:t>по </a:t>
            </a:r>
            <a:r>
              <a:rPr lang="ru-RU" sz="1600" b="1" dirty="0">
                <a:latin typeface="+mj-lt"/>
              </a:rPr>
              <a:t>стилям принятия управленческих решений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5584468"/>
              </p:ext>
            </p:extLst>
          </p:nvPr>
        </p:nvGraphicFramePr>
        <p:xfrm>
          <a:off x="274575" y="1502874"/>
          <a:ext cx="8421280" cy="36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23" y="4373955"/>
            <a:ext cx="8532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+mn-lt"/>
              </a:rPr>
              <a:t>Вывод </a:t>
            </a:r>
            <a:r>
              <a:rPr lang="ru-RU" b="1" u="sng" dirty="0" smtClean="0">
                <a:latin typeface="+mn-lt"/>
              </a:rPr>
              <a:t>1</a:t>
            </a:r>
            <a:endParaRPr lang="ru-RU" u="sng" dirty="0">
              <a:latin typeface="+mn-lt"/>
            </a:endParaRPr>
          </a:p>
          <a:p>
            <a:pPr algn="just"/>
            <a:r>
              <a:rPr lang="en-US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Только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12%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руководителей школ могут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быть отнесены к трансформационным лидерам.</a:t>
            </a:r>
            <a:r>
              <a:rPr lang="ru-RU" sz="1600" dirty="0">
                <a:latin typeface="+mn-lt"/>
              </a:rPr>
              <a:t> И только 11</a:t>
            </a:r>
            <a:r>
              <a:rPr lang="ru-RU" sz="1600" dirty="0" smtClean="0">
                <a:latin typeface="+mn-lt"/>
              </a:rPr>
              <a:t>% </a:t>
            </a:r>
            <a:r>
              <a:rPr lang="ru-RU" sz="1600" dirty="0">
                <a:latin typeface="+mn-lt"/>
              </a:rPr>
              <a:t>– транзакционные </a:t>
            </a:r>
            <a:r>
              <a:rPr lang="ru-RU" sz="1600" dirty="0" smtClean="0">
                <a:latin typeface="+mn-lt"/>
              </a:rPr>
              <a:t>лидеры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– руководители с </a:t>
            </a:r>
            <a:r>
              <a:rPr lang="ru-RU" sz="1600" dirty="0">
                <a:latin typeface="+mn-lt"/>
              </a:rPr>
              <a:t>предрасположенностью к эффективной реализации изменений </a:t>
            </a:r>
            <a:r>
              <a:rPr lang="ru-RU" sz="1600" dirty="0" smtClean="0">
                <a:latin typeface="+mn-lt"/>
              </a:rPr>
              <a:t>и смещению стиля </a:t>
            </a:r>
            <a:r>
              <a:rPr lang="ru-RU" sz="1600" dirty="0">
                <a:latin typeface="+mn-lt"/>
              </a:rPr>
              <a:t>лидерства в сторону </a:t>
            </a:r>
            <a:r>
              <a:rPr lang="ru-RU" sz="1600" dirty="0" smtClean="0">
                <a:latin typeface="+mn-lt"/>
              </a:rPr>
              <a:t>трансформационного.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Таков реформаторский потенциал нынешнего корпуса директоров.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122" y="698573"/>
            <a:ext cx="848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Доля директоров общеобразовательных учреждений, использующих транзакционный и трансформационный стили </a:t>
            </a:r>
            <a:r>
              <a:rPr lang="ru-RU" b="1" dirty="0" smtClean="0">
                <a:latin typeface="+mj-lt"/>
              </a:rPr>
              <a:t>лидерства</a:t>
            </a:r>
            <a:endParaRPr lang="ru-RU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0007380"/>
              </p:ext>
            </p:extLst>
          </p:nvPr>
        </p:nvGraphicFramePr>
        <p:xfrm>
          <a:off x="5006566" y="1405075"/>
          <a:ext cx="3716448" cy="30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72360"/>
              </p:ext>
            </p:extLst>
          </p:nvPr>
        </p:nvGraphicFramePr>
        <p:xfrm>
          <a:off x="255588" y="1427234"/>
          <a:ext cx="4626322" cy="2294399"/>
        </p:xfrm>
        <a:graphic>
          <a:graphicData uri="http://schemas.openxmlformats.org/drawingml/2006/table">
            <a:tbl>
              <a:tblPr firstRow="1" firstCol="1" bandRow="1"/>
              <a:tblGrid>
                <a:gridCol w="1119220"/>
                <a:gridCol w="1838292"/>
                <a:gridCol w="1668810"/>
              </a:tblGrid>
              <a:tr h="707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Трансформационный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стиль лидерства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Транзакционный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стиль лидерства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директоров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1299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них данного стиля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4247" y="116213"/>
            <a:ext cx="8673220" cy="589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latin typeface="Calibri"/>
                <a:cs typeface="+mj-cs"/>
              </a:rPr>
              <a:t>Основные результаты исследования, </a:t>
            </a:r>
            <a:r>
              <a:rPr lang="ru-RU" sz="2000" dirty="0" smtClean="0">
                <a:cs typeface="+mj-cs"/>
              </a:rPr>
              <a:t>выводы исследования, проведенного по </a:t>
            </a:r>
            <a:r>
              <a:rPr lang="ru-RU" sz="2000" dirty="0">
                <a:cs typeface="+mj-cs"/>
              </a:rPr>
              <a:t>методике Алана </a:t>
            </a:r>
            <a:r>
              <a:rPr lang="ru-RU" sz="2000" dirty="0" err="1" smtClean="0">
                <a:cs typeface="+mj-cs"/>
              </a:rPr>
              <a:t>Роу</a:t>
            </a:r>
            <a:r>
              <a:rPr lang="ru-RU" sz="2000" dirty="0" smtClean="0">
                <a:latin typeface="Calibri"/>
                <a:cs typeface="+mj-cs"/>
              </a:rPr>
              <a:t> </a:t>
            </a:r>
            <a:endParaRPr lang="ru-RU" sz="2000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30" y="7872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Оценка реформаторского потенциала директорского </a:t>
            </a:r>
            <a:r>
              <a:rPr lang="ru-RU" sz="1600" b="1" dirty="0" smtClean="0">
                <a:latin typeface="+mj-lt"/>
              </a:rPr>
              <a:t>корпуса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по возрастным </a:t>
            </a:r>
            <a:r>
              <a:rPr lang="ru-RU" sz="1600" b="1" dirty="0">
                <a:latin typeface="+mj-lt"/>
              </a:rPr>
              <a:t>группам</a:t>
            </a:r>
            <a:endParaRPr lang="ru-RU" sz="1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0673" y="7872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Оценка реформаторского потенциала директорского </a:t>
            </a:r>
            <a:r>
              <a:rPr lang="ru-RU" sz="1600" b="1" dirty="0" smtClean="0">
                <a:latin typeface="+mj-lt"/>
              </a:rPr>
              <a:t>корпуса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по </a:t>
            </a:r>
            <a:r>
              <a:rPr lang="ru-RU" sz="1600" b="1" dirty="0">
                <a:latin typeface="+mj-lt"/>
              </a:rPr>
              <a:t>стажу руководящей работы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4210753"/>
              </p:ext>
            </p:extLst>
          </p:nvPr>
        </p:nvGraphicFramePr>
        <p:xfrm>
          <a:off x="110024" y="1837257"/>
          <a:ext cx="4449276" cy="312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07257089"/>
              </p:ext>
            </p:extLst>
          </p:nvPr>
        </p:nvGraphicFramePr>
        <p:xfrm>
          <a:off x="4411385" y="1837257"/>
          <a:ext cx="4583988" cy="291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5100" y="5077723"/>
            <a:ext cx="854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Данные говорят о том, что концептуальный </a:t>
            </a:r>
            <a:r>
              <a:rPr lang="ru-RU" sz="1600" dirty="0">
                <a:latin typeface="+mn-lt"/>
              </a:rPr>
              <a:t>стиль принятия решения складывается с годами, с </a:t>
            </a:r>
            <a:r>
              <a:rPr lang="ru-RU" sz="1600" dirty="0" smtClean="0">
                <a:latin typeface="+mn-lt"/>
              </a:rPr>
              <a:t>опытом.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Агенты реформ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—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директора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почтенного возраста, управленческий стаж которых перевалил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20 лет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487585" y="9144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134247" y="116213"/>
            <a:ext cx="8673220" cy="589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latin typeface="Calibri"/>
                <a:cs typeface="+mj-cs"/>
              </a:rPr>
              <a:t>Основные результаты исследования, </a:t>
            </a:r>
            <a:r>
              <a:rPr lang="ru-RU" sz="2000" dirty="0" smtClean="0">
                <a:cs typeface="+mj-cs"/>
              </a:rPr>
              <a:t>выводы исследования, проведенного по </a:t>
            </a:r>
            <a:r>
              <a:rPr lang="ru-RU" sz="2000" dirty="0">
                <a:cs typeface="+mj-cs"/>
              </a:rPr>
              <a:t>методике Алана </a:t>
            </a:r>
            <a:r>
              <a:rPr lang="ru-RU" sz="2000" dirty="0" err="1" smtClean="0">
                <a:cs typeface="+mj-cs"/>
              </a:rPr>
              <a:t>Роу</a:t>
            </a:r>
            <a:r>
              <a:rPr lang="ru-RU" sz="2000" dirty="0" smtClean="0">
                <a:latin typeface="Calibri"/>
                <a:cs typeface="+mj-cs"/>
              </a:rPr>
              <a:t> </a:t>
            </a:r>
            <a:endParaRPr lang="ru-RU" sz="2000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25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88" y="839771"/>
            <a:ext cx="8526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Оценка реформаторского потенциала директорского </a:t>
            </a:r>
            <a:r>
              <a:rPr lang="ru-RU" b="1" dirty="0" smtClean="0">
                <a:latin typeface="+mj-lt"/>
              </a:rPr>
              <a:t>корпуса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по </a:t>
            </a:r>
            <a:r>
              <a:rPr lang="ru-RU" b="1" dirty="0">
                <a:latin typeface="+mj-lt"/>
              </a:rPr>
              <a:t>размеру школы, которую они возглавляют</a:t>
            </a:r>
            <a:endParaRPr lang="ru-RU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55764532"/>
              </p:ext>
            </p:extLst>
          </p:nvPr>
        </p:nvGraphicFramePr>
        <p:xfrm>
          <a:off x="476351" y="1484768"/>
          <a:ext cx="8084745" cy="32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351" y="4824847"/>
            <a:ext cx="8084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Видна </a:t>
            </a:r>
            <a:r>
              <a:rPr lang="ru-RU" sz="1600" dirty="0">
                <a:latin typeface="+mn-lt"/>
              </a:rPr>
              <a:t>тенденция роста доли руководителей школ, которые демонстрируют концептуальный стиль принятия решений, с ростом числа учеников в </a:t>
            </a:r>
            <a:r>
              <a:rPr lang="ru-RU" sz="1600" dirty="0" smtClean="0">
                <a:latin typeface="+mn-lt"/>
              </a:rPr>
              <a:t>школе.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Концептуальный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стиль принятия решений </a:t>
            </a:r>
            <a:r>
              <a:rPr lang="ru-RU" sz="1600" b="1" dirty="0">
                <a:solidFill>
                  <a:srgbClr val="002060"/>
                </a:solidFill>
              </a:rPr>
              <a:t>—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это стиль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руководителей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крупных организаций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4247" y="116213"/>
            <a:ext cx="8673220" cy="589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latin typeface="Calibri"/>
                <a:cs typeface="+mj-cs"/>
              </a:rPr>
              <a:t>Основные результаты исследования, </a:t>
            </a:r>
            <a:r>
              <a:rPr lang="ru-RU" sz="2000" dirty="0" smtClean="0">
                <a:cs typeface="+mj-cs"/>
              </a:rPr>
              <a:t>выводы исследования, проведенного по </a:t>
            </a:r>
            <a:r>
              <a:rPr lang="ru-RU" sz="2000" dirty="0">
                <a:cs typeface="+mj-cs"/>
              </a:rPr>
              <a:t>методике Алана </a:t>
            </a:r>
            <a:r>
              <a:rPr lang="ru-RU" sz="2000" dirty="0" err="1" smtClean="0">
                <a:cs typeface="+mj-cs"/>
              </a:rPr>
              <a:t>Роу</a:t>
            </a:r>
            <a:r>
              <a:rPr lang="ru-RU" sz="2000" dirty="0" smtClean="0">
                <a:latin typeface="Calibri"/>
                <a:cs typeface="+mj-cs"/>
              </a:rPr>
              <a:t> </a:t>
            </a:r>
            <a:endParaRPr lang="ru-RU" sz="2000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1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63" y="759251"/>
            <a:ext cx="862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Оценка реформаторского потенциала </a:t>
            </a:r>
            <a:r>
              <a:rPr lang="ru-RU" b="1" dirty="0" smtClean="0">
                <a:latin typeface="+mj-lt"/>
              </a:rPr>
              <a:t>директоров</a:t>
            </a:r>
            <a:br>
              <a:rPr lang="ru-RU" b="1" dirty="0" smtClean="0">
                <a:latin typeface="+mj-lt"/>
              </a:rPr>
            </a:br>
            <a:r>
              <a:rPr lang="ru-RU" b="1" dirty="0">
                <a:latin typeface="+mj-lt"/>
              </a:rPr>
              <a:t>о</a:t>
            </a:r>
            <a:r>
              <a:rPr lang="ru-RU" b="1" dirty="0" smtClean="0">
                <a:latin typeface="+mj-lt"/>
              </a:rPr>
              <a:t>бщеобразовательных </a:t>
            </a:r>
            <a:r>
              <a:rPr lang="ru-RU" b="1" dirty="0">
                <a:latin typeface="+mj-lt"/>
              </a:rPr>
              <a:t>учреждений </a:t>
            </a:r>
            <a:r>
              <a:rPr lang="ru-RU" b="1" dirty="0" smtClean="0">
                <a:latin typeface="+mj-lt"/>
              </a:rPr>
              <a:t>с разным статусом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7918352"/>
              </p:ext>
            </p:extLst>
          </p:nvPr>
        </p:nvGraphicFramePr>
        <p:xfrm>
          <a:off x="244443" y="1489393"/>
          <a:ext cx="8546471" cy="345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88" y="5053252"/>
            <a:ext cx="8546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Почти половина </a:t>
            </a:r>
            <a:r>
              <a:rPr lang="ru-RU" sz="1600" dirty="0">
                <a:latin typeface="+mn-lt"/>
              </a:rPr>
              <a:t>руководителей лицеев и гимназий демонстрирует концептуальный стиль принятия </a:t>
            </a:r>
            <a:r>
              <a:rPr lang="ru-RU" sz="1600" dirty="0" smtClean="0">
                <a:latin typeface="+mn-lt"/>
              </a:rPr>
              <a:t>решений.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Эти школы, как </a:t>
            </a:r>
            <a:r>
              <a:rPr lang="ru-RU" sz="1600" dirty="0">
                <a:latin typeface="+mn-lt"/>
              </a:rPr>
              <a:t>правило, появлялись </a:t>
            </a:r>
            <a:r>
              <a:rPr lang="ru-RU" sz="1600" dirty="0" smtClean="0">
                <a:latin typeface="+mn-lt"/>
              </a:rPr>
              <a:t>инициативно из </a:t>
            </a:r>
            <a:r>
              <a:rPr lang="ru-RU" sz="1600" dirty="0">
                <a:latin typeface="+mn-lt"/>
              </a:rPr>
              <a:t>школ с углублённым изучением ряда </a:t>
            </a:r>
            <a:r>
              <a:rPr lang="ru-RU" sz="1600" dirty="0" smtClean="0">
                <a:latin typeface="+mn-lt"/>
              </a:rPr>
              <a:t>предметов. Можно предположить, что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значительная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часть директоров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лицеев и гимназий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уже самим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действием смены статуса школы проявили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свой реформаторский потенциал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4247" y="116213"/>
            <a:ext cx="8673220" cy="589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latin typeface="Calibri"/>
                <a:cs typeface="+mj-cs"/>
              </a:rPr>
              <a:t>Основные результаты исследования, </a:t>
            </a:r>
            <a:r>
              <a:rPr lang="ru-RU" sz="2000" dirty="0" smtClean="0">
                <a:cs typeface="+mj-cs"/>
              </a:rPr>
              <a:t>выводы исследования, проведенного по </a:t>
            </a:r>
            <a:r>
              <a:rPr lang="ru-RU" sz="2000" dirty="0">
                <a:cs typeface="+mj-cs"/>
              </a:rPr>
              <a:t>методике Алана </a:t>
            </a:r>
            <a:r>
              <a:rPr lang="ru-RU" sz="2000" dirty="0" err="1" smtClean="0">
                <a:cs typeface="+mj-cs"/>
              </a:rPr>
              <a:t>Роу</a:t>
            </a:r>
            <a:r>
              <a:rPr lang="ru-RU" sz="2000" dirty="0" smtClean="0">
                <a:latin typeface="Calibri"/>
                <a:cs typeface="+mj-cs"/>
              </a:rPr>
              <a:t> </a:t>
            </a:r>
            <a:endParaRPr lang="ru-RU" sz="2000" dirty="0">
              <a:latin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46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9982</TotalTime>
  <Words>2295</Words>
  <Application>Microsoft Office PowerPoint</Application>
  <PresentationFormat>Экран (4:3)</PresentationFormat>
  <Paragraphs>234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Office Theme</vt:lpstr>
      <vt:lpstr>Тема Office</vt:lpstr>
      <vt:lpstr>2_Тема Office</vt:lpstr>
      <vt:lpstr>3_Тема Office</vt:lpstr>
      <vt:lpstr>4_Тема Office</vt:lpstr>
      <vt:lpstr>5_Тема Office</vt:lpstr>
      <vt:lpstr>Промежуточные результаты проекта  «Исследование эффективных моделей государственно-общественного управления образованием, связанных с личностными и профессиональными характеристиками руководителей общеобразовательных организаций, с целью разработки и распространения рекомендаций по повышению профессионального уровня управленческих кадров на всей территории РФ»  (выполнен в рамках ФЦПРО-2015, ГК 08.№ 81.11.0076  Директор российской школы:  между «вчера» и «завтра»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2014 г.</vt:lpstr>
      <vt:lpstr>Методология исследования</vt:lpstr>
      <vt:lpstr>Результаты анкетирования директоров</vt:lpstr>
      <vt:lpstr>Результаты фокус-групп директоров </vt:lpstr>
      <vt:lpstr>Презентация PowerPoint</vt:lpstr>
      <vt:lpstr>Результаты анкетирования работников ОУО</vt:lpstr>
      <vt:lpstr>Выводы</vt:lpstr>
      <vt:lpstr>Исследование 2015 г.</vt:lpstr>
      <vt:lpstr>Презентация PowerPoint</vt:lpstr>
      <vt:lpstr>Результаты исследования </vt:lpstr>
      <vt:lpstr>Выводы - подготовка директоров</vt:lpstr>
      <vt:lpstr>Выводы - практики работы </vt:lpstr>
      <vt:lpstr>Выводы - контекстные факторы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Надежда</cp:lastModifiedBy>
  <cp:revision>260</cp:revision>
  <dcterms:created xsi:type="dcterms:W3CDTF">2010-09-30T06:45:29Z</dcterms:created>
  <dcterms:modified xsi:type="dcterms:W3CDTF">2015-09-13T09:36:39Z</dcterms:modified>
</cp:coreProperties>
</file>