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78" r:id="rId2"/>
    <p:sldId id="334" r:id="rId3"/>
    <p:sldId id="349" r:id="rId4"/>
    <p:sldId id="354" r:id="rId5"/>
    <p:sldId id="363" r:id="rId6"/>
    <p:sldId id="339" r:id="rId7"/>
    <p:sldId id="350" r:id="rId8"/>
    <p:sldId id="361" r:id="rId9"/>
    <p:sldId id="357" r:id="rId10"/>
    <p:sldId id="358" r:id="rId11"/>
    <p:sldId id="364" r:id="rId12"/>
    <p:sldId id="351" r:id="rId13"/>
    <p:sldId id="362" r:id="rId14"/>
    <p:sldId id="360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зизова Елена Николаевна" initials="АЕН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A0000"/>
    <a:srgbClr val="B50303"/>
    <a:srgbClr val="AA3F3C"/>
    <a:srgbClr val="CE0816"/>
    <a:srgbClr val="FF9900"/>
    <a:srgbClr val="D69900"/>
    <a:srgbClr val="FFCC00"/>
    <a:srgbClr val="FFCC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288"/>
      </p:cViewPr>
      <p:guideLst>
        <p:guide orient="horz" pos="216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EE03A-2783-41AA-921F-B45F13061128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88086-9C11-4E47-A007-6B0ABC520D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014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068D2-327C-4F05-AA93-AA56099B4C21}" type="datetimeFigureOut">
              <a:rPr lang="ru-RU" smtClean="0"/>
              <a:pPr/>
              <a:t>11.10.2016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CD5D3-B26A-4017-B275-09271E2D3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755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BAFB43-D072-40E6-879A-93069365D1C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403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BAFB43-D072-40E6-879A-93069365D1C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403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BAFB43-D072-40E6-879A-93069365D1C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403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oleObject" Target="../embeddings/oleObject2.bin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3150321" y="1844610"/>
            <a:ext cx="2841868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smtClean="0">
                <a:solidFill>
                  <a:srgbClr val="990000"/>
                </a:solidFill>
              </a:rPr>
              <a:t>ПРАВИТЕЛЬСТВО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smtClean="0">
                <a:solidFill>
                  <a:srgbClr val="990000"/>
                </a:solidFill>
              </a:rPr>
              <a:t>ЯРОСЛАВСКОЙ ОБЛАСТИ</a:t>
            </a:r>
          </a:p>
        </p:txBody>
      </p:sp>
      <p:pic>
        <p:nvPicPr>
          <p:cNvPr id="4" name="Рисунок 8" descr="gerb1.jp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701" y="334226"/>
            <a:ext cx="736119" cy="140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Rectangle 15" hidden="1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4480" y="0"/>
          <a:ext cx="149314" cy="159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AutoShape 135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0" y="0"/>
                        <a:ext cx="149314" cy="1591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9" name="Заголовок 1"/>
          <p:cNvSpPr>
            <a:spLocks noGrp="1"/>
          </p:cNvSpPr>
          <p:nvPr>
            <p:ph type="ctrTitle"/>
          </p:nvPr>
        </p:nvSpPr>
        <p:spPr>
          <a:xfrm>
            <a:off x="933214" y="3504599"/>
            <a:ext cx="7277573" cy="439268"/>
          </a:xfrm>
        </p:spPr>
        <p:txBody>
          <a:bodyPr lIns="36000" tIns="36000" rIns="36000" bIns="36000"/>
          <a:lstStyle>
            <a:lvl1pPr algn="ctr" eaLnBrk="1" hangingPunct="1">
              <a:buFontTx/>
              <a:buNone/>
              <a:defRPr sz="2400" smtClean="0">
                <a:solidFill>
                  <a:srgbClr val="990000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9999877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771" y="4966605"/>
            <a:ext cx="5487296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771" y="612748"/>
            <a:ext cx="5487296" cy="565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771" y="5366715"/>
            <a:ext cx="5487296" cy="2881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DF6C7-55E9-48F1-8E3A-73EE77537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535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-8971568" y="1196848"/>
            <a:ext cx="17997610" cy="31831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5F539-31FD-4BBC-BF84-F02EE8167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613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03803" y="235550"/>
            <a:ext cx="738664" cy="127960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-6158592" y="235550"/>
            <a:ext cx="12826964" cy="127960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B8094-65E5-4984-B3F7-C9C89B9AB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370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353" y="2131089"/>
            <a:ext cx="7773296" cy="369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198" y="3886571"/>
            <a:ext cx="6399605" cy="318924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F331B-689E-4846-B7DC-8452B0B76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5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451" y="1196848"/>
            <a:ext cx="8906591" cy="150078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579F3-B635-40D5-9C84-95B33683F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06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681" y="4407009"/>
            <a:ext cx="7771803" cy="70788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681" y="4026530"/>
            <a:ext cx="7771803" cy="38048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AE914-7D52-46E9-A30B-7E2DB43F4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944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9452" y="1196848"/>
            <a:ext cx="4380878" cy="198091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672" y="1196848"/>
            <a:ext cx="4382371" cy="198091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73376-3B10-48B0-B58C-2E4B8D91E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79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02" y="275339"/>
            <a:ext cx="8230197" cy="36933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6902" y="1733618"/>
            <a:ext cx="4040442" cy="4420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902" y="2175653"/>
            <a:ext cx="4040442" cy="17346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5" y="1733618"/>
            <a:ext cx="4041934" cy="4420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165" y="2175653"/>
            <a:ext cx="4041934" cy="17346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7E39B-4C6B-4865-A8A2-745A135C8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38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72B75-4D8F-4A09-BDA7-761DB33CE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72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AF4FD-529C-4169-B524-04E68B02D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00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902" y="1035471"/>
            <a:ext cx="3008681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4581" y="273747"/>
            <a:ext cx="5112517" cy="22640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902" y="1435581"/>
            <a:ext cx="3008681" cy="2881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08260-AF39-4A5D-8D2F-2A66EE906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87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Relationship Id="rId22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15" hidden="1"/>
          <p:cNvGraphicFramePr>
            <a:graphicFrameLocks/>
          </p:cNvGraphicFramePr>
          <p:nvPr>
            <p:custDataLst>
              <p:tags r:id="rId15"/>
            </p:custDataLst>
          </p:nvPr>
        </p:nvGraphicFramePr>
        <p:xfrm>
          <a:off x="4480" y="0"/>
          <a:ext cx="149314" cy="159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" name="think-cell Slide" r:id="rId21" imgW="0" imgH="0" progId="">
                  <p:embed/>
                </p:oleObj>
              </mc:Choice>
              <mc:Fallback>
                <p:oleObj name="think-cell Slide" r:id="rId21" imgW="0" imgH="0" progId="">
                  <p:embed/>
                  <p:pic>
                    <p:nvPicPr>
                      <p:cNvPr id="0" name="AutoShape 135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0" y="0"/>
                        <a:ext cx="149314" cy="1591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Текст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119451" y="1196848"/>
            <a:ext cx="8906591" cy="31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8739359" y="6596986"/>
            <a:ext cx="370299" cy="19576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rgbClr val="898989"/>
                </a:solidFill>
                <a:latin typeface="+mn-lt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30B246-4ECF-4EEB-A6D7-42E3DB28345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  <p:pic>
        <p:nvPicPr>
          <p:cNvPr id="1029" name="Рисунок 4" descr="111.wmf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710" y="0"/>
            <a:ext cx="6468290" cy="83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85393" y="340592"/>
            <a:ext cx="1741003" cy="49019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smtClean="0">
                <a:solidFill>
                  <a:srgbClr val="990000"/>
                </a:solidFill>
                <a:latin typeface="Calibri" pitchFamily="34" charset="0"/>
              </a:rPr>
              <a:t>Правительство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smtClean="0">
                <a:solidFill>
                  <a:srgbClr val="990000"/>
                </a:solidFill>
                <a:latin typeface="Calibri" pitchFamily="34" charset="0"/>
              </a:rPr>
              <a:t>Ярославской области</a:t>
            </a:r>
          </a:p>
        </p:txBody>
      </p:sp>
      <p:sp>
        <p:nvSpPr>
          <p:cNvPr id="1031" name="Заголовок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 bwMode="auto">
          <a:xfrm>
            <a:off x="2742902" y="36606"/>
            <a:ext cx="6299565" cy="36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32" name="Рисунок 8" descr="gerb1.jp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84" y="36607"/>
            <a:ext cx="456901" cy="86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84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defRPr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defRPr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defRPr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defRPr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Font typeface="Wingdings" pitchFamily="2" charset="2"/>
        <a:defRPr b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Font typeface="Wingdings" pitchFamily="2" charset="2"/>
        <a:defRPr b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Font typeface="Wingdings" pitchFamily="2" charset="2"/>
        <a:defRPr b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Font typeface="Wingdings" pitchFamily="2" charset="2"/>
        <a:defRPr b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yarregion.ru/depts/comchilds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4.jpeg"/><Relationship Id="rId2" Type="http://schemas.openxmlformats.org/officeDocument/2006/relationships/tags" Target="../tags/tag2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08920"/>
            <a:ext cx="8640960" cy="244827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Межведомственное взаимодействие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в практике применения медиативного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и восстановительного подходов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в работе с несовершеннолетними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в Ярославской области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300" dirty="0">
                <a:solidFill>
                  <a:srgbClr val="C00000"/>
                </a:solidFill>
              </a:rPr>
              <a:t/>
            </a:r>
            <a:br>
              <a:rPr lang="ru-RU" sz="2300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 </a:t>
            </a:r>
            <a:br>
              <a:rPr lang="ru-RU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5529689"/>
            <a:ext cx="5646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 smtClean="0">
                <a:solidFill>
                  <a:srgbClr val="C00000"/>
                </a:solidFill>
                <a:cs typeface="Arial"/>
              </a:rPr>
              <a:t>12.10.2016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93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2902" y="260648"/>
            <a:ext cx="6299565" cy="369332"/>
          </a:xfrm>
        </p:spPr>
        <p:txBody>
          <a:bodyPr/>
          <a:lstStyle/>
          <a:p>
            <a:r>
              <a:rPr lang="ru-RU" dirty="0" smtClean="0"/>
              <a:t>Проблемы становления служб медиации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72B75-4D8F-4A09-BDA7-761DB33CE82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305342"/>
            <a:ext cx="806489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hangingPunct="0"/>
            <a:r>
              <a:rPr lang="ru-RU" sz="2200" dirty="0"/>
              <a:t>- Отсутствие профессиональных медиаторов;</a:t>
            </a:r>
          </a:p>
          <a:p>
            <a:pPr algn="just"/>
            <a:r>
              <a:rPr lang="ru-RU" sz="2200" dirty="0" smtClean="0"/>
              <a:t>- недостаточная </a:t>
            </a:r>
            <a:r>
              <a:rPr lang="ru-RU" sz="2200" dirty="0"/>
              <a:t>информированность </a:t>
            </a:r>
            <a:r>
              <a:rPr lang="ru-RU" sz="2200" dirty="0" smtClean="0"/>
              <a:t>профессионального </a:t>
            </a:r>
            <a:r>
              <a:rPr lang="ru-RU" sz="2200" dirty="0"/>
              <a:t>сообщества о преимуществах медиации;</a:t>
            </a:r>
          </a:p>
          <a:p>
            <a:pPr algn="just"/>
            <a:r>
              <a:rPr lang="ru-RU" sz="2200" dirty="0"/>
              <a:t> - </a:t>
            </a:r>
            <a:r>
              <a:rPr lang="ru-RU" sz="2200" dirty="0" smtClean="0"/>
              <a:t>неоднозначное </a:t>
            </a:r>
            <a:r>
              <a:rPr lang="ru-RU" sz="2200" dirty="0"/>
              <a:t>мнение в обществе о процедуре медиации;</a:t>
            </a:r>
          </a:p>
          <a:p>
            <a:pPr algn="just"/>
            <a:r>
              <a:rPr lang="ru-RU" sz="2200" dirty="0"/>
              <a:t> - </a:t>
            </a:r>
            <a:r>
              <a:rPr lang="ru-RU" sz="2200" dirty="0" smtClean="0"/>
              <a:t>неуверенность </a:t>
            </a:r>
            <a:r>
              <a:rPr lang="ru-RU" sz="2200" dirty="0"/>
              <a:t>в том, что медиация поможет разрешить спор </a:t>
            </a:r>
            <a:r>
              <a:rPr lang="ru-RU" sz="2200" dirty="0" smtClean="0"/>
              <a:t>(</a:t>
            </a:r>
            <a:r>
              <a:rPr lang="ru-RU" sz="2200" dirty="0"/>
              <a:t>конфликт);</a:t>
            </a:r>
          </a:p>
          <a:p>
            <a:r>
              <a:rPr lang="ru-RU" sz="2200" dirty="0"/>
              <a:t>- </a:t>
            </a:r>
            <a:r>
              <a:rPr lang="ru-RU" sz="2200" dirty="0" smtClean="0"/>
              <a:t>отсутствие </a:t>
            </a:r>
            <a:r>
              <a:rPr lang="ru-RU" sz="2200" dirty="0"/>
              <a:t>ясности по вопросам применения медиативных процедур;</a:t>
            </a:r>
          </a:p>
          <a:p>
            <a:pPr algn="just"/>
            <a:r>
              <a:rPr lang="ru-RU" sz="2200" dirty="0"/>
              <a:t>- </a:t>
            </a:r>
            <a:r>
              <a:rPr lang="ru-RU" sz="2200" dirty="0" smtClean="0"/>
              <a:t>непринятие </a:t>
            </a:r>
            <a:r>
              <a:rPr lang="ru-RU" sz="2200" dirty="0"/>
              <a:t>руководителями детских учреждений и организаций управленческого решения.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" name="Rectangle 3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49314" cy="159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9314" cy="1591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667780" y="188640"/>
            <a:ext cx="6319168" cy="384721"/>
          </a:xfrm>
        </p:spPr>
        <p:txBody>
          <a:bodyPr/>
          <a:lstStyle/>
          <a:p>
            <a:pPr algn="just" eaLnBrk="1" hangingPunct="1"/>
            <a:r>
              <a:rPr lang="ru-RU" sz="1900" dirty="0" smtClean="0"/>
              <a:t>Развитие служб медиации в Ярославской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261784"/>
            <a:ext cx="871296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 smtClean="0"/>
              <a:t>     </a:t>
            </a:r>
            <a:r>
              <a:rPr lang="ru-RU" sz="1900" b="1" dirty="0" smtClean="0"/>
              <a:t>Дальнейшее развитие служб медиации на территории Ярославской области и вовлечение в применение медиативного и восстановительного подходов в работе с несовершеннолетними новых партнеров: </a:t>
            </a:r>
          </a:p>
          <a:p>
            <a:pPr algn="just"/>
            <a:r>
              <a:rPr lang="ru-RU" sz="1900" dirty="0" smtClean="0"/>
              <a:t>     - общеобразовательные и профессиональные образовательные организации, </a:t>
            </a:r>
          </a:p>
          <a:p>
            <a:pPr algn="just"/>
            <a:r>
              <a:rPr lang="ru-RU" sz="1900" dirty="0" smtClean="0"/>
              <a:t>     - организации для детей-сирот и детей, оставшихся без попечения родителей, </a:t>
            </a:r>
          </a:p>
          <a:p>
            <a:pPr algn="just"/>
            <a:r>
              <a:rPr lang="ru-RU" sz="1900" dirty="0" smtClean="0"/>
              <a:t>     - организации дополнительного образования, </a:t>
            </a:r>
          </a:p>
          <a:p>
            <a:pPr algn="just"/>
            <a:r>
              <a:rPr lang="ru-RU" sz="1900" dirty="0" smtClean="0"/>
              <a:t>     - социально-реабилитационные центры для несовершеннолетних, </a:t>
            </a:r>
          </a:p>
          <a:p>
            <a:pPr algn="just"/>
            <a:r>
              <a:rPr lang="ru-RU" sz="1900" dirty="0" smtClean="0"/>
              <a:t>     - территориальные комиссии по делам несовершеннолетних и защите их </a:t>
            </a:r>
            <a:r>
              <a:rPr lang="ru-RU" sz="1900" dirty="0" smtClean="0"/>
              <a:t>прав.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113058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328276"/>
            <a:ext cx="8784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 </a:t>
            </a:r>
            <a:r>
              <a:rPr lang="ru-RU" b="1" dirty="0" smtClean="0"/>
              <a:t>    </a:t>
            </a:r>
            <a:endParaRPr lang="ru-RU" sz="2000" dirty="0"/>
          </a:p>
          <a:p>
            <a:endParaRPr lang="ru-RU" sz="2000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699792" y="188640"/>
            <a:ext cx="6444208" cy="504056"/>
          </a:xfrm>
        </p:spPr>
        <p:txBody>
          <a:bodyPr/>
          <a:lstStyle/>
          <a:p>
            <a:r>
              <a:rPr lang="ru-RU" dirty="0"/>
              <a:t>Ожидаемые результаты развития служб </a:t>
            </a:r>
            <a:r>
              <a:rPr lang="ru-RU" dirty="0" smtClean="0"/>
              <a:t>медиации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412776"/>
            <a:ext cx="7776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- </a:t>
            </a:r>
            <a:r>
              <a:rPr lang="ru-RU" sz="2200" dirty="0" smtClean="0"/>
              <a:t>Установление </a:t>
            </a:r>
            <a:r>
              <a:rPr lang="ru-RU" sz="2200" dirty="0"/>
              <a:t>взаимопонимания между </a:t>
            </a:r>
            <a:r>
              <a:rPr lang="ru-RU" sz="2200" dirty="0" smtClean="0"/>
              <a:t>участниками </a:t>
            </a:r>
            <a:r>
              <a:rPr lang="ru-RU" sz="2200" dirty="0"/>
              <a:t>образовательного и воспитательного процесса;</a:t>
            </a:r>
          </a:p>
          <a:p>
            <a:pPr algn="just"/>
            <a:r>
              <a:rPr lang="ru-RU" sz="2200" dirty="0"/>
              <a:t>- </a:t>
            </a:r>
            <a:r>
              <a:rPr lang="ru-RU" sz="2200" dirty="0" smtClean="0"/>
              <a:t>формирование у детей и подростков </a:t>
            </a:r>
            <a:r>
              <a:rPr lang="ru-RU" sz="2200" dirty="0"/>
              <a:t>способности договариваться;</a:t>
            </a:r>
          </a:p>
          <a:p>
            <a:pPr algn="just"/>
            <a:r>
              <a:rPr lang="ru-RU" sz="2200" dirty="0"/>
              <a:t>- развитие управленческой культуры, направленной на анализ ситуации и нахождение взаимосогласованных решений;</a:t>
            </a:r>
          </a:p>
          <a:p>
            <a:pPr algn="just"/>
            <a:r>
              <a:rPr lang="ru-RU" sz="2200" dirty="0"/>
              <a:t>- формирование культуры взаимоотношений внутри сообщества детской организации в любой отрасли.</a:t>
            </a:r>
          </a:p>
        </p:txBody>
      </p:sp>
    </p:spTree>
    <p:extLst>
      <p:ext uri="{BB962C8B-B14F-4D97-AF65-F5344CB8AC3E}">
        <p14:creationId xmlns:p14="http://schemas.microsoft.com/office/powerpoint/2010/main" val="261850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0"/>
            <a:ext cx="6342675" cy="824518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Информационное обеспечение деятельности субъектов системы профилактики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95536" y="825772"/>
            <a:ext cx="8424936" cy="7372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 smtClean="0">
                <a:hlinkClick r:id="rId2"/>
              </a:rPr>
              <a:t>Интернет-сайт «Комиссия по делам несовершеннолетних и защите их прав»  </a:t>
            </a:r>
            <a:r>
              <a:rPr lang="en-US" sz="1600" b="1" dirty="0" smtClean="0">
                <a:solidFill>
                  <a:srgbClr val="971C03"/>
                </a:solidFill>
                <a:hlinkClick r:id="rId2"/>
              </a:rPr>
              <a:t>http</a:t>
            </a:r>
            <a:r>
              <a:rPr lang="en-US" sz="1600" b="1" dirty="0">
                <a:solidFill>
                  <a:srgbClr val="971C03"/>
                </a:solidFill>
                <a:hlinkClick r:id="rId2"/>
              </a:rPr>
              <a:t>://</a:t>
            </a:r>
            <a:r>
              <a:rPr lang="en-US" sz="1600" b="1" dirty="0" smtClean="0">
                <a:solidFill>
                  <a:srgbClr val="971C03"/>
                </a:solidFill>
                <a:hlinkClick r:id="rId2"/>
              </a:rPr>
              <a:t>www.yarregion.ru/depts/comchilds/</a:t>
            </a:r>
            <a:endParaRPr lang="ru-RU" sz="1600" b="1" dirty="0">
              <a:solidFill>
                <a:srgbClr val="971C03"/>
              </a:solidFill>
              <a:hlinkClick r:id="rId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62986"/>
            <a:ext cx="8837295" cy="517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1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08920"/>
            <a:ext cx="8640960" cy="244827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Межведомственное взаимодействие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в практике применения медиативного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и восстановительного подходов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в работе с несовершеннолетними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в Ярославской области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300" dirty="0">
                <a:solidFill>
                  <a:srgbClr val="C00000"/>
                </a:solidFill>
              </a:rPr>
              <a:t/>
            </a:r>
            <a:br>
              <a:rPr lang="ru-RU" sz="2300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 </a:t>
            </a:r>
            <a:br>
              <a:rPr lang="ru-RU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5529689"/>
            <a:ext cx="5646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 smtClean="0">
                <a:solidFill>
                  <a:srgbClr val="C00000"/>
                </a:solidFill>
                <a:cs typeface="Arial"/>
              </a:rPr>
              <a:t>12.10.2016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93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" name="Rectangle 3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49314" cy="159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AutoShape 14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9314" cy="1591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667780" y="116632"/>
            <a:ext cx="6319168" cy="430887"/>
          </a:xfrm>
        </p:spPr>
        <p:txBody>
          <a:bodyPr/>
          <a:lstStyle/>
          <a:p>
            <a:pPr eaLnBrk="1" hangingPunct="1"/>
            <a:r>
              <a:rPr lang="ru-RU" sz="2200" dirty="0" smtClean="0"/>
              <a:t>Нормативные правовые документы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24744"/>
            <a:ext cx="8712968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- Указ Президента Российской Федерации от 01 июня 2012  г. № 761 «О Национальной стратегии действий в интересах детей на 2012-2017 годы»;   </a:t>
            </a:r>
          </a:p>
          <a:p>
            <a:pPr algn="just"/>
            <a:r>
              <a:rPr lang="ru-RU" sz="2000" dirty="0" smtClean="0"/>
              <a:t>     - Федеральный закон от 27.07.2010 № 193-ФЗ «Об альтернативной процедуре урегулирования споров с участием посредника (процедуре медиации)»;</a:t>
            </a:r>
          </a:p>
          <a:p>
            <a:pPr algn="just"/>
            <a:r>
              <a:rPr lang="ru-RU" sz="2000" dirty="0" smtClean="0"/>
              <a:t>     - распоряжения Правительства Российской Федерации:</a:t>
            </a:r>
          </a:p>
          <a:p>
            <a:pPr algn="just"/>
            <a:r>
              <a:rPr lang="ru-RU" sz="2000" dirty="0" smtClean="0"/>
              <a:t>     от 29.05.2015 № 996-р «Об утверждении Стратегии развития воспитания в Российской Федерации на период до 2025 года»;</a:t>
            </a:r>
          </a:p>
          <a:p>
            <a:pPr algn="just"/>
            <a:r>
              <a:rPr lang="ru-RU" sz="2000" dirty="0" smtClean="0"/>
              <a:t>     от 25.08.2014 № 1618-р «Об утверждении Концепции Государственной семейной политики в Российской Федерации на период до 2025 года»; </a:t>
            </a:r>
          </a:p>
          <a:p>
            <a:pPr algn="just"/>
            <a:r>
              <a:rPr lang="ru-RU" sz="2000" dirty="0" smtClean="0"/>
              <a:t>     от 30.07.2014 № 1430-р «Об утверждении Концепции развития до 2017 года сети служб медиации в целях реализации восстановительного правосудия в отношении детей, в том числе совершивших общественно опасные деяния, но не достигших возраста, с которого наступает уголовная ответственность в Российской Федерации».</a:t>
            </a:r>
          </a:p>
          <a:p>
            <a:pPr algn="just"/>
            <a:r>
              <a:rPr lang="ru-RU" sz="2000" dirty="0" smtClean="0"/>
              <a:t>     </a:t>
            </a:r>
          </a:p>
          <a:p>
            <a:pPr algn="just"/>
            <a:r>
              <a:rPr lang="ru-RU" dirty="0" smtClean="0"/>
              <a:t>     </a:t>
            </a:r>
          </a:p>
          <a:p>
            <a:pPr algn="just"/>
            <a:r>
              <a:rPr lang="ru-RU" dirty="0" smtClean="0"/>
              <a:t>     </a:t>
            </a:r>
          </a:p>
          <a:p>
            <a:pPr algn="just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6535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" name="Rectangle 3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49314" cy="159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4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AutoShape 16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9314" cy="1591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667780" y="44624"/>
            <a:ext cx="6319168" cy="769441"/>
          </a:xfrm>
        </p:spPr>
        <p:txBody>
          <a:bodyPr/>
          <a:lstStyle/>
          <a:p>
            <a:pPr algn="just" eaLnBrk="1" hangingPunct="1"/>
            <a:r>
              <a:rPr lang="ru-RU" sz="2200" dirty="0" smtClean="0"/>
              <a:t>Развитие детских служб медиации </a:t>
            </a:r>
            <a:br>
              <a:rPr lang="ru-RU" sz="2200" dirty="0" smtClean="0"/>
            </a:br>
            <a:r>
              <a:rPr lang="ru-RU" sz="2200" dirty="0" smtClean="0"/>
              <a:t>(примирения) в России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261784"/>
            <a:ext cx="871296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     -</a:t>
            </a:r>
            <a:r>
              <a:rPr lang="ru-RU" sz="2400" dirty="0" smtClean="0"/>
              <a:t> </a:t>
            </a:r>
            <a:r>
              <a:rPr lang="ru-RU" sz="2400" b="1" dirty="0"/>
              <a:t>Службы школьной медиации (школьные службы примирения</a:t>
            </a:r>
            <a:r>
              <a:rPr lang="ru-RU" sz="2400" b="1" dirty="0" smtClean="0"/>
              <a:t>).</a:t>
            </a:r>
            <a:endParaRPr lang="ru-RU" sz="2400" b="1" dirty="0"/>
          </a:p>
          <a:p>
            <a:pPr algn="just"/>
            <a:r>
              <a:rPr lang="ru-RU" sz="2400" dirty="0" smtClean="0"/>
              <a:t>     Количество служб </a:t>
            </a:r>
            <a:r>
              <a:rPr lang="ru-RU" sz="2400" dirty="0"/>
              <a:t>школьной м</a:t>
            </a:r>
            <a:r>
              <a:rPr lang="ru-RU" sz="2400" dirty="0" smtClean="0"/>
              <a:t>едиации – </a:t>
            </a:r>
            <a:r>
              <a:rPr lang="ru-RU" sz="2400" b="1" dirty="0" smtClean="0"/>
              <a:t>8617.</a:t>
            </a:r>
          </a:p>
          <a:p>
            <a:pPr algn="just"/>
            <a:r>
              <a:rPr lang="ru-RU" sz="2400" dirty="0" smtClean="0"/>
              <a:t>     Количество школьных служб примирения – </a:t>
            </a:r>
            <a:r>
              <a:rPr lang="ru-RU" sz="2400" b="1" dirty="0" smtClean="0"/>
              <a:t>7729.</a:t>
            </a:r>
          </a:p>
          <a:p>
            <a:pPr algn="just"/>
            <a:endParaRPr lang="ru-RU" sz="1000" b="1" dirty="0" smtClean="0"/>
          </a:p>
          <a:p>
            <a:pPr algn="just"/>
            <a:endParaRPr lang="ru-RU" sz="1000" dirty="0" smtClean="0"/>
          </a:p>
          <a:p>
            <a:pPr algn="just"/>
            <a:r>
              <a:rPr lang="ru-RU" sz="2400" b="1" dirty="0" smtClean="0"/>
              <a:t>     - Территориальные службы медиации.</a:t>
            </a:r>
          </a:p>
          <a:p>
            <a:pPr algn="just"/>
            <a:endParaRPr lang="ru-RU" sz="1000" dirty="0" smtClean="0"/>
          </a:p>
          <a:p>
            <a:pPr algn="just"/>
            <a:r>
              <a:rPr lang="ru-RU" sz="2400" dirty="0" smtClean="0"/>
              <a:t>     </a:t>
            </a:r>
            <a:r>
              <a:rPr lang="ru-RU" sz="2400" b="1" dirty="0" smtClean="0"/>
              <a:t>- Службы медиации в учреждениях социального обслуживания для несовершеннолетних. </a:t>
            </a:r>
          </a:p>
          <a:p>
            <a:pPr algn="just"/>
            <a:endParaRPr lang="ru-RU" sz="2400" b="1" dirty="0"/>
          </a:p>
        </p:txBody>
      </p:sp>
      <p:pic>
        <p:nvPicPr>
          <p:cNvPr id="24587" name="Picture 11" descr="C:\Users\Shishakova\Desktop\MI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348" y="4725144"/>
            <a:ext cx="2601652" cy="195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12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2902" y="188640"/>
            <a:ext cx="6299565" cy="384721"/>
          </a:xfrm>
        </p:spPr>
        <p:txBody>
          <a:bodyPr/>
          <a:lstStyle/>
          <a:p>
            <a:r>
              <a:rPr lang="ru-RU" sz="1900" dirty="0" smtClean="0"/>
              <a:t>Развитие служб медиации в Ярославской области</a:t>
            </a:r>
            <a:endParaRPr lang="ru-RU" sz="19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72B75-4D8F-4A09-BDA7-761DB33CE82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27650" name="Picture 2" descr="D:\Документы Ира\Мои рисунки\Работа УСДП\Антон Коновалов\IMG_0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980728"/>
            <a:ext cx="3312368" cy="2322258"/>
          </a:xfrm>
          <a:prstGeom prst="rect">
            <a:avLst/>
          </a:prstGeom>
          <a:noFill/>
        </p:spPr>
      </p:pic>
      <p:pic>
        <p:nvPicPr>
          <p:cNvPr id="27654" name="Picture 6" descr="http://www.iro.yar.ru/fileadmin/_processed_/csm_img2_65fee42d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052736"/>
            <a:ext cx="3127047" cy="2088232"/>
          </a:xfrm>
          <a:prstGeom prst="rect">
            <a:avLst/>
          </a:prstGeom>
          <a:noFill/>
        </p:spPr>
      </p:pic>
      <p:pic>
        <p:nvPicPr>
          <p:cNvPr id="27658" name="Picture 10" descr="http://www.iro.yar.ru/fileadmin/_processed_/csm_Izobrazhenie_002_01_960ae1e9d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573016"/>
            <a:ext cx="3421395" cy="2284796"/>
          </a:xfrm>
          <a:prstGeom prst="rect">
            <a:avLst/>
          </a:prstGeom>
          <a:noFill/>
        </p:spPr>
      </p:pic>
      <p:pic>
        <p:nvPicPr>
          <p:cNvPr id="27660" name="Picture 12" descr="http://www.iro.yar.ru/fileadmin/_processed_/csm_5_09_fe0e58e1b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429000"/>
            <a:ext cx="3096344" cy="2330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20238" t="74702" r="61172" b="20801"/>
          <a:stretch>
            <a:fillRect/>
          </a:stretch>
        </p:blipFill>
        <p:spPr bwMode="auto">
          <a:xfrm>
            <a:off x="352425" y="6248400"/>
            <a:ext cx="22669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915817" y="188640"/>
            <a:ext cx="6048672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Информационное обеспечение деятельности субъектов системы профилактики</a:t>
            </a:r>
          </a:p>
        </p:txBody>
      </p:sp>
      <p:pic>
        <p:nvPicPr>
          <p:cNvPr id="22530" name="Picture 2" descr="C:\Users\Shishakova\Pictures\Фото книг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921" y="1791951"/>
            <a:ext cx="6878251" cy="469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05273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ru-RU" b="1" dirty="0" smtClean="0">
                <a:solidFill>
                  <a:srgbClr val="6D36F8"/>
                </a:solidFill>
              </a:rPr>
              <a:t>Издание информационно-методических </a:t>
            </a:r>
            <a:r>
              <a:rPr lang="ru-RU" b="1" dirty="0">
                <a:solidFill>
                  <a:srgbClr val="6D36F8"/>
                </a:solidFill>
              </a:rPr>
              <a:t>сборников, </a:t>
            </a:r>
            <a:endParaRPr lang="ru-RU" b="1" dirty="0" smtClean="0">
              <a:solidFill>
                <a:srgbClr val="6D36F8"/>
              </a:solidFill>
            </a:endParaRPr>
          </a:p>
          <a:p>
            <a:pPr algn="ctr" hangingPunct="0"/>
            <a:r>
              <a:rPr lang="ru-RU" b="1" dirty="0" smtClean="0">
                <a:solidFill>
                  <a:srgbClr val="6D36F8"/>
                </a:solidFill>
              </a:rPr>
              <a:t>регионального </a:t>
            </a:r>
            <a:r>
              <a:rPr lang="ru-RU" b="1" dirty="0">
                <a:solidFill>
                  <a:srgbClr val="6D36F8"/>
                </a:solidFill>
              </a:rPr>
              <a:t>журнала «Дети </a:t>
            </a:r>
            <a:r>
              <a:rPr lang="ru-RU" b="1" dirty="0" err="1">
                <a:solidFill>
                  <a:srgbClr val="6D36F8"/>
                </a:solidFill>
              </a:rPr>
              <a:t>Ярославии</a:t>
            </a:r>
            <a:r>
              <a:rPr lang="ru-RU" b="1" dirty="0" smtClean="0">
                <a:solidFill>
                  <a:srgbClr val="6D36F8"/>
                </a:solidFill>
              </a:rPr>
              <a:t>»</a:t>
            </a:r>
            <a:endParaRPr lang="ru-RU" b="1" dirty="0">
              <a:solidFill>
                <a:srgbClr val="6D36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476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328276"/>
            <a:ext cx="87849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Ярославская </a:t>
            </a:r>
            <a:r>
              <a:rPr lang="ru-RU" dirty="0"/>
              <a:t>область - </a:t>
            </a:r>
            <a:r>
              <a:rPr lang="ru-RU" b="1" dirty="0" smtClean="0"/>
              <a:t>44 </a:t>
            </a:r>
            <a:r>
              <a:rPr lang="ru-RU" b="1" dirty="0"/>
              <a:t>службы медиации (примирения</a:t>
            </a:r>
            <a:r>
              <a:rPr lang="ru-RU" b="1" dirty="0" smtClean="0"/>
              <a:t>):</a:t>
            </a:r>
            <a:endParaRPr lang="ru-RU" b="1" dirty="0"/>
          </a:p>
          <a:p>
            <a:r>
              <a:rPr lang="ru-RU" b="1" dirty="0"/>
              <a:t>     </a:t>
            </a:r>
            <a:endParaRPr lang="ru-RU" b="1" dirty="0" smtClean="0"/>
          </a:p>
          <a:p>
            <a:r>
              <a:rPr lang="ru-RU" b="1" dirty="0" smtClean="0"/>
              <a:t>     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u="sng" dirty="0" smtClean="0"/>
          </a:p>
          <a:p>
            <a:endParaRPr lang="ru-RU" b="1" u="sng" dirty="0"/>
          </a:p>
          <a:p>
            <a:endParaRPr lang="ru-RU" b="1" u="sng" dirty="0" smtClean="0"/>
          </a:p>
          <a:p>
            <a:endParaRPr lang="ru-RU" b="1" u="sng" dirty="0"/>
          </a:p>
          <a:p>
            <a:endParaRPr lang="ru-RU" b="1" u="sng" dirty="0"/>
          </a:p>
          <a:p>
            <a:endParaRPr lang="ru-RU" dirty="0"/>
          </a:p>
          <a:p>
            <a:r>
              <a:rPr lang="ru-RU" dirty="0"/>
              <a:t>    </a:t>
            </a:r>
            <a:endParaRPr lang="ru-RU" b="1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645320" y="116632"/>
            <a:ext cx="6498680" cy="806699"/>
          </a:xfrm>
        </p:spPr>
        <p:txBody>
          <a:bodyPr/>
          <a:lstStyle/>
          <a:p>
            <a:r>
              <a:rPr lang="ru-RU" dirty="0" smtClean="0"/>
              <a:t>Службы медиации (примирения), функционирующие </a:t>
            </a:r>
            <a:br>
              <a:rPr lang="ru-RU" dirty="0" smtClean="0"/>
            </a:br>
            <a:r>
              <a:rPr lang="ru-RU" dirty="0" smtClean="0"/>
              <a:t>на территории Ярославской области 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105650"/>
              </p:ext>
            </p:extLst>
          </p:nvPr>
        </p:nvGraphicFramePr>
        <p:xfrm>
          <a:off x="755576" y="1844824"/>
          <a:ext cx="7848872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/>
                <a:gridCol w="3924436"/>
              </a:tblGrid>
              <a:tr h="3068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Муниципальные районы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Городские округа</a:t>
                      </a:r>
                      <a:endParaRPr lang="ru-RU" dirty="0"/>
                    </a:p>
                  </a:txBody>
                  <a:tcPr/>
                </a:tc>
              </a:tr>
              <a:tr h="306865">
                <a:tc>
                  <a:txBody>
                    <a:bodyPr/>
                    <a:lstStyle/>
                    <a:p>
                      <a:r>
                        <a:rPr lang="ru-RU" dirty="0" smtClean="0"/>
                        <a:t>Ростовский - 14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г.</a:t>
                      </a:r>
                      <a:r>
                        <a:rPr lang="ru-RU" baseline="0" dirty="0" smtClean="0"/>
                        <a:t> Рыбинск - 5</a:t>
                      </a:r>
                      <a:endParaRPr lang="ru-RU" dirty="0"/>
                    </a:p>
                  </a:txBody>
                  <a:tcPr/>
                </a:tc>
              </a:tr>
              <a:tr h="306865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Тутаевский</a:t>
                      </a:r>
                      <a:r>
                        <a:rPr lang="ru-RU" dirty="0" smtClean="0"/>
                        <a:t> - 10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г. Ярославль - 4</a:t>
                      </a:r>
                      <a:endParaRPr lang="ru-RU" dirty="0"/>
                    </a:p>
                  </a:txBody>
                  <a:tcPr/>
                </a:tc>
              </a:tr>
              <a:tr h="306865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Угличский</a:t>
                      </a:r>
                      <a:r>
                        <a:rPr lang="ru-RU" dirty="0" smtClean="0"/>
                        <a:t> - 5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6865">
                <a:tc>
                  <a:txBody>
                    <a:bodyPr/>
                    <a:lstStyle/>
                    <a:p>
                      <a:r>
                        <a:rPr lang="ru-RU" dirty="0" smtClean="0"/>
                        <a:t>Рыбинский - 4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6865">
                <a:tc>
                  <a:txBody>
                    <a:bodyPr/>
                    <a:lstStyle/>
                    <a:p>
                      <a:r>
                        <a:rPr lang="ru-RU" dirty="0" smtClean="0"/>
                        <a:t>Гаврилов-</a:t>
                      </a:r>
                      <a:r>
                        <a:rPr lang="ru-RU" dirty="0" err="1" smtClean="0"/>
                        <a:t>Ямский</a:t>
                      </a:r>
                      <a:r>
                        <a:rPr lang="ru-RU" dirty="0" smtClean="0"/>
                        <a:t> - 1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6865">
                <a:tc>
                  <a:txBody>
                    <a:bodyPr/>
                    <a:lstStyle/>
                    <a:p>
                      <a:r>
                        <a:rPr lang="ru-RU" dirty="0" smtClean="0"/>
                        <a:t>Большесельский - 1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756992"/>
              </p:ext>
            </p:extLst>
          </p:nvPr>
        </p:nvGraphicFramePr>
        <p:xfrm>
          <a:off x="1907704" y="4725144"/>
          <a:ext cx="5328592" cy="1607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/>
              </a:tblGrid>
              <a:tr h="1607056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Образовательные организации - 32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Детские дома – 3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ЦППМС – 2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Социально-реабилитационные центры – 6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ТКДНиЗП - 1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43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328276"/>
            <a:ext cx="878497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000" b="1" dirty="0" smtClean="0"/>
              <a:t>1. Ведомственный принцип </a:t>
            </a:r>
            <a:r>
              <a:rPr lang="ru-RU" sz="2000" dirty="0" smtClean="0"/>
              <a:t>– в системе образования и социальной защиты</a:t>
            </a:r>
          </a:p>
          <a:p>
            <a:endParaRPr lang="ru-RU" sz="2000" dirty="0"/>
          </a:p>
          <a:p>
            <a:r>
              <a:rPr lang="ru-RU" sz="2000" dirty="0" smtClean="0"/>
              <a:t>     </a:t>
            </a:r>
            <a:r>
              <a:rPr lang="ru-RU" sz="2000" b="1" dirty="0" smtClean="0"/>
              <a:t>2. Межведомственный или территориальный принцип – </a:t>
            </a:r>
          </a:p>
          <a:p>
            <a:pPr algn="just"/>
            <a:r>
              <a:rPr lang="ru-RU" sz="2000" b="1" dirty="0" smtClean="0"/>
              <a:t>     </a:t>
            </a:r>
            <a:r>
              <a:rPr lang="ru-RU" sz="2000" dirty="0" smtClean="0"/>
              <a:t>- муниципальное учреждение </a:t>
            </a:r>
            <a:r>
              <a:rPr lang="ru-RU" sz="2000" dirty="0"/>
              <a:t>Центр психолого-педагогической, медико-социальной помощи «Стимул» Тутаевского муниципального </a:t>
            </a:r>
            <a:r>
              <a:rPr lang="ru-RU" sz="2000" dirty="0" smtClean="0"/>
              <a:t>района;</a:t>
            </a:r>
          </a:p>
          <a:p>
            <a:pPr algn="just"/>
            <a:r>
              <a:rPr lang="ru-RU" sz="2000" dirty="0" smtClean="0"/>
              <a:t>     - государственное учреждение </a:t>
            </a:r>
            <a:r>
              <a:rPr lang="ru-RU" sz="2000" dirty="0"/>
              <a:t>Ярославской области «</a:t>
            </a:r>
            <a:r>
              <a:rPr lang="ru-RU" sz="2000" dirty="0" err="1"/>
              <a:t>Угличский</a:t>
            </a:r>
            <a:r>
              <a:rPr lang="ru-RU" sz="2000" dirty="0"/>
              <a:t> детский дом» 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699792" y="116632"/>
            <a:ext cx="6444208" cy="677108"/>
          </a:xfrm>
        </p:spPr>
        <p:txBody>
          <a:bodyPr/>
          <a:lstStyle/>
          <a:p>
            <a:r>
              <a:rPr lang="ru-RU" sz="1900" dirty="0" smtClean="0"/>
              <a:t>Принципы формирования служб медиации (примирения) в Ярославской области</a:t>
            </a:r>
            <a:endParaRPr lang="ru-RU" sz="1900" dirty="0"/>
          </a:p>
        </p:txBody>
      </p:sp>
      <p:pic>
        <p:nvPicPr>
          <p:cNvPr id="5" name="Picture 11" descr="C:\Users\Shishakova\Desktop\MI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348" y="4653136"/>
            <a:ext cx="2601652" cy="195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83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2902" y="188640"/>
            <a:ext cx="6299565" cy="923330"/>
          </a:xfrm>
        </p:spPr>
        <p:txBody>
          <a:bodyPr/>
          <a:lstStyle/>
          <a:p>
            <a:pPr algn="ctr"/>
            <a:r>
              <a:rPr lang="ru-RU" dirty="0" smtClean="0"/>
              <a:t>Развитие служб медиации в Ярославской области</a:t>
            </a:r>
            <a:br>
              <a:rPr lang="ru-RU" dirty="0" smtClean="0"/>
            </a:br>
            <a:r>
              <a:rPr lang="ru-RU" dirty="0" smtClean="0"/>
              <a:t>Лагерь «Страна мира»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72B75-4D8F-4A09-BDA7-761DB33CE82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4" name="Рисунок 3" descr="E:\Лагерь медиаторов 2015\День 1\IMG_20150601_11453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21" y="1484784"/>
            <a:ext cx="3019425" cy="2265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:\DSC037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1667588"/>
            <a:ext cx="3100705" cy="2062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:\Лагерь медиаторов 2015\День 5\DSC0141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21" y="4149080"/>
            <a:ext cx="3093720" cy="2056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:\Лагерь медиаторов 2015\День 6\IMG_20150609_09482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517" y="3886190"/>
            <a:ext cx="3093720" cy="2319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606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2902" y="188640"/>
            <a:ext cx="6299565" cy="384721"/>
          </a:xfrm>
        </p:spPr>
        <p:txBody>
          <a:bodyPr/>
          <a:lstStyle/>
          <a:p>
            <a:r>
              <a:rPr lang="ru-RU" sz="1900" dirty="0" smtClean="0"/>
              <a:t>Развитие служб медиации в Ярославской области</a:t>
            </a:r>
            <a:endParaRPr lang="ru-RU" sz="19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72B75-4D8F-4A09-BDA7-761DB33CE82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4" name="Picture 2" descr="https://pp.vk.me/c633125/v633125683/3986f/Ur1p4eA-x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293096"/>
            <a:ext cx="1924050" cy="23717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1124744"/>
            <a:ext cx="820891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Постановление </a:t>
            </a:r>
            <a:r>
              <a:rPr lang="ru-RU" sz="1600" dirty="0" err="1" smtClean="0"/>
              <a:t>ТКДНиЗП</a:t>
            </a:r>
            <a:r>
              <a:rPr lang="ru-RU" sz="1600" dirty="0" smtClean="0"/>
              <a:t> </a:t>
            </a:r>
            <a:r>
              <a:rPr lang="ru-RU" sz="1600" dirty="0" err="1" smtClean="0"/>
              <a:t>Угличского</a:t>
            </a:r>
            <a:r>
              <a:rPr lang="ru-RU" sz="1600" dirty="0" smtClean="0"/>
              <a:t> муниципального района от 15.03.2016 № 2/10 </a:t>
            </a:r>
            <a:r>
              <a:rPr lang="ru-RU" sz="1600" b="1" dirty="0" smtClean="0"/>
              <a:t>«О создании Мобильной группы медиаторов при территориальной комиссии делам несовершеннолетних и защите их прав </a:t>
            </a:r>
            <a:r>
              <a:rPr lang="ru-RU" sz="1600" b="1" dirty="0" err="1" smtClean="0"/>
              <a:t>Угличского</a:t>
            </a:r>
            <a:r>
              <a:rPr lang="ru-RU" sz="1600" b="1" dirty="0" smtClean="0"/>
              <a:t> муниципального района» .</a:t>
            </a:r>
          </a:p>
          <a:p>
            <a:pPr algn="just"/>
            <a:endParaRPr lang="ru-RU" sz="700" b="1" dirty="0" smtClean="0"/>
          </a:p>
          <a:p>
            <a:pPr algn="just"/>
            <a:r>
              <a:rPr lang="ru-RU" sz="1600" b="1" dirty="0" smtClean="0"/>
              <a:t>Цель деятельности Мобильной группы медиаторов </a:t>
            </a:r>
            <a:r>
              <a:rPr lang="ru-RU" sz="1600" dirty="0" smtClean="0"/>
              <a:t>- содействие профилактике правонарушений и социальной реабилитации участников конфликтных ситуаций на основе принципов восстановительного правосудия.</a:t>
            </a:r>
          </a:p>
          <a:p>
            <a:pPr algn="just"/>
            <a:endParaRPr lang="ru-RU" sz="700" dirty="0" smtClean="0"/>
          </a:p>
          <a:p>
            <a:pPr hangingPunct="0"/>
            <a:r>
              <a:rPr lang="ru-RU" sz="1600" b="1" dirty="0" smtClean="0"/>
              <a:t>Задачи:</a:t>
            </a:r>
          </a:p>
          <a:p>
            <a:pPr algn="just">
              <a:buFontTx/>
              <a:buChar char="-"/>
            </a:pPr>
            <a:r>
              <a:rPr lang="ru-RU" sz="1600" dirty="0" smtClean="0"/>
              <a:t> проведение восстановительных программ с несовершеннолетними правонарушителями, пострадавшими, их родителями (законными представителями), а также с конфликтующими сторонами за границами компетенции служб медиации образовательных организаций района или при отсутствии таковых в образовательных организациях;</a:t>
            </a:r>
          </a:p>
          <a:p>
            <a:pPr algn="just">
              <a:buFontTx/>
              <a:buChar char="-"/>
            </a:pPr>
            <a:r>
              <a:rPr lang="ru-RU" sz="1600" dirty="0" smtClean="0"/>
              <a:t> распространение среди детей, родителей </a:t>
            </a:r>
          </a:p>
          <a:p>
            <a:pPr algn="just"/>
            <a:r>
              <a:rPr lang="ru-RU" sz="1600" dirty="0" smtClean="0"/>
              <a:t>(законных представителей) района конструктивных форм </a:t>
            </a:r>
          </a:p>
          <a:p>
            <a:pPr algn="just"/>
            <a:r>
              <a:rPr lang="ru-RU" sz="1600" dirty="0" smtClean="0"/>
              <a:t>разрешения конфликтов;</a:t>
            </a:r>
          </a:p>
          <a:p>
            <a:pPr algn="just">
              <a:buFontTx/>
              <a:buChar char="-"/>
            </a:pPr>
            <a:r>
              <a:rPr lang="ru-RU" sz="1600" dirty="0" smtClean="0"/>
              <a:t> снижение количества административного реагирования </a:t>
            </a:r>
          </a:p>
          <a:p>
            <a:pPr algn="just"/>
            <a:r>
              <a:rPr lang="ru-RU" sz="1600" dirty="0" smtClean="0"/>
              <a:t>на правонарушения несовершеннолетних.</a:t>
            </a:r>
          </a:p>
          <a:p>
            <a:pPr algn="just"/>
            <a:endParaRPr lang="ru-RU" sz="1600" dirty="0" smtClean="0"/>
          </a:p>
          <a:p>
            <a:pPr algn="just"/>
            <a:endParaRPr lang="ru-RU" sz="1600" b="1" dirty="0" smtClean="0"/>
          </a:p>
          <a:p>
            <a:endParaRPr lang="ru-RU" sz="16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iVqt44MkCWGmJ7x2hKA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iVqt44MkCWGmJ7x2hKA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iVqt44MkCWGmJ7x2hKA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iVqt44MkCWGmJ7x2hKA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iVqt44MkCWGmJ7x2hKA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iVqt44MkCWGmJ7x2hKA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iVqt44MkCWGmJ7x2hKA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iVqt44MkCWGmJ7x2hKA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iVqt44MkCWGmJ7x2hKA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iVqt44MkCWGmJ7x2hKA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LTInL__ESpMZ.sTZRO7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iVqt44MkCWGmJ7x2hKA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ohSwlobESP7D.Gs29GM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ohSwlobESP7D.Gs29GM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ohSwlobESP7D.Gs29GM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ohSwlobESP7D.Gs29GM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ohSwlobESP7D.Gs29GM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ohSwlobESP7D.Gs29GM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iVqt44MkCWGmJ7x2hKA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0TnU2uy1Uq1sNOCCDRmB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EAd7V0smUK23zwzC7TIR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YJoKG0yMU.ZXeAhNaf.G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_ShIsfAk6KHFexbPaJC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lcQX0kkk6rkUqT6Kp7G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6_Тема Office">
  <a:themeElements>
    <a:clrScheme name="16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6_Тема Office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2331</TotalTime>
  <Words>556</Words>
  <Application>Microsoft Office PowerPoint</Application>
  <PresentationFormat>Экран (4:3)</PresentationFormat>
  <Paragraphs>120</Paragraphs>
  <Slides>14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16_Тема Office</vt:lpstr>
      <vt:lpstr>think-cell Slide</vt:lpstr>
      <vt:lpstr>Межведомственное взаимодействие  в практике применения медиативного  и восстановительного подходов  в работе с несовершеннолетними  в Ярославской области    </vt:lpstr>
      <vt:lpstr>Нормативные правовые документы</vt:lpstr>
      <vt:lpstr>Развитие детских служб медиации  (примирения) в России</vt:lpstr>
      <vt:lpstr>Развитие служб медиации в Ярославской области</vt:lpstr>
      <vt:lpstr>Презентация PowerPoint</vt:lpstr>
      <vt:lpstr>Службы медиации (примирения), функционирующие  на территории Ярославской области  </vt:lpstr>
      <vt:lpstr>Принципы формирования служб медиации (примирения) в Ярославской области</vt:lpstr>
      <vt:lpstr>Развитие служб медиации в Ярославской области Лагерь «Страна мира» </vt:lpstr>
      <vt:lpstr>Развитие служб медиации в Ярославской области</vt:lpstr>
      <vt:lpstr>Проблемы становления служб медиации</vt:lpstr>
      <vt:lpstr>Развитие служб медиации в Ярославской области</vt:lpstr>
      <vt:lpstr>Ожидаемые результаты развития служб медиации</vt:lpstr>
      <vt:lpstr>Информационное обеспечение деятельности субъектов системы профилактики</vt:lpstr>
      <vt:lpstr>Межведомственное взаимодействие  в практике применения медиативного  и восстановительного подходов  в работе с несовершеннолетними  в Ярославской области  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Азизова Елена Николаевна</dc:creator>
  <cp:lastModifiedBy>Шишакова Ирина Евгеньевна</cp:lastModifiedBy>
  <cp:revision>180</cp:revision>
  <cp:lastPrinted>2016-10-11T13:42:12Z</cp:lastPrinted>
  <dcterms:created xsi:type="dcterms:W3CDTF">2013-06-25T04:48:19Z</dcterms:created>
  <dcterms:modified xsi:type="dcterms:W3CDTF">2016-10-11T14:00:57Z</dcterms:modified>
</cp:coreProperties>
</file>