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5" r:id="rId4"/>
    <p:sldId id="277" r:id="rId5"/>
    <p:sldId id="268" r:id="rId6"/>
    <p:sldId id="269" r:id="rId7"/>
    <p:sldId id="270" r:id="rId8"/>
    <p:sldId id="271" r:id="rId9"/>
    <p:sldId id="273" r:id="rId10"/>
    <p:sldId id="274" r:id="rId11"/>
    <p:sldId id="275" r:id="rId12"/>
  </p:sldIdLst>
  <p:sldSz cx="9001125" cy="6840538"/>
  <p:notesSz cx="9144000" cy="6858000"/>
  <p:defaultTextStyle>
    <a:defPPr>
      <a:defRPr lang="ru-RU"/>
    </a:defPPr>
    <a:lvl1pPr marL="0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582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165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7747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0329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2911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5494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8076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0658" algn="l" defTabSz="905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36" y="-96"/>
      </p:cViewPr>
      <p:guideLst>
        <p:guide orient="horz" pos="215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BB574-75D6-4878-9A9E-4DB2DB56046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BDB414A3-0272-4B75-B63D-166082D2C98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dirty="0" smtClean="0"/>
            <a:t>12 социально-реабилитационных центров для несовершеннолетних</a:t>
          </a:r>
          <a:endParaRPr lang="ru-RU" sz="2000" dirty="0"/>
        </a:p>
      </dgm:t>
    </dgm:pt>
    <dgm:pt modelId="{7494467B-FA48-482A-8AA4-AFB6EC6293EA}" type="parTrans" cxnId="{478590F4-D05A-49FF-A9D9-A83BCB0A2F67}">
      <dgm:prSet/>
      <dgm:spPr/>
      <dgm:t>
        <a:bodyPr/>
        <a:lstStyle/>
        <a:p>
          <a:endParaRPr lang="ru-RU"/>
        </a:p>
      </dgm:t>
    </dgm:pt>
    <dgm:pt modelId="{B6434246-991C-45A0-85F8-119BB02A7851}" type="sibTrans" cxnId="{478590F4-D05A-49FF-A9D9-A83BCB0A2F67}">
      <dgm:prSet/>
      <dgm:spPr/>
      <dgm:t>
        <a:bodyPr/>
        <a:lstStyle/>
        <a:p>
          <a:endParaRPr lang="ru-RU"/>
        </a:p>
      </dgm:t>
    </dgm:pt>
    <dgm:pt modelId="{9665EFE3-73B1-4C5D-9F2F-9470F76DF2E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 smtClean="0"/>
            <a:t>Реабилитационный центр для детей и подростков с ограниченными возможностями «Здоровье»</a:t>
          </a:r>
          <a:endParaRPr lang="ru-RU" sz="1800" dirty="0"/>
        </a:p>
      </dgm:t>
    </dgm:pt>
    <dgm:pt modelId="{67DF998A-CC09-4DBE-8CD8-F1F4F61AAE8A}" type="parTrans" cxnId="{CDA13946-B757-47AE-A35D-64B849F74BFB}">
      <dgm:prSet/>
      <dgm:spPr/>
      <dgm:t>
        <a:bodyPr/>
        <a:lstStyle/>
        <a:p>
          <a:endParaRPr lang="ru-RU"/>
        </a:p>
      </dgm:t>
    </dgm:pt>
    <dgm:pt modelId="{166BBE56-1CBA-4467-AC8E-4841D9015B71}" type="sibTrans" cxnId="{CDA13946-B757-47AE-A35D-64B849F74BFB}">
      <dgm:prSet/>
      <dgm:spPr/>
      <dgm:t>
        <a:bodyPr/>
        <a:lstStyle/>
        <a:p>
          <a:endParaRPr lang="ru-RU"/>
        </a:p>
      </dgm:t>
    </dgm:pt>
    <dgm:pt modelId="{045CDDCE-CDF5-4E33-9F66-7E7EB0E8CA8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13 отделений помощи семье и детям в комплексных центрах социального обслуживания населения</a:t>
          </a:r>
          <a:endParaRPr lang="ru-RU" sz="1800" dirty="0"/>
        </a:p>
      </dgm:t>
    </dgm:pt>
    <dgm:pt modelId="{86499D13-A509-41D7-BBB4-F2914CE12026}" type="parTrans" cxnId="{CE3131DC-E06D-4C2A-8E05-BD36C97EFE1A}">
      <dgm:prSet/>
      <dgm:spPr/>
      <dgm:t>
        <a:bodyPr/>
        <a:lstStyle/>
        <a:p>
          <a:endParaRPr lang="ru-RU"/>
        </a:p>
      </dgm:t>
    </dgm:pt>
    <dgm:pt modelId="{158F8E15-73DA-49F7-8228-2DD26EAAD3D2}" type="sibTrans" cxnId="{CE3131DC-E06D-4C2A-8E05-BD36C97EFE1A}">
      <dgm:prSet/>
      <dgm:spPr/>
      <dgm:t>
        <a:bodyPr/>
        <a:lstStyle/>
        <a:p>
          <a:endParaRPr lang="ru-RU"/>
        </a:p>
      </dgm:t>
    </dgm:pt>
    <dgm:pt modelId="{53CEC61B-F368-4130-A85E-3FD95A50D575}">
      <dgm:prSet custT="1"/>
      <dgm:spPr/>
      <dgm:t>
        <a:bodyPr/>
        <a:lstStyle/>
        <a:p>
          <a:r>
            <a:rPr lang="ru-RU" sz="2000" dirty="0" smtClean="0"/>
            <a:t>Центр социальной помощи семье и детям</a:t>
          </a:r>
          <a:endParaRPr lang="ru-RU" sz="2000" dirty="0"/>
        </a:p>
      </dgm:t>
    </dgm:pt>
    <dgm:pt modelId="{522E69A3-FF26-416D-91F9-2262DB5CD7ED}" type="parTrans" cxnId="{1C71969A-8003-42A1-BD51-C78317E0CB6D}">
      <dgm:prSet/>
      <dgm:spPr/>
      <dgm:t>
        <a:bodyPr/>
        <a:lstStyle/>
        <a:p>
          <a:endParaRPr lang="ru-RU"/>
        </a:p>
      </dgm:t>
    </dgm:pt>
    <dgm:pt modelId="{80ED1279-A759-4810-8608-5D3E7DC883A9}" type="sibTrans" cxnId="{1C71969A-8003-42A1-BD51-C78317E0CB6D}">
      <dgm:prSet/>
      <dgm:spPr/>
      <dgm:t>
        <a:bodyPr/>
        <a:lstStyle/>
        <a:p>
          <a:endParaRPr lang="ru-RU"/>
        </a:p>
      </dgm:t>
    </dgm:pt>
    <dgm:pt modelId="{BB341D44-B0A5-4136-81F7-C90134BEE12B}" type="pres">
      <dgm:prSet presAssocID="{995BB574-75D6-4878-9A9E-4DB2DB560460}" presName="linearFlow" presStyleCnt="0">
        <dgm:presLayoutVars>
          <dgm:dir/>
          <dgm:resizeHandles val="exact"/>
        </dgm:presLayoutVars>
      </dgm:prSet>
      <dgm:spPr/>
    </dgm:pt>
    <dgm:pt modelId="{9F47E086-4A8A-458E-AD31-C3743E6F156F}" type="pres">
      <dgm:prSet presAssocID="{BDB414A3-0272-4B75-B63D-166082D2C988}" presName="composite" presStyleCnt="0"/>
      <dgm:spPr/>
    </dgm:pt>
    <dgm:pt modelId="{7E7862AE-ABBF-406A-B504-4E74D95097F7}" type="pres">
      <dgm:prSet presAssocID="{BDB414A3-0272-4B75-B63D-166082D2C988}" presName="imgShp" presStyleLbl="fgImgPlace1" presStyleIdx="0" presStyleCnt="4" custScaleX="125846" custScaleY="122849" custLinFactNeighborX="-33866" custLinFactNeighborY="217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</dgm:spPr>
    </dgm:pt>
    <dgm:pt modelId="{66DF0E0A-9FF2-4854-ACD9-2258F71D23B6}" type="pres">
      <dgm:prSet presAssocID="{BDB414A3-0272-4B75-B63D-166082D2C988}" presName="txShp" presStyleLbl="node1" presStyleIdx="0" presStyleCnt="4" custScaleX="112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BC98D-88E0-447E-A239-19F9BB32C407}" type="pres">
      <dgm:prSet presAssocID="{B6434246-991C-45A0-85F8-119BB02A7851}" presName="spacing" presStyleCnt="0"/>
      <dgm:spPr/>
    </dgm:pt>
    <dgm:pt modelId="{FB53C7D1-D400-45B7-A956-DDB1D0A25627}" type="pres">
      <dgm:prSet presAssocID="{9665EFE3-73B1-4C5D-9F2F-9470F76DF2EF}" presName="composite" presStyleCnt="0"/>
      <dgm:spPr/>
    </dgm:pt>
    <dgm:pt modelId="{D4294259-F4A5-499F-9836-1EAAED383147}" type="pres">
      <dgm:prSet presAssocID="{9665EFE3-73B1-4C5D-9F2F-9470F76DF2EF}" presName="imgShp" presStyleLbl="fgImgPlace1" presStyleIdx="1" presStyleCnt="4" custScaleX="126970" custScaleY="124746" custLinFactNeighborX="-42267" custLinFactNeighborY="-1744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</dgm:spPr>
    </dgm:pt>
    <dgm:pt modelId="{9D500B8D-766F-4A88-AE79-20039981F6FD}" type="pres">
      <dgm:prSet presAssocID="{9665EFE3-73B1-4C5D-9F2F-9470F76DF2EF}" presName="txShp" presStyleLbl="node1" presStyleIdx="1" presStyleCnt="4" custScaleX="109210" custLinFactNeighborX="-556" custLinFactNeighborY="-11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48E3-AE67-4DD1-9C5B-F1D7F5F1A52B}" type="pres">
      <dgm:prSet presAssocID="{166BBE56-1CBA-4467-AC8E-4841D9015B71}" presName="spacing" presStyleCnt="0"/>
      <dgm:spPr/>
    </dgm:pt>
    <dgm:pt modelId="{C5F46001-8DD4-459E-99A0-4F1C926F7374}" type="pres">
      <dgm:prSet presAssocID="{045CDDCE-CDF5-4E33-9F66-7E7EB0E8CA8B}" presName="composite" presStyleCnt="0"/>
      <dgm:spPr/>
    </dgm:pt>
    <dgm:pt modelId="{0493DAAE-144B-4C64-A911-E7D25FDF2C82}" type="pres">
      <dgm:prSet presAssocID="{045CDDCE-CDF5-4E33-9F66-7E7EB0E8CA8B}" presName="imgShp" presStyleLbl="fgImgPlace1" presStyleIdx="2" presStyleCnt="4" custScaleX="110226" custScaleY="110807" custLinFactNeighborX="-39117" custLinFactNeighborY="-4101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</dgm:spPr>
    </dgm:pt>
    <dgm:pt modelId="{276B40CD-C988-4830-9466-813855584DED}" type="pres">
      <dgm:prSet presAssocID="{045CDDCE-CDF5-4E33-9F66-7E7EB0E8CA8B}" presName="txShp" presStyleLbl="node1" presStyleIdx="2" presStyleCnt="4" custScaleX="107088" custLinFactNeighborX="-506" custLinFactNeighborY="-3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E1225-2A73-4CB0-AE97-4470947BF596}" type="pres">
      <dgm:prSet presAssocID="{158F8E15-73DA-49F7-8228-2DD26EAAD3D2}" presName="spacing" presStyleCnt="0"/>
      <dgm:spPr/>
    </dgm:pt>
    <dgm:pt modelId="{30FE0635-CAB5-4431-8F44-F8BF5B04C9FE}" type="pres">
      <dgm:prSet presAssocID="{53CEC61B-F368-4130-A85E-3FD95A50D575}" presName="composite" presStyleCnt="0"/>
      <dgm:spPr/>
    </dgm:pt>
    <dgm:pt modelId="{9444D189-0CC0-4B0D-A5A8-DFBB87DA9277}" type="pres">
      <dgm:prSet presAssocID="{53CEC61B-F368-4130-A85E-3FD95A50D575}" presName="imgShp" presStyleLbl="fgImgPlace1" presStyleIdx="3" presStyleCnt="4" custScaleX="138293" custScaleY="138293" custLinFactNeighborX="-27640" custLinFactNeighborY="-64253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8FFC954E-0D69-4446-BA7D-B472F03945DB}" type="pres">
      <dgm:prSet presAssocID="{53CEC61B-F368-4130-A85E-3FD95A50D575}" presName="txShp" presStyleLbl="node1" presStyleIdx="3" presStyleCnt="4" custScaleX="110102" custLinFactNeighborX="-427" custLinFactNeighborY="-67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131DC-E06D-4C2A-8E05-BD36C97EFE1A}" srcId="{995BB574-75D6-4878-9A9E-4DB2DB560460}" destId="{045CDDCE-CDF5-4E33-9F66-7E7EB0E8CA8B}" srcOrd="2" destOrd="0" parTransId="{86499D13-A509-41D7-BBB4-F2914CE12026}" sibTransId="{158F8E15-73DA-49F7-8228-2DD26EAAD3D2}"/>
    <dgm:cxn modelId="{243E3413-DE39-4E49-B156-413D4A7DDA7C}" type="presOf" srcId="{9665EFE3-73B1-4C5D-9F2F-9470F76DF2EF}" destId="{9D500B8D-766F-4A88-AE79-20039981F6FD}" srcOrd="0" destOrd="0" presId="urn:microsoft.com/office/officeart/2005/8/layout/vList3"/>
    <dgm:cxn modelId="{478590F4-D05A-49FF-A9D9-A83BCB0A2F67}" srcId="{995BB574-75D6-4878-9A9E-4DB2DB560460}" destId="{BDB414A3-0272-4B75-B63D-166082D2C988}" srcOrd="0" destOrd="0" parTransId="{7494467B-FA48-482A-8AA4-AFB6EC6293EA}" sibTransId="{B6434246-991C-45A0-85F8-119BB02A7851}"/>
    <dgm:cxn modelId="{9C030B17-6BA1-4EBB-AB7C-51D752AB6476}" type="presOf" srcId="{53CEC61B-F368-4130-A85E-3FD95A50D575}" destId="{8FFC954E-0D69-4446-BA7D-B472F03945DB}" srcOrd="0" destOrd="0" presId="urn:microsoft.com/office/officeart/2005/8/layout/vList3"/>
    <dgm:cxn modelId="{B0C33BCA-5FB3-484F-A256-13BC6881C7FA}" type="presOf" srcId="{045CDDCE-CDF5-4E33-9F66-7E7EB0E8CA8B}" destId="{276B40CD-C988-4830-9466-813855584DED}" srcOrd="0" destOrd="0" presId="urn:microsoft.com/office/officeart/2005/8/layout/vList3"/>
    <dgm:cxn modelId="{FAC454A2-21D9-4747-A158-400D23AB5CFA}" type="presOf" srcId="{995BB574-75D6-4878-9A9E-4DB2DB560460}" destId="{BB341D44-B0A5-4136-81F7-C90134BEE12B}" srcOrd="0" destOrd="0" presId="urn:microsoft.com/office/officeart/2005/8/layout/vList3"/>
    <dgm:cxn modelId="{F2BF42B1-7D6A-4DFF-8374-A88ADD063811}" type="presOf" srcId="{BDB414A3-0272-4B75-B63D-166082D2C988}" destId="{66DF0E0A-9FF2-4854-ACD9-2258F71D23B6}" srcOrd="0" destOrd="0" presId="urn:microsoft.com/office/officeart/2005/8/layout/vList3"/>
    <dgm:cxn modelId="{CDA13946-B757-47AE-A35D-64B849F74BFB}" srcId="{995BB574-75D6-4878-9A9E-4DB2DB560460}" destId="{9665EFE3-73B1-4C5D-9F2F-9470F76DF2EF}" srcOrd="1" destOrd="0" parTransId="{67DF998A-CC09-4DBE-8CD8-F1F4F61AAE8A}" sibTransId="{166BBE56-1CBA-4467-AC8E-4841D9015B71}"/>
    <dgm:cxn modelId="{1C71969A-8003-42A1-BD51-C78317E0CB6D}" srcId="{995BB574-75D6-4878-9A9E-4DB2DB560460}" destId="{53CEC61B-F368-4130-A85E-3FD95A50D575}" srcOrd="3" destOrd="0" parTransId="{522E69A3-FF26-416D-91F9-2262DB5CD7ED}" sibTransId="{80ED1279-A759-4810-8608-5D3E7DC883A9}"/>
    <dgm:cxn modelId="{12BDAA64-E26F-42D1-957E-9D22653BB121}" type="presParOf" srcId="{BB341D44-B0A5-4136-81F7-C90134BEE12B}" destId="{9F47E086-4A8A-458E-AD31-C3743E6F156F}" srcOrd="0" destOrd="0" presId="urn:microsoft.com/office/officeart/2005/8/layout/vList3"/>
    <dgm:cxn modelId="{1A6FB974-9AC1-4835-8A6A-112F7D9ACFDA}" type="presParOf" srcId="{9F47E086-4A8A-458E-AD31-C3743E6F156F}" destId="{7E7862AE-ABBF-406A-B504-4E74D95097F7}" srcOrd="0" destOrd="0" presId="urn:microsoft.com/office/officeart/2005/8/layout/vList3"/>
    <dgm:cxn modelId="{9C7ECF03-AC90-45C2-BAF7-AC9A09AE5F97}" type="presParOf" srcId="{9F47E086-4A8A-458E-AD31-C3743E6F156F}" destId="{66DF0E0A-9FF2-4854-ACD9-2258F71D23B6}" srcOrd="1" destOrd="0" presId="urn:microsoft.com/office/officeart/2005/8/layout/vList3"/>
    <dgm:cxn modelId="{E75D0A40-001B-4116-AF42-A51BB4105AD4}" type="presParOf" srcId="{BB341D44-B0A5-4136-81F7-C90134BEE12B}" destId="{B78BC98D-88E0-447E-A239-19F9BB32C407}" srcOrd="1" destOrd="0" presId="urn:microsoft.com/office/officeart/2005/8/layout/vList3"/>
    <dgm:cxn modelId="{56C01B1F-32F1-41EF-830E-F1D0643E16F0}" type="presParOf" srcId="{BB341D44-B0A5-4136-81F7-C90134BEE12B}" destId="{FB53C7D1-D400-45B7-A956-DDB1D0A25627}" srcOrd="2" destOrd="0" presId="urn:microsoft.com/office/officeart/2005/8/layout/vList3"/>
    <dgm:cxn modelId="{E89BE80E-30AC-4167-AD6A-C32B1B345C14}" type="presParOf" srcId="{FB53C7D1-D400-45B7-A956-DDB1D0A25627}" destId="{D4294259-F4A5-499F-9836-1EAAED383147}" srcOrd="0" destOrd="0" presId="urn:microsoft.com/office/officeart/2005/8/layout/vList3"/>
    <dgm:cxn modelId="{0791CBEF-1485-4BA5-84B1-FC011D5ADFF6}" type="presParOf" srcId="{FB53C7D1-D400-45B7-A956-DDB1D0A25627}" destId="{9D500B8D-766F-4A88-AE79-20039981F6FD}" srcOrd="1" destOrd="0" presId="urn:microsoft.com/office/officeart/2005/8/layout/vList3"/>
    <dgm:cxn modelId="{B542CB2D-C3D8-4385-9BAA-443384741500}" type="presParOf" srcId="{BB341D44-B0A5-4136-81F7-C90134BEE12B}" destId="{9BF048E3-AE67-4DD1-9C5B-F1D7F5F1A52B}" srcOrd="3" destOrd="0" presId="urn:microsoft.com/office/officeart/2005/8/layout/vList3"/>
    <dgm:cxn modelId="{3E3F5F28-8B77-4FE4-894D-2604FA4A4927}" type="presParOf" srcId="{BB341D44-B0A5-4136-81F7-C90134BEE12B}" destId="{C5F46001-8DD4-459E-99A0-4F1C926F7374}" srcOrd="4" destOrd="0" presId="urn:microsoft.com/office/officeart/2005/8/layout/vList3"/>
    <dgm:cxn modelId="{EF1BA50C-AF27-4A88-BF23-1F1BA35D132E}" type="presParOf" srcId="{C5F46001-8DD4-459E-99A0-4F1C926F7374}" destId="{0493DAAE-144B-4C64-A911-E7D25FDF2C82}" srcOrd="0" destOrd="0" presId="urn:microsoft.com/office/officeart/2005/8/layout/vList3"/>
    <dgm:cxn modelId="{AD914512-E551-4DB0-A9FD-E06EF3EBB855}" type="presParOf" srcId="{C5F46001-8DD4-459E-99A0-4F1C926F7374}" destId="{276B40CD-C988-4830-9466-813855584DED}" srcOrd="1" destOrd="0" presId="urn:microsoft.com/office/officeart/2005/8/layout/vList3"/>
    <dgm:cxn modelId="{0DCE608F-608E-468B-BD4C-1D4D77E7C768}" type="presParOf" srcId="{BB341D44-B0A5-4136-81F7-C90134BEE12B}" destId="{6AFE1225-2A73-4CB0-AE97-4470947BF596}" srcOrd="5" destOrd="0" presId="urn:microsoft.com/office/officeart/2005/8/layout/vList3"/>
    <dgm:cxn modelId="{610C03E0-5A88-4AF6-AC75-8B0BD058B406}" type="presParOf" srcId="{BB341D44-B0A5-4136-81F7-C90134BEE12B}" destId="{30FE0635-CAB5-4431-8F44-F8BF5B04C9FE}" srcOrd="6" destOrd="0" presId="urn:microsoft.com/office/officeart/2005/8/layout/vList3"/>
    <dgm:cxn modelId="{46506D26-7ECB-4B63-94F4-562ACD89CCCC}" type="presParOf" srcId="{30FE0635-CAB5-4431-8F44-F8BF5B04C9FE}" destId="{9444D189-0CC0-4B0D-A5A8-DFBB87DA9277}" srcOrd="0" destOrd="0" presId="urn:microsoft.com/office/officeart/2005/8/layout/vList3"/>
    <dgm:cxn modelId="{B409082D-F4F9-49C3-928A-76958C97B54D}" type="presParOf" srcId="{30FE0635-CAB5-4431-8F44-F8BF5B04C9FE}" destId="{8FFC954E-0D69-4446-BA7D-B472F03945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A1478-FBA7-497B-A719-201A2C2A296E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B7A0B9B-6CD1-4EA5-AA68-4B7812E2EFAD}">
      <dgm:prSet phldrT="[Текст]"/>
      <dgm:spPr/>
      <dgm:t>
        <a:bodyPr/>
        <a:lstStyle/>
        <a:p>
          <a:r>
            <a:rPr lang="ru-RU" dirty="0" smtClean="0"/>
            <a:t>Категории семей, находящихся в трудной жизненной ситуации</a:t>
          </a:r>
          <a:endParaRPr lang="ru-RU" dirty="0"/>
        </a:p>
      </dgm:t>
    </dgm:pt>
    <dgm:pt modelId="{055EDD7F-6BC4-4CDF-A310-1AEE57DDB99F}" type="parTrans" cxnId="{EEA2F6D1-CE43-4094-B44E-100FE12EAA71}">
      <dgm:prSet/>
      <dgm:spPr/>
      <dgm:t>
        <a:bodyPr/>
        <a:lstStyle/>
        <a:p>
          <a:endParaRPr lang="ru-RU"/>
        </a:p>
      </dgm:t>
    </dgm:pt>
    <dgm:pt modelId="{15BBD170-2605-4EFA-893A-FC15A70FB7CC}" type="sibTrans" cxnId="{EEA2F6D1-CE43-4094-B44E-100FE12EAA71}">
      <dgm:prSet/>
      <dgm:spPr/>
      <dgm:t>
        <a:bodyPr/>
        <a:lstStyle/>
        <a:p>
          <a:endParaRPr lang="ru-RU"/>
        </a:p>
      </dgm:t>
    </dgm:pt>
    <dgm:pt modelId="{97AC34D5-94F2-4B04-AEF4-BF5FE27CC466}">
      <dgm:prSet phldrT="[Текст]"/>
      <dgm:spPr/>
      <dgm:t>
        <a:bodyPr/>
        <a:lstStyle/>
        <a:p>
          <a:r>
            <a:rPr lang="ru-RU" dirty="0" smtClean="0"/>
            <a:t>Семьи, воспитывающие детей-инвалидов</a:t>
          </a:r>
          <a:endParaRPr lang="ru-RU" dirty="0"/>
        </a:p>
      </dgm:t>
    </dgm:pt>
    <dgm:pt modelId="{19603F91-D072-4A65-8097-79081B77ADFA}" type="parTrans" cxnId="{CEFCCFD3-936C-4F7E-8187-9E60C3C6FD7A}">
      <dgm:prSet/>
      <dgm:spPr/>
      <dgm:t>
        <a:bodyPr/>
        <a:lstStyle/>
        <a:p>
          <a:endParaRPr lang="ru-RU"/>
        </a:p>
      </dgm:t>
    </dgm:pt>
    <dgm:pt modelId="{214030DC-4965-4301-BD4E-B111B69179ED}" type="sibTrans" cxnId="{CEFCCFD3-936C-4F7E-8187-9E60C3C6FD7A}">
      <dgm:prSet/>
      <dgm:spPr/>
      <dgm:t>
        <a:bodyPr/>
        <a:lstStyle/>
        <a:p>
          <a:endParaRPr lang="ru-RU"/>
        </a:p>
      </dgm:t>
    </dgm:pt>
    <dgm:pt modelId="{63308026-7F98-496B-9168-83EF0942511E}">
      <dgm:prSet phldrT="[Текст]"/>
      <dgm:spPr/>
      <dgm:t>
        <a:bodyPr/>
        <a:lstStyle/>
        <a:p>
          <a:r>
            <a:rPr lang="ru-RU" dirty="0" smtClean="0"/>
            <a:t>Многодетные семьи</a:t>
          </a:r>
          <a:endParaRPr lang="ru-RU" dirty="0"/>
        </a:p>
      </dgm:t>
    </dgm:pt>
    <dgm:pt modelId="{5D1F0AAD-DBBA-4678-99C8-35446E8ECA08}" type="parTrans" cxnId="{1D876195-529D-4D13-AFB5-D83A63533BFD}">
      <dgm:prSet/>
      <dgm:spPr/>
      <dgm:t>
        <a:bodyPr/>
        <a:lstStyle/>
        <a:p>
          <a:endParaRPr lang="ru-RU"/>
        </a:p>
      </dgm:t>
    </dgm:pt>
    <dgm:pt modelId="{06F15F4E-61B6-4CFF-86F3-7FB7FE20D50B}" type="sibTrans" cxnId="{1D876195-529D-4D13-AFB5-D83A63533BFD}">
      <dgm:prSet/>
      <dgm:spPr/>
      <dgm:t>
        <a:bodyPr/>
        <a:lstStyle/>
        <a:p>
          <a:endParaRPr lang="ru-RU"/>
        </a:p>
      </dgm:t>
    </dgm:pt>
    <dgm:pt modelId="{C2BDEF08-E922-4FF0-9509-238171645455}">
      <dgm:prSet/>
      <dgm:spPr/>
      <dgm:t>
        <a:bodyPr/>
        <a:lstStyle/>
        <a:p>
          <a:r>
            <a:rPr lang="ru-RU" dirty="0" smtClean="0"/>
            <a:t>Неполные семьи</a:t>
          </a:r>
          <a:endParaRPr lang="ru-RU" dirty="0"/>
        </a:p>
      </dgm:t>
    </dgm:pt>
    <dgm:pt modelId="{36AF6AF1-1BF2-404F-8CBE-71551699FDCF}" type="parTrans" cxnId="{E78A87EE-B365-432D-9FF0-5A5ABD0932AA}">
      <dgm:prSet/>
      <dgm:spPr/>
      <dgm:t>
        <a:bodyPr/>
        <a:lstStyle/>
        <a:p>
          <a:endParaRPr lang="ru-RU"/>
        </a:p>
      </dgm:t>
    </dgm:pt>
    <dgm:pt modelId="{3DA823D7-7638-4E11-A8EE-D7A1D1D62DB4}" type="sibTrans" cxnId="{E78A87EE-B365-432D-9FF0-5A5ABD0932AA}">
      <dgm:prSet/>
      <dgm:spPr/>
      <dgm:t>
        <a:bodyPr/>
        <a:lstStyle/>
        <a:p>
          <a:endParaRPr lang="ru-RU"/>
        </a:p>
      </dgm:t>
    </dgm:pt>
    <dgm:pt modelId="{408638BA-A88F-481C-886D-AF5A79BB147C}">
      <dgm:prSet/>
      <dgm:spPr/>
      <dgm:t>
        <a:bodyPr/>
        <a:lstStyle/>
        <a:p>
          <a:r>
            <a:rPr lang="ru-RU" dirty="0" smtClean="0"/>
            <a:t>Малообеспеченные семьи всех категорий</a:t>
          </a:r>
          <a:endParaRPr lang="ru-RU" dirty="0"/>
        </a:p>
      </dgm:t>
    </dgm:pt>
    <dgm:pt modelId="{9674BA15-B7D6-43B4-8EE5-C3C24EA3B592}" type="parTrans" cxnId="{BB551218-E849-48F3-87C3-37C184F5C81F}">
      <dgm:prSet/>
      <dgm:spPr/>
      <dgm:t>
        <a:bodyPr/>
        <a:lstStyle/>
        <a:p>
          <a:endParaRPr lang="ru-RU"/>
        </a:p>
      </dgm:t>
    </dgm:pt>
    <dgm:pt modelId="{03F4E7FC-AE11-44B9-94D2-82C6940C9717}" type="sibTrans" cxnId="{BB551218-E849-48F3-87C3-37C184F5C81F}">
      <dgm:prSet/>
      <dgm:spPr/>
      <dgm:t>
        <a:bodyPr/>
        <a:lstStyle/>
        <a:p>
          <a:endParaRPr lang="ru-RU"/>
        </a:p>
      </dgm:t>
    </dgm:pt>
    <dgm:pt modelId="{AADD1539-843F-42C4-B0C3-D62BEF8F5052}" type="pres">
      <dgm:prSet presAssocID="{E0FA1478-FBA7-497B-A719-201A2C2A296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9FCCE7-B0C5-4458-A364-C04729BF2042}" type="pres">
      <dgm:prSet presAssocID="{CB7A0B9B-6CD1-4EA5-AA68-4B7812E2EFAD}" presName="root" presStyleCnt="0">
        <dgm:presLayoutVars>
          <dgm:chMax/>
          <dgm:chPref val="4"/>
        </dgm:presLayoutVars>
      </dgm:prSet>
      <dgm:spPr/>
    </dgm:pt>
    <dgm:pt modelId="{19AB2548-6B09-4642-A6A6-CA7DC0FC409A}" type="pres">
      <dgm:prSet presAssocID="{CB7A0B9B-6CD1-4EA5-AA68-4B7812E2EFAD}" presName="rootComposite" presStyleCnt="0">
        <dgm:presLayoutVars/>
      </dgm:prSet>
      <dgm:spPr/>
    </dgm:pt>
    <dgm:pt modelId="{519AB706-032E-45D3-A070-9903E3CF449E}" type="pres">
      <dgm:prSet presAssocID="{CB7A0B9B-6CD1-4EA5-AA68-4B7812E2EFAD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5CFE408-E0B3-495B-AE6B-63B830FBEFB5}" type="pres">
      <dgm:prSet presAssocID="{CB7A0B9B-6CD1-4EA5-AA68-4B7812E2EFAD}" presName="childShape" presStyleCnt="0">
        <dgm:presLayoutVars>
          <dgm:chMax val="0"/>
          <dgm:chPref val="0"/>
        </dgm:presLayoutVars>
      </dgm:prSet>
      <dgm:spPr/>
    </dgm:pt>
    <dgm:pt modelId="{65F7908B-53DF-4B96-BB10-08ED2C170C8E}" type="pres">
      <dgm:prSet presAssocID="{97AC34D5-94F2-4B04-AEF4-BF5FE27CC466}" presName="childComposite" presStyleCnt="0">
        <dgm:presLayoutVars>
          <dgm:chMax val="0"/>
          <dgm:chPref val="0"/>
        </dgm:presLayoutVars>
      </dgm:prSet>
      <dgm:spPr/>
    </dgm:pt>
    <dgm:pt modelId="{C4536685-5B8C-4B32-BE2E-9D06FBB95C13}" type="pres">
      <dgm:prSet presAssocID="{97AC34D5-94F2-4B04-AEF4-BF5FE27CC466}" presName="Image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481B1B3E-CBDE-4549-AA66-9B0319A7AC28}" type="pres">
      <dgm:prSet presAssocID="{97AC34D5-94F2-4B04-AEF4-BF5FE27CC466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16766-437D-4A03-A321-F3850D19B9FB}" type="pres">
      <dgm:prSet presAssocID="{63308026-7F98-496B-9168-83EF0942511E}" presName="childComposite" presStyleCnt="0">
        <dgm:presLayoutVars>
          <dgm:chMax val="0"/>
          <dgm:chPref val="0"/>
        </dgm:presLayoutVars>
      </dgm:prSet>
      <dgm:spPr/>
    </dgm:pt>
    <dgm:pt modelId="{1A3FC15B-F0B3-4899-BF2C-3FFFECFF29FC}" type="pres">
      <dgm:prSet presAssocID="{63308026-7F98-496B-9168-83EF0942511E}" presName="Image" presStyleLbl="node1" presStyleIdx="1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621A8B51-A8D8-45F1-B02E-697353B11566}" type="pres">
      <dgm:prSet presAssocID="{63308026-7F98-496B-9168-83EF0942511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F2AFF-0F85-438B-B550-DF9B028CE81D}" type="pres">
      <dgm:prSet presAssocID="{C2BDEF08-E922-4FF0-9509-238171645455}" presName="childComposite" presStyleCnt="0">
        <dgm:presLayoutVars>
          <dgm:chMax val="0"/>
          <dgm:chPref val="0"/>
        </dgm:presLayoutVars>
      </dgm:prSet>
      <dgm:spPr/>
    </dgm:pt>
    <dgm:pt modelId="{9B985197-3707-4F5D-85D3-52FE8E330C2C}" type="pres">
      <dgm:prSet presAssocID="{C2BDEF08-E922-4FF0-9509-238171645455}" presName="Image" presStyleLbl="node1" presStyleIdx="2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9C6B09B1-0ACF-4FF5-8628-BC60894A2336}" type="pres">
      <dgm:prSet presAssocID="{C2BDEF08-E922-4FF0-9509-23817164545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B41E7-23FD-4EA8-94CE-D711FCA791CD}" type="pres">
      <dgm:prSet presAssocID="{408638BA-A88F-481C-886D-AF5A79BB147C}" presName="childComposite" presStyleCnt="0">
        <dgm:presLayoutVars>
          <dgm:chMax val="0"/>
          <dgm:chPref val="0"/>
        </dgm:presLayoutVars>
      </dgm:prSet>
      <dgm:spPr/>
    </dgm:pt>
    <dgm:pt modelId="{73E9F8C2-B781-4029-B399-30BC42E918E5}" type="pres">
      <dgm:prSet presAssocID="{408638BA-A88F-481C-886D-AF5A79BB147C}" presName="Image" presStyleLbl="node1" presStyleIdx="3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74DC486B-D136-4495-AED6-B6898AE880BF}" type="pres">
      <dgm:prSet presAssocID="{408638BA-A88F-481C-886D-AF5A79BB147C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C8B18-3782-43DC-8D1E-349CBB5BEA67}" type="presOf" srcId="{63308026-7F98-496B-9168-83EF0942511E}" destId="{621A8B51-A8D8-45F1-B02E-697353B11566}" srcOrd="0" destOrd="0" presId="urn:microsoft.com/office/officeart/2008/layout/PictureAccentList"/>
    <dgm:cxn modelId="{89242FBB-E887-4158-9325-99C7EBD696D1}" type="presOf" srcId="{CB7A0B9B-6CD1-4EA5-AA68-4B7812E2EFAD}" destId="{519AB706-032E-45D3-A070-9903E3CF449E}" srcOrd="0" destOrd="0" presId="urn:microsoft.com/office/officeart/2008/layout/PictureAccentList"/>
    <dgm:cxn modelId="{E78A87EE-B365-432D-9FF0-5A5ABD0932AA}" srcId="{CB7A0B9B-6CD1-4EA5-AA68-4B7812E2EFAD}" destId="{C2BDEF08-E922-4FF0-9509-238171645455}" srcOrd="2" destOrd="0" parTransId="{36AF6AF1-1BF2-404F-8CBE-71551699FDCF}" sibTransId="{3DA823D7-7638-4E11-A8EE-D7A1D1D62DB4}"/>
    <dgm:cxn modelId="{1D876195-529D-4D13-AFB5-D83A63533BFD}" srcId="{CB7A0B9B-6CD1-4EA5-AA68-4B7812E2EFAD}" destId="{63308026-7F98-496B-9168-83EF0942511E}" srcOrd="1" destOrd="0" parTransId="{5D1F0AAD-DBBA-4678-99C8-35446E8ECA08}" sibTransId="{06F15F4E-61B6-4CFF-86F3-7FB7FE20D50B}"/>
    <dgm:cxn modelId="{EEA2F6D1-CE43-4094-B44E-100FE12EAA71}" srcId="{E0FA1478-FBA7-497B-A719-201A2C2A296E}" destId="{CB7A0B9B-6CD1-4EA5-AA68-4B7812E2EFAD}" srcOrd="0" destOrd="0" parTransId="{055EDD7F-6BC4-4CDF-A310-1AEE57DDB99F}" sibTransId="{15BBD170-2605-4EFA-893A-FC15A70FB7CC}"/>
    <dgm:cxn modelId="{CEFCCFD3-936C-4F7E-8187-9E60C3C6FD7A}" srcId="{CB7A0B9B-6CD1-4EA5-AA68-4B7812E2EFAD}" destId="{97AC34D5-94F2-4B04-AEF4-BF5FE27CC466}" srcOrd="0" destOrd="0" parTransId="{19603F91-D072-4A65-8097-79081B77ADFA}" sibTransId="{214030DC-4965-4301-BD4E-B111B69179ED}"/>
    <dgm:cxn modelId="{0D009EE3-44EF-434F-BE90-584C1FF78E7C}" type="presOf" srcId="{C2BDEF08-E922-4FF0-9509-238171645455}" destId="{9C6B09B1-0ACF-4FF5-8628-BC60894A2336}" srcOrd="0" destOrd="0" presId="urn:microsoft.com/office/officeart/2008/layout/PictureAccentList"/>
    <dgm:cxn modelId="{0FA6F816-D958-4274-94FC-92287B676E81}" type="presOf" srcId="{97AC34D5-94F2-4B04-AEF4-BF5FE27CC466}" destId="{481B1B3E-CBDE-4549-AA66-9B0319A7AC28}" srcOrd="0" destOrd="0" presId="urn:microsoft.com/office/officeart/2008/layout/PictureAccentList"/>
    <dgm:cxn modelId="{3FE83564-FDAC-4F63-A3BC-91D18197FBCA}" type="presOf" srcId="{408638BA-A88F-481C-886D-AF5A79BB147C}" destId="{74DC486B-D136-4495-AED6-B6898AE880BF}" srcOrd="0" destOrd="0" presId="urn:microsoft.com/office/officeart/2008/layout/PictureAccentList"/>
    <dgm:cxn modelId="{BB551218-E849-48F3-87C3-37C184F5C81F}" srcId="{CB7A0B9B-6CD1-4EA5-AA68-4B7812E2EFAD}" destId="{408638BA-A88F-481C-886D-AF5A79BB147C}" srcOrd="3" destOrd="0" parTransId="{9674BA15-B7D6-43B4-8EE5-C3C24EA3B592}" sibTransId="{03F4E7FC-AE11-44B9-94D2-82C6940C9717}"/>
    <dgm:cxn modelId="{8C97109D-D747-44D8-BC47-6CBB8C83C73A}" type="presOf" srcId="{E0FA1478-FBA7-497B-A719-201A2C2A296E}" destId="{AADD1539-843F-42C4-B0C3-D62BEF8F5052}" srcOrd="0" destOrd="0" presId="urn:microsoft.com/office/officeart/2008/layout/PictureAccentList"/>
    <dgm:cxn modelId="{6D133F70-E118-446E-AF44-71D4FD295CAE}" type="presParOf" srcId="{AADD1539-843F-42C4-B0C3-D62BEF8F5052}" destId="{F39FCCE7-B0C5-4458-A364-C04729BF2042}" srcOrd="0" destOrd="0" presId="urn:microsoft.com/office/officeart/2008/layout/PictureAccentList"/>
    <dgm:cxn modelId="{6A6CD30A-5C41-4156-9880-ED1F2FFD401E}" type="presParOf" srcId="{F39FCCE7-B0C5-4458-A364-C04729BF2042}" destId="{19AB2548-6B09-4642-A6A6-CA7DC0FC409A}" srcOrd="0" destOrd="0" presId="urn:microsoft.com/office/officeart/2008/layout/PictureAccentList"/>
    <dgm:cxn modelId="{CF3B0EC0-2457-48BB-9D04-0A10172EA487}" type="presParOf" srcId="{19AB2548-6B09-4642-A6A6-CA7DC0FC409A}" destId="{519AB706-032E-45D3-A070-9903E3CF449E}" srcOrd="0" destOrd="0" presId="urn:microsoft.com/office/officeart/2008/layout/PictureAccentList"/>
    <dgm:cxn modelId="{3A8299C8-EEBC-4219-BC4B-A75D58EA35D5}" type="presParOf" srcId="{F39FCCE7-B0C5-4458-A364-C04729BF2042}" destId="{45CFE408-E0B3-495B-AE6B-63B830FBEFB5}" srcOrd="1" destOrd="0" presId="urn:microsoft.com/office/officeart/2008/layout/PictureAccentList"/>
    <dgm:cxn modelId="{77E512B7-E474-4532-A895-98BE9043B45A}" type="presParOf" srcId="{45CFE408-E0B3-495B-AE6B-63B830FBEFB5}" destId="{65F7908B-53DF-4B96-BB10-08ED2C170C8E}" srcOrd="0" destOrd="0" presId="urn:microsoft.com/office/officeart/2008/layout/PictureAccentList"/>
    <dgm:cxn modelId="{932E6C19-0854-4AF6-A052-0373EEF7567C}" type="presParOf" srcId="{65F7908B-53DF-4B96-BB10-08ED2C170C8E}" destId="{C4536685-5B8C-4B32-BE2E-9D06FBB95C13}" srcOrd="0" destOrd="0" presId="urn:microsoft.com/office/officeart/2008/layout/PictureAccentList"/>
    <dgm:cxn modelId="{2464F9BB-2BFA-4D8B-81D5-D7A63C367007}" type="presParOf" srcId="{65F7908B-53DF-4B96-BB10-08ED2C170C8E}" destId="{481B1B3E-CBDE-4549-AA66-9B0319A7AC28}" srcOrd="1" destOrd="0" presId="urn:microsoft.com/office/officeart/2008/layout/PictureAccentList"/>
    <dgm:cxn modelId="{824F41C7-1FCE-4284-87AE-E557DE4EB9E9}" type="presParOf" srcId="{45CFE408-E0B3-495B-AE6B-63B830FBEFB5}" destId="{CF416766-437D-4A03-A321-F3850D19B9FB}" srcOrd="1" destOrd="0" presId="urn:microsoft.com/office/officeart/2008/layout/PictureAccentList"/>
    <dgm:cxn modelId="{1586EDD5-B574-4CC1-BFCE-3538A25FC112}" type="presParOf" srcId="{CF416766-437D-4A03-A321-F3850D19B9FB}" destId="{1A3FC15B-F0B3-4899-BF2C-3FFFECFF29FC}" srcOrd="0" destOrd="0" presId="urn:microsoft.com/office/officeart/2008/layout/PictureAccentList"/>
    <dgm:cxn modelId="{2C63550F-3598-45ED-8AEE-77335A2D3FE9}" type="presParOf" srcId="{CF416766-437D-4A03-A321-F3850D19B9FB}" destId="{621A8B51-A8D8-45F1-B02E-697353B11566}" srcOrd="1" destOrd="0" presId="urn:microsoft.com/office/officeart/2008/layout/PictureAccentList"/>
    <dgm:cxn modelId="{327A9254-D16D-41CE-8770-37AAE43CD2EC}" type="presParOf" srcId="{45CFE408-E0B3-495B-AE6B-63B830FBEFB5}" destId="{962F2AFF-0F85-438B-B550-DF9B028CE81D}" srcOrd="2" destOrd="0" presId="urn:microsoft.com/office/officeart/2008/layout/PictureAccentList"/>
    <dgm:cxn modelId="{269B0B96-3DE1-46DE-9D31-B4C170973DD3}" type="presParOf" srcId="{962F2AFF-0F85-438B-B550-DF9B028CE81D}" destId="{9B985197-3707-4F5D-85D3-52FE8E330C2C}" srcOrd="0" destOrd="0" presId="urn:microsoft.com/office/officeart/2008/layout/PictureAccentList"/>
    <dgm:cxn modelId="{EA809586-92DA-4480-984F-D8A44D2DC8F8}" type="presParOf" srcId="{962F2AFF-0F85-438B-B550-DF9B028CE81D}" destId="{9C6B09B1-0ACF-4FF5-8628-BC60894A2336}" srcOrd="1" destOrd="0" presId="urn:microsoft.com/office/officeart/2008/layout/PictureAccentList"/>
    <dgm:cxn modelId="{97E7AB7B-DC80-4732-966F-388999D6653A}" type="presParOf" srcId="{45CFE408-E0B3-495B-AE6B-63B830FBEFB5}" destId="{B15B41E7-23FD-4EA8-94CE-D711FCA791CD}" srcOrd="3" destOrd="0" presId="urn:microsoft.com/office/officeart/2008/layout/PictureAccentList"/>
    <dgm:cxn modelId="{D0C07C77-F1C3-4CE7-88F7-02B418DB9171}" type="presParOf" srcId="{B15B41E7-23FD-4EA8-94CE-D711FCA791CD}" destId="{73E9F8C2-B781-4029-B399-30BC42E918E5}" srcOrd="0" destOrd="0" presId="urn:microsoft.com/office/officeart/2008/layout/PictureAccentList"/>
    <dgm:cxn modelId="{BD576A2E-3138-4A26-BEEE-5BDCDC0C88A2}" type="presParOf" srcId="{B15B41E7-23FD-4EA8-94CE-D711FCA791CD}" destId="{74DC486B-D136-4495-AED6-B6898AE880B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F0E0A-9FF2-4854-ACD9-2258F71D23B6}">
      <dsp:nvSpPr>
        <dsp:cNvPr id="0" name=""/>
        <dsp:cNvSpPr/>
      </dsp:nvSpPr>
      <dsp:spPr>
        <a:xfrm rot="10800000">
          <a:off x="1138727" y="94061"/>
          <a:ext cx="6441269" cy="814965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3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12 социально-реабилитационных центров для несовершеннолетних</a:t>
          </a:r>
          <a:endParaRPr lang="ru-RU" sz="2000" kern="1200" dirty="0"/>
        </a:p>
      </dsp:txBody>
      <dsp:txXfrm rot="10800000">
        <a:off x="1342468" y="94061"/>
        <a:ext cx="6237528" cy="814965"/>
      </dsp:txXfrm>
    </dsp:sp>
    <dsp:sp modelId="{7E7862AE-ABBF-406A-B504-4E74D95097F7}">
      <dsp:nvSpPr>
        <dsp:cNvPr id="0" name=""/>
        <dsp:cNvSpPr/>
      </dsp:nvSpPr>
      <dsp:spPr>
        <a:xfrm>
          <a:off x="719285" y="18640"/>
          <a:ext cx="1025601" cy="100117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0B8D-766F-4A88-AE79-20039981F6FD}">
      <dsp:nvSpPr>
        <dsp:cNvPr id="0" name=""/>
        <dsp:cNvSpPr/>
      </dsp:nvSpPr>
      <dsp:spPr>
        <a:xfrm rot="10800000">
          <a:off x="1269438" y="1256138"/>
          <a:ext cx="6227765" cy="814965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3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Реабилитационный центр для детей и подростков с ограниченными возможностями «Здоровье»</a:t>
          </a:r>
          <a:endParaRPr lang="ru-RU" sz="1800" kern="1200" dirty="0"/>
        </a:p>
      </dsp:txBody>
      <dsp:txXfrm rot="10800000">
        <a:off x="1473179" y="1256138"/>
        <a:ext cx="6024024" cy="814965"/>
      </dsp:txXfrm>
    </dsp:sp>
    <dsp:sp modelId="{D4294259-F4A5-499F-9836-1EAAED383147}">
      <dsp:nvSpPr>
        <dsp:cNvPr id="0" name=""/>
        <dsp:cNvSpPr/>
      </dsp:nvSpPr>
      <dsp:spPr>
        <a:xfrm>
          <a:off x="701905" y="1103242"/>
          <a:ext cx="1034761" cy="1016636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B40CD-C988-4830-9466-813855584DED}">
      <dsp:nvSpPr>
        <dsp:cNvPr id="0" name=""/>
        <dsp:cNvSpPr/>
      </dsp:nvSpPr>
      <dsp:spPr>
        <a:xfrm rot="10800000">
          <a:off x="1328931" y="2293673"/>
          <a:ext cx="6106757" cy="814965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3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13 отделений помощи семье и детям в комплексных центрах социального обслуживания населения</a:t>
          </a:r>
          <a:endParaRPr lang="ru-RU" sz="1800" kern="1200" dirty="0"/>
        </a:p>
      </dsp:txBody>
      <dsp:txXfrm rot="10800000">
        <a:off x="1532672" y="2293673"/>
        <a:ext cx="5903016" cy="814965"/>
      </dsp:txXfrm>
    </dsp:sp>
    <dsp:sp modelId="{0493DAAE-144B-4C64-A911-E7D25FDF2C82}">
      <dsp:nvSpPr>
        <dsp:cNvPr id="0" name=""/>
        <dsp:cNvSpPr/>
      </dsp:nvSpPr>
      <dsp:spPr>
        <a:xfrm>
          <a:off x="791943" y="2171057"/>
          <a:ext cx="898303" cy="90303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C954E-0D69-4446-BA7D-B472F03945DB}">
      <dsp:nvSpPr>
        <dsp:cNvPr id="0" name=""/>
        <dsp:cNvSpPr/>
      </dsp:nvSpPr>
      <dsp:spPr>
        <a:xfrm rot="10800000">
          <a:off x="1261714" y="3254450"/>
          <a:ext cx="6278632" cy="8149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3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Центр социальной помощи семье и детям</a:t>
          </a:r>
          <a:endParaRPr lang="ru-RU" sz="2000" kern="1200" dirty="0"/>
        </a:p>
      </dsp:txBody>
      <dsp:txXfrm rot="10800000">
        <a:off x="1465455" y="3254450"/>
        <a:ext cx="6074891" cy="814965"/>
      </dsp:txXfrm>
    </dsp:sp>
    <dsp:sp modelId="{9444D189-0CC0-4B0D-A5A8-DFBB87DA9277}">
      <dsp:nvSpPr>
        <dsp:cNvPr id="0" name=""/>
        <dsp:cNvSpPr/>
      </dsp:nvSpPr>
      <dsp:spPr>
        <a:xfrm>
          <a:off x="785324" y="3127987"/>
          <a:ext cx="1127040" cy="1127040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AB706-032E-45D3-A070-9903E3CF449E}">
      <dsp:nvSpPr>
        <dsp:cNvPr id="0" name=""/>
        <dsp:cNvSpPr/>
      </dsp:nvSpPr>
      <dsp:spPr>
        <a:xfrm>
          <a:off x="1230185" y="947"/>
          <a:ext cx="6379697" cy="7217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Категории семей, находящихся в трудной жизненной ситуации</a:t>
          </a:r>
          <a:endParaRPr lang="ru-RU" sz="2200" kern="1200" dirty="0"/>
        </a:p>
      </dsp:txBody>
      <dsp:txXfrm>
        <a:off x="1251325" y="22087"/>
        <a:ext cx="6337417" cy="679489"/>
      </dsp:txXfrm>
    </dsp:sp>
    <dsp:sp modelId="{C4536685-5B8C-4B32-BE2E-9D06FBB95C13}">
      <dsp:nvSpPr>
        <dsp:cNvPr id="0" name=""/>
        <dsp:cNvSpPr/>
      </dsp:nvSpPr>
      <dsp:spPr>
        <a:xfrm>
          <a:off x="1230185" y="852635"/>
          <a:ext cx="721769" cy="72176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B1B3E-CBDE-4549-AA66-9B0319A7AC28}">
      <dsp:nvSpPr>
        <dsp:cNvPr id="0" name=""/>
        <dsp:cNvSpPr/>
      </dsp:nvSpPr>
      <dsp:spPr>
        <a:xfrm>
          <a:off x="1995261" y="852635"/>
          <a:ext cx="5614621" cy="72176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Семьи, воспитывающие детей-инвалидов</a:t>
          </a:r>
          <a:endParaRPr lang="ru-RU" sz="2200" kern="1200" dirty="0"/>
        </a:p>
      </dsp:txBody>
      <dsp:txXfrm>
        <a:off x="2030501" y="887875"/>
        <a:ext cx="5544141" cy="651289"/>
      </dsp:txXfrm>
    </dsp:sp>
    <dsp:sp modelId="{1A3FC15B-F0B3-4899-BF2C-3FFFECFF29FC}">
      <dsp:nvSpPr>
        <dsp:cNvPr id="0" name=""/>
        <dsp:cNvSpPr/>
      </dsp:nvSpPr>
      <dsp:spPr>
        <a:xfrm>
          <a:off x="1230185" y="1661018"/>
          <a:ext cx="721769" cy="72176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A8B51-A8D8-45F1-B02E-697353B11566}">
      <dsp:nvSpPr>
        <dsp:cNvPr id="0" name=""/>
        <dsp:cNvSpPr/>
      </dsp:nvSpPr>
      <dsp:spPr>
        <a:xfrm>
          <a:off x="1995261" y="1661018"/>
          <a:ext cx="5614621" cy="721769"/>
        </a:xfrm>
        <a:prstGeom prst="roundRect">
          <a:avLst>
            <a:gd name="adj" fmla="val 16670"/>
          </a:avLst>
        </a:prstGeom>
        <a:solidFill>
          <a:schemeClr val="accent4">
            <a:hueOff val="-276886"/>
            <a:satOff val="23809"/>
            <a:lumOff val="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Многодетные семьи</a:t>
          </a:r>
          <a:endParaRPr lang="ru-RU" sz="2200" kern="1200" dirty="0"/>
        </a:p>
      </dsp:txBody>
      <dsp:txXfrm>
        <a:off x="2030501" y="1696258"/>
        <a:ext cx="5544141" cy="651289"/>
      </dsp:txXfrm>
    </dsp:sp>
    <dsp:sp modelId="{9B985197-3707-4F5D-85D3-52FE8E330C2C}">
      <dsp:nvSpPr>
        <dsp:cNvPr id="0" name=""/>
        <dsp:cNvSpPr/>
      </dsp:nvSpPr>
      <dsp:spPr>
        <a:xfrm>
          <a:off x="1230185" y="2469400"/>
          <a:ext cx="721769" cy="72176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B09B1-0ACF-4FF5-8628-BC60894A2336}">
      <dsp:nvSpPr>
        <dsp:cNvPr id="0" name=""/>
        <dsp:cNvSpPr/>
      </dsp:nvSpPr>
      <dsp:spPr>
        <a:xfrm>
          <a:off x="1995261" y="2469400"/>
          <a:ext cx="5614621" cy="721769"/>
        </a:xfrm>
        <a:prstGeom prst="roundRect">
          <a:avLst>
            <a:gd name="adj" fmla="val 16670"/>
          </a:avLst>
        </a:prstGeom>
        <a:solidFill>
          <a:schemeClr val="accent4">
            <a:hueOff val="-553771"/>
            <a:satOff val="47619"/>
            <a:lumOff val="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Неполные семьи</a:t>
          </a:r>
          <a:endParaRPr lang="ru-RU" sz="2200" kern="1200" dirty="0"/>
        </a:p>
      </dsp:txBody>
      <dsp:txXfrm>
        <a:off x="2030501" y="2504640"/>
        <a:ext cx="5544141" cy="651289"/>
      </dsp:txXfrm>
    </dsp:sp>
    <dsp:sp modelId="{73E9F8C2-B781-4029-B399-30BC42E918E5}">
      <dsp:nvSpPr>
        <dsp:cNvPr id="0" name=""/>
        <dsp:cNvSpPr/>
      </dsp:nvSpPr>
      <dsp:spPr>
        <a:xfrm>
          <a:off x="1230185" y="3277782"/>
          <a:ext cx="721769" cy="72176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C486B-D136-4495-AED6-B6898AE880BF}">
      <dsp:nvSpPr>
        <dsp:cNvPr id="0" name=""/>
        <dsp:cNvSpPr/>
      </dsp:nvSpPr>
      <dsp:spPr>
        <a:xfrm>
          <a:off x="1995261" y="3277782"/>
          <a:ext cx="5614621" cy="721769"/>
        </a:xfrm>
        <a:prstGeom prst="roundRect">
          <a:avLst>
            <a:gd name="adj" fmla="val 16670"/>
          </a:avLst>
        </a:prstGeom>
        <a:solidFill>
          <a:schemeClr val="accent4">
            <a:hueOff val="-830657"/>
            <a:satOff val="71428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Малообеспеченные семьи всех категорий</a:t>
          </a:r>
          <a:endParaRPr lang="ru-RU" sz="2200" kern="1200" dirty="0"/>
        </a:p>
      </dsp:txBody>
      <dsp:txXfrm>
        <a:off x="2030501" y="3313022"/>
        <a:ext cx="5544141" cy="65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085" y="2125001"/>
            <a:ext cx="7650956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69" y="3876305"/>
            <a:ext cx="6300788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5816" y="273939"/>
            <a:ext cx="2025253" cy="5836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0056" y="273939"/>
            <a:ext cx="5925741" cy="5836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027" y="4395679"/>
            <a:ext cx="7650956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1027" y="2899312"/>
            <a:ext cx="76509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056" y="1596126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5572" y="1596126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" y="1531204"/>
            <a:ext cx="397706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" y="2169337"/>
            <a:ext cx="397706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447" y="1531204"/>
            <a:ext cx="397862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447" y="2169337"/>
            <a:ext cx="397862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272355"/>
            <a:ext cx="296130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9190" y="272355"/>
            <a:ext cx="503187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7" y="1431446"/>
            <a:ext cx="296130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284" y="4788377"/>
            <a:ext cx="54006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4284" y="611215"/>
            <a:ext cx="5400675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2582" indent="0">
              <a:buNone/>
              <a:defRPr sz="2800"/>
            </a:lvl2pPr>
            <a:lvl3pPr marL="905165" indent="0">
              <a:buNone/>
              <a:defRPr sz="2400"/>
            </a:lvl3pPr>
            <a:lvl4pPr marL="1357747" indent="0">
              <a:buNone/>
              <a:defRPr sz="2000"/>
            </a:lvl4pPr>
            <a:lvl5pPr marL="1810329" indent="0">
              <a:buNone/>
              <a:defRPr sz="2000"/>
            </a:lvl5pPr>
            <a:lvl6pPr marL="2262911" indent="0">
              <a:buNone/>
              <a:defRPr sz="2000"/>
            </a:lvl6pPr>
            <a:lvl7pPr marL="2715494" indent="0">
              <a:buNone/>
              <a:defRPr sz="2000"/>
            </a:lvl7pPr>
            <a:lvl8pPr marL="3168076" indent="0">
              <a:buNone/>
              <a:defRPr sz="2000"/>
            </a:lvl8pPr>
            <a:lvl9pPr marL="362065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4284" y="5353671"/>
            <a:ext cx="54006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" y="273939"/>
            <a:ext cx="8101013" cy="1140090"/>
          </a:xfrm>
          <a:prstGeom prst="rect">
            <a:avLst/>
          </a:prstGeom>
        </p:spPr>
        <p:txBody>
          <a:bodyPr vert="horz" lIns="90516" tIns="45258" rIns="90516" bIns="452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" y="1596126"/>
            <a:ext cx="8101013" cy="4514439"/>
          </a:xfrm>
          <a:prstGeom prst="rect">
            <a:avLst/>
          </a:prstGeom>
        </p:spPr>
        <p:txBody>
          <a:bodyPr vert="horz" lIns="90516" tIns="45258" rIns="90516" bIns="452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0056" y="6340166"/>
            <a:ext cx="2100263" cy="36419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5385" y="6340166"/>
            <a:ext cx="2850356" cy="36419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0806" y="6340166"/>
            <a:ext cx="2100263" cy="36419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051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437" indent="-339437" algn="l" defTabSz="9051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446" indent="-282864" algn="l" defTabSz="9051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456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38" indent="-226291" algn="l" defTabSz="9051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20" indent="-226291" algn="l" defTabSz="9051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3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785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367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949" indent="-226291" algn="l" defTabSz="905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82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65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47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29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11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494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076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658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3688" y="-1076900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3557" y="1476053"/>
            <a:ext cx="7200800" cy="3024336"/>
          </a:xfrm>
          <a:prstGeom prst="rect">
            <a:avLst/>
          </a:prstGeom>
        </p:spPr>
        <p:txBody>
          <a:bodyPr vert="horz" lIns="90516" tIns="45258" rIns="90516" bIns="45258" rtlCol="0" anchor="ctr">
            <a:noAutofit/>
          </a:bodyPr>
          <a:lstStyle>
            <a:lvl1pPr algn="ctr" defTabSz="9051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Перспективы развития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служб медиации и примирения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 социально-реабилитационных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центрах для несовершеннолетних Ярославской области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155" y="4788421"/>
            <a:ext cx="49133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6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72802" y="-1109159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130" y="1260029"/>
            <a:ext cx="518457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20000"/>
                </a:solidFill>
                <a:latin typeface="Times New Roman"/>
                <a:ea typeface="Calibri"/>
              </a:rPr>
              <a:t>ПЕРСПЕКТИВЫ:</a:t>
            </a:r>
          </a:p>
          <a:p>
            <a:pPr marL="179705" indent="450215"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обучение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специалистов СРЦ различным формам восстановительных технологий.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Times New Roman"/>
              </a:rPr>
              <a:t>применение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Times New Roman"/>
              </a:rPr>
              <a:t>медиативных технологий в деятельности специалистов всех СРЦ Ярославской области при методической поддержке центра «Наставник», который будет осуществлять консультирование и </a:t>
            </a:r>
            <a:r>
              <a:rPr lang="ru-RU" dirty="0" err="1">
                <a:solidFill>
                  <a:srgbClr val="920000"/>
                </a:solidFill>
                <a:latin typeface="Times New Roman"/>
                <a:ea typeface="Times New Roman"/>
              </a:rPr>
              <a:t>супервизию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Times New Roman"/>
              </a:rPr>
              <a:t> конфликтных случаев в других учреждениях.</a:t>
            </a:r>
            <a:endParaRPr lang="ru-RU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Times New Roman"/>
              </a:rPr>
              <a:t>продолжение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Times New Roman"/>
              </a:rPr>
              <a:t>практики привлечения специально подобранных и обученных волонтеров-посредников для разрешения конфликтных ситуаций среди сверстников и в детско-родительских конфликтах.</a:t>
            </a:r>
            <a:endParaRPr lang="ru-RU" dirty="0">
              <a:solidFill>
                <a:srgbClr val="92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143" y="3958730"/>
            <a:ext cx="3127885" cy="2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884" y="1589964"/>
            <a:ext cx="3163144" cy="23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71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3688" y="-1076900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4029" y="2340149"/>
            <a:ext cx="43953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20000"/>
                </a:solidFill>
              </a:rPr>
              <a:t>СПАСИБО ЗА ВНИМАНИЕ </a:t>
            </a:r>
          </a:p>
          <a:p>
            <a:pPr algn="ctr"/>
            <a:r>
              <a:rPr lang="ru-RU" sz="2800" dirty="0" smtClean="0">
                <a:solidFill>
                  <a:srgbClr val="920000"/>
                </a:solidFill>
              </a:rPr>
              <a:t>И ПРОЯВЛЕННЫЙ ИНТЕРЕС </a:t>
            </a:r>
          </a:p>
          <a:p>
            <a:pPr algn="ctr"/>
            <a:r>
              <a:rPr lang="ru-RU" sz="2800" dirty="0" smtClean="0">
                <a:solidFill>
                  <a:srgbClr val="920000"/>
                </a:solidFill>
              </a:rPr>
              <a:t>К НАШЕЙ РАБОТЕ!</a:t>
            </a:r>
            <a:endParaRPr lang="ru-RU" sz="2800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1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72802" y="-1041284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3557" y="1476053"/>
            <a:ext cx="7200800" cy="3024336"/>
          </a:xfrm>
          <a:prstGeom prst="rect">
            <a:avLst/>
          </a:prstGeom>
        </p:spPr>
        <p:txBody>
          <a:bodyPr vert="horz" lIns="90516" tIns="45258" rIns="90516" bIns="45258" rtlCol="0" anchor="ctr">
            <a:noAutofit/>
          </a:bodyPr>
          <a:lstStyle>
            <a:lvl1pPr algn="ctr" defTabSz="9051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>
                    <a:lumMod val="50000"/>
                  </a:srgbClr>
                </a:solidFill>
              </a:rPr>
              <a:t/>
            </a:r>
            <a:br>
              <a:rPr lang="ru-RU" sz="2800" dirty="0" smtClean="0">
                <a:solidFill>
                  <a:srgbClr val="C00000">
                    <a:lumMod val="50000"/>
                  </a:srgbClr>
                </a:solidFill>
              </a:rPr>
            </a:br>
            <a:endParaRPr lang="ru-RU" sz="2800" dirty="0">
              <a:solidFill>
                <a:srgbClr val="C00000">
                  <a:lumMod val="50000"/>
                </a:srgbClr>
              </a:solidFill>
            </a:endParaRPr>
          </a:p>
        </p:txBody>
      </p:sp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3556" y="1260029"/>
            <a:ext cx="7341421" cy="658642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ИНФРАСТРУКТУРА СЕТИ УЧРЕЖДЕНИЙ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СОЦИАЛЬНОГО ОБСЛУЖИВАНИЯ НЕСОВЕРШЕННОЛЕТНИХ</a:t>
            </a:r>
            <a:endParaRPr lang="ru-RU" sz="1600" b="1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8982926"/>
              </p:ext>
            </p:extLst>
          </p:nvPr>
        </p:nvGraphicFramePr>
        <p:xfrm>
          <a:off x="245764" y="2052116"/>
          <a:ext cx="8575278" cy="477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3087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3688" y="-1076900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52865772"/>
              </p:ext>
            </p:extLst>
          </p:nvPr>
        </p:nvGraphicFramePr>
        <p:xfrm>
          <a:off x="153310" y="1692077"/>
          <a:ext cx="8840068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3087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3688" y="-1076900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SCF245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090" y="1110428"/>
            <a:ext cx="3366655" cy="2522913"/>
          </a:xfrm>
          <a:effectLst>
            <a:softEdge rad="112500"/>
          </a:effectLst>
          <a:extLst/>
        </p:spPr>
      </p:pic>
      <p:pic>
        <p:nvPicPr>
          <p:cNvPr id="12" name="Picture 3" descr="\\Yulia\общедоступные\P1210601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902" y="1112168"/>
            <a:ext cx="336550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Picture 8" descr="прим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402" y="2628181"/>
            <a:ext cx="3124200" cy="23302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3" descr="\\Yulia\общедоступные\Служба примирения\Служба примирения\Служба примирения 2012\DSC_018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82" y="4644405"/>
            <a:ext cx="3190164" cy="20474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2" descr="\\Yulia\общедоступные\психолог волонтер родитель ребенок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714" y="4474301"/>
            <a:ext cx="2956678" cy="22175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424272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3688" y="-1076900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9114" y="395933"/>
            <a:ext cx="1301725" cy="132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114" y="1299033"/>
            <a:ext cx="491253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За 2011-2013 годы центром «Наставник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»: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разработана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и апробирована программа отбора и подготовки волонтеров из числа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старшеклассников;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проведено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25 занятий для 46 волонтеров, которые участвовали как в работе службы примирения центра «Наставник», так и в работе  служб примирения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школ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;</a:t>
            </a:r>
            <a:endParaRPr lang="ru-RU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проведено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4 семинара для педагогов, организующих Службы примирения в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школах;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разработано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примерное положение о Службе примирения, алгоритм подготовки и проведения примирительных встреч, механизм организации деятельности службы примирения.</a:t>
            </a:r>
            <a:endParaRPr lang="ru-RU" dirty="0">
              <a:solidFill>
                <a:srgbClr val="92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648" y="3868699"/>
            <a:ext cx="3344594" cy="2508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642" y="1299033"/>
            <a:ext cx="33718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087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3688" y="-1076900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9114" y="395933"/>
            <a:ext cx="1301725" cy="132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114" y="1908101"/>
            <a:ext cx="4498975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920000"/>
                </a:solidFill>
                <a:latin typeface="Times New Roman"/>
                <a:ea typeface="Calibri"/>
              </a:rPr>
              <a:t>Основная </a:t>
            </a:r>
            <a:r>
              <a:rPr lang="ru-RU" sz="2000" b="1" dirty="0">
                <a:solidFill>
                  <a:srgbClr val="920000"/>
                </a:solidFill>
                <a:latin typeface="Times New Roman"/>
                <a:ea typeface="Calibri"/>
              </a:rPr>
              <a:t>проблематика случаев</a:t>
            </a:r>
            <a:r>
              <a:rPr lang="ru-RU" sz="2000" dirty="0" smtClean="0">
                <a:solidFill>
                  <a:srgbClr val="920000"/>
                </a:solidFill>
                <a:latin typeface="Times New Roman"/>
                <a:ea typeface="Calibri"/>
              </a:rPr>
              <a:t>: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920000"/>
                </a:solidFill>
                <a:latin typeface="Times New Roman"/>
                <a:ea typeface="Calibri"/>
              </a:rPr>
              <a:t>агрессивное поведение подростков в отношении </a:t>
            </a:r>
            <a:r>
              <a:rPr lang="ru-RU" sz="2000" dirty="0" smtClean="0">
                <a:solidFill>
                  <a:srgbClr val="920000"/>
                </a:solidFill>
                <a:latin typeface="Times New Roman"/>
                <a:ea typeface="Calibri"/>
              </a:rPr>
              <a:t>окружающих</a:t>
            </a:r>
            <a:endParaRPr lang="ru-RU" sz="2000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920000"/>
                </a:solidFill>
                <a:latin typeface="Times New Roman"/>
                <a:ea typeface="Calibri"/>
              </a:rPr>
              <a:t>игнорирование требований </a:t>
            </a:r>
            <a:r>
              <a:rPr lang="ru-RU" sz="2000" dirty="0" smtClean="0">
                <a:solidFill>
                  <a:srgbClr val="920000"/>
                </a:solidFill>
                <a:latin typeface="Times New Roman"/>
                <a:ea typeface="Calibri"/>
              </a:rPr>
              <a:t>взрослых</a:t>
            </a:r>
            <a:endParaRPr lang="ru-RU" sz="2000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920000"/>
                </a:solidFill>
                <a:latin typeface="Times New Roman"/>
                <a:ea typeface="Calibri"/>
              </a:rPr>
              <a:t>воровство</a:t>
            </a:r>
            <a:endParaRPr lang="ru-RU" sz="2000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920000"/>
                </a:solidFill>
                <a:latin typeface="Times New Roman"/>
                <a:ea typeface="Calibri"/>
              </a:rPr>
              <a:t>ложь</a:t>
            </a:r>
            <a:endParaRPr lang="ru-RU" sz="2000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920000"/>
                </a:solidFill>
                <a:latin typeface="Times New Roman"/>
                <a:ea typeface="Calibri"/>
              </a:rPr>
              <a:t>самовольные уходы из </a:t>
            </a:r>
            <a:r>
              <a:rPr lang="ru-RU" sz="2000" dirty="0" smtClean="0">
                <a:solidFill>
                  <a:srgbClr val="920000"/>
                </a:solidFill>
                <a:latin typeface="Times New Roman"/>
                <a:ea typeface="Calibri"/>
              </a:rPr>
              <a:t>дома</a:t>
            </a:r>
            <a:endParaRPr lang="ru-RU" sz="2000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920000"/>
                </a:solidFill>
                <a:latin typeface="Times New Roman"/>
                <a:ea typeface="Calibri"/>
              </a:rPr>
              <a:t>нарушение детско-родительских </a:t>
            </a:r>
            <a:r>
              <a:rPr lang="ru-RU" sz="2000" dirty="0" smtClean="0">
                <a:solidFill>
                  <a:srgbClr val="920000"/>
                </a:solidFill>
                <a:latin typeface="Times New Roman"/>
                <a:ea typeface="Calibri"/>
              </a:rPr>
              <a:t>отношений</a:t>
            </a:r>
            <a:endParaRPr lang="ru-RU" sz="2000" dirty="0">
              <a:solidFill>
                <a:srgbClr val="92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645" y="3778669"/>
            <a:ext cx="3311310" cy="2483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105" y="1260029"/>
            <a:ext cx="33718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087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3688" y="-1076900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114" y="1332037"/>
            <a:ext cx="489654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20000"/>
                </a:solidFill>
                <a:latin typeface="Times New Roman"/>
                <a:ea typeface="Calibri"/>
              </a:rPr>
              <a:t>Критерии </a:t>
            </a:r>
            <a:r>
              <a:rPr lang="ru-RU" b="1" dirty="0">
                <a:solidFill>
                  <a:srgbClr val="920000"/>
                </a:solidFill>
                <a:latin typeface="Times New Roman"/>
                <a:ea typeface="Calibri"/>
              </a:rPr>
              <a:t>отбора случаев: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Наличие 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конфликтной ситуации между детьми и (или) взрослым и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ребенком</a:t>
            </a:r>
            <a:endParaRPr lang="en-US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Заинтересованность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обеих сторон в разрешении конфликтной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ситуации</a:t>
            </a:r>
            <a:endParaRPr lang="en-US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Отсутствие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психических заболеваний у участников конфликта, и (или) зависимостей (алкогольной, наркотической) в острой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фазе</a:t>
            </a:r>
            <a:endParaRPr lang="en-US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Наличие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ресурса в разрешении конфликта: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а) готовность взрослого и ребенка взять на себя ответственность за разрешение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конфликта</a:t>
            </a:r>
            <a:endParaRPr lang="ru-RU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б) наличие поддержки со стороны других членов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семьи</a:t>
            </a:r>
            <a:endParaRPr lang="ru-RU" dirty="0">
              <a:solidFill>
                <a:srgbClr val="92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Picture 6" descr="\\Yulia\общедоступные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724" y="4032161"/>
            <a:ext cx="3021113" cy="22680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8" descr="DSCF245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34177" y="1466511"/>
            <a:ext cx="3048659" cy="228554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087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3688" y="-968777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090" y="1888581"/>
            <a:ext cx="5112568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В 2012 году этот проект вошел в региональный план реализации национальной стратегии действий в интересах детей на 2012-2017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годы</a:t>
            </a:r>
            <a:endParaRPr lang="ru-RU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2012 год -  выпущен сборник «Служба примирения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»</a:t>
            </a:r>
            <a:endParaRPr lang="ru-RU" dirty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май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2013 года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– проведён областной семинар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для специалистов детских социозащитных учреждений «Примирительные технологии в работе с конфликтной семьей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»</a:t>
            </a:r>
            <a:endParaRPr lang="ru-RU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2015 год – выпущен сборник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«Становление служб медиации Ярославской области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»</a:t>
            </a:r>
            <a:endParaRPr lang="ru-RU" sz="1400" dirty="0" smtClean="0">
              <a:solidFill>
                <a:srgbClr val="920000"/>
              </a:solidFill>
              <a:latin typeface="Times New Roman"/>
              <a:ea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690" y="1188021"/>
            <a:ext cx="2832050" cy="21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690" y="3686766"/>
            <a:ext cx="2905275" cy="217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161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3/15/178437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3688" y="-1040785"/>
            <a:ext cx="6840538" cy="89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dya\Desktop\Безымянны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212" y="24467"/>
            <a:ext cx="6439718" cy="10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130" y="1802634"/>
            <a:ext cx="4498975" cy="42334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20000"/>
                </a:solidFill>
                <a:latin typeface="Times New Roman"/>
                <a:ea typeface="Calibri"/>
              </a:rPr>
              <a:t>Формы работы по формированию конфликтологической компетентности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:</a:t>
            </a:r>
            <a:b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</a:br>
            <a:endParaRPr lang="ru-RU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тематические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занятия с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воспитанниками;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тренинги;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консультации;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родительские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гостиные, </a:t>
            </a:r>
            <a:endParaRPr lang="ru-RU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групповые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занятия для </a:t>
            </a:r>
            <a:endParaRPr lang="ru-RU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    родителей,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педагогические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часы, </a:t>
            </a:r>
            <a:endParaRPr lang="ru-RU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педагогические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советы, </a:t>
            </a:r>
            <a:endParaRPr lang="ru-RU" dirty="0" smtClean="0">
              <a:solidFill>
                <a:srgbClr val="92000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семинары-практикумы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    и </a:t>
            </a:r>
            <a:r>
              <a:rPr lang="ru-RU" dirty="0">
                <a:solidFill>
                  <a:srgbClr val="920000"/>
                </a:solidFill>
                <a:latin typeface="Times New Roman"/>
                <a:ea typeface="Calibri"/>
              </a:rPr>
              <a:t>другие </a:t>
            </a:r>
            <a:r>
              <a:rPr lang="ru-RU" dirty="0" smtClean="0">
                <a:solidFill>
                  <a:srgbClr val="920000"/>
                </a:solidFill>
                <a:latin typeface="Times New Roman"/>
                <a:ea typeface="Calibri"/>
              </a:rPr>
              <a:t>мероприятия</a:t>
            </a:r>
            <a:endParaRPr lang="ru-RU" dirty="0">
              <a:solidFill>
                <a:srgbClr val="92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913" y="1152668"/>
            <a:ext cx="3058385" cy="219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649" y="2872904"/>
            <a:ext cx="309734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\\Yulia\общедоступные\Служба примирения\Служба примирения\Служба примирения 2012\DSC_01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533" y="4572398"/>
            <a:ext cx="3071459" cy="20960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596161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70C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C00000"/>
      </a:accent5>
      <a:accent6>
        <a:srgbClr val="687B66"/>
      </a:accent6>
      <a:hlink>
        <a:srgbClr val="B5740B"/>
      </a:hlink>
      <a:folHlink>
        <a:srgbClr val="00539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369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nadya</dc:creator>
  <cp:lastModifiedBy>Ольга Владимировна Чиркун</cp:lastModifiedBy>
  <cp:revision>21</cp:revision>
  <dcterms:created xsi:type="dcterms:W3CDTF">2016-10-11T07:03:32Z</dcterms:created>
  <dcterms:modified xsi:type="dcterms:W3CDTF">2016-12-06T13:06:38Z</dcterms:modified>
</cp:coreProperties>
</file>