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4" r:id="rId3"/>
    <p:sldId id="257" r:id="rId4"/>
    <p:sldId id="258" r:id="rId5"/>
    <p:sldId id="259" r:id="rId6"/>
    <p:sldId id="260" r:id="rId7"/>
    <p:sldId id="262" r:id="rId8"/>
    <p:sldId id="265" r:id="rId9"/>
    <p:sldId id="28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85" r:id="rId20"/>
    <p:sldId id="277" r:id="rId21"/>
    <p:sldId id="279" r:id="rId22"/>
    <p:sldId id="280" r:id="rId23"/>
    <p:sldId id="281" r:id="rId24"/>
    <p:sldId id="28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302" autoAdjust="0"/>
  </p:normalViewPr>
  <p:slideViewPr>
    <p:cSldViewPr>
      <p:cViewPr varScale="1">
        <p:scale>
          <a:sx n="64" d="100"/>
          <a:sy n="64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ippk.arkh-edu.ru/" TargetMode="External"/><Relationship Id="rId3" Type="http://schemas.openxmlformats.org/officeDocument/2006/relationships/hyperlink" Target="http://bd.form.ru./" TargetMode="External"/><Relationship Id="rId7" Type="http://schemas.openxmlformats.org/officeDocument/2006/relationships/hyperlink" Target="http://vologda-oblast.ru/" TargetMode="External"/><Relationship Id="rId2" Type="http://schemas.openxmlformats.org/officeDocument/2006/relationships/hyperlink" Target="http://nasha-novaya-shkola.ru/?q=node/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rnao.ru./" TargetMode="External"/><Relationship Id="rId5" Type="http://schemas.openxmlformats.org/officeDocument/2006/relationships/hyperlink" Target="http://www.adm-nao.ru./" TargetMode="External"/><Relationship Id="rId10" Type="http://schemas.openxmlformats.org/officeDocument/2006/relationships/hyperlink" Target="http://www.rg.ru/oficial/doc/federal_zak/51_fz_pril.htm" TargetMode="External"/><Relationship Id="rId4" Type="http://schemas.openxmlformats.org/officeDocument/2006/relationships/hyperlink" Target="http://www.direktor.ru./" TargetMode="External"/><Relationship Id="rId9" Type="http://schemas.openxmlformats.org/officeDocument/2006/relationships/hyperlink" Target="http://www.education@onegaland.ru.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78608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формирования ответственной и позитивной родительской позиции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«Семь – Я»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78104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СШ № 3 г. Гаврилов - Яма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214290"/>
          <a:ext cx="8143932" cy="6516091"/>
        </p:xfrm>
        <a:graphic>
          <a:graphicData uri="http://schemas.openxmlformats.org/drawingml/2006/table">
            <a:tbl>
              <a:tblPr/>
              <a:tblGrid>
                <a:gridCol w="4572032"/>
                <a:gridCol w="1736940"/>
                <a:gridCol w="1834960"/>
              </a:tblGrid>
              <a:tr h="4238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Срок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1. Работа с учащимися «Мы – будущие родители»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86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 блок «Познаём семью»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08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Анкетирование, тестирование «Моя семья»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неделя сентября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Классный руководитель, обработка-педагог-психолог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00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Тестовый рисунок «Моё место в семье»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неделя сентября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Классный руководитель, обработка-педагог-психолог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4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Разговор по душам: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«Семейные традиции»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«Мамин портрет», «Портрет отца»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«Родословное древо моей семьи»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рамках планов воспитательной работы классов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Классный руководитель, педагог-психолог семейного профиля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-2"/>
          <a:ext cx="7858180" cy="6706879"/>
        </p:xfrm>
        <a:graphic>
          <a:graphicData uri="http://schemas.openxmlformats.org/drawingml/2006/table">
            <a:tbl>
              <a:tblPr/>
              <a:tblGrid>
                <a:gridCol w="5029746"/>
                <a:gridCol w="1471112"/>
                <a:gridCol w="1357322"/>
              </a:tblGrid>
              <a:tr h="390807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 блок «Культура семейных отношений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79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Проведение тематических классных часов, дискуссий в соответствии с возрастными особенностями учащихся: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«Ваш дом и вы в нём» (начальная школа)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«Моя мамочка» (начальная школа»)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 «Мой папа» (начальная школа»)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 «Родственные отношения» (основная школа)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«Семейные традиции и устои» (основная школа)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«Бесконфликтные отношения в семье» (средняя школа)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 «Рецепты семейного счастья» (средняя школа)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«Мечты о будущем» (средняя школа)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 «Наша история в семейном альбоме» (средняя школа»)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«Кто сейчас глава семьи?» (средняя школа) и др.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рамках планов воспитательной работы классов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Классный руководитель, педагог-психолог семейного профиля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55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 Обращение к миру литературы и искусства (работа с произведениями писателей, поэтов, художников о семье)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Учителя литературы, ИЗО, музыки, МХК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6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Обращение к миру мудрых мыслей (работа с пословицами и поговорками)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Учителя русского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языка, этики, НОСЖ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0"/>
          <a:ext cx="7858179" cy="7098204"/>
        </p:xfrm>
        <a:graphic>
          <a:graphicData uri="http://schemas.openxmlformats.org/drawingml/2006/table">
            <a:tbl>
              <a:tblPr/>
              <a:tblGrid>
                <a:gridCol w="4429156"/>
                <a:gridCol w="1785950"/>
                <a:gridCol w="1643073"/>
              </a:tblGrid>
              <a:tr h="4221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Встреча с «интересным собеседником» (многодетная семья, психолог)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5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Уроки в семейном гнезде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течение года в рамках план работы классов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7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Фотогалерея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Наша дружная семья»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 дню матери(конец октября, начало ноября)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Школьный пресс-центр «Мы вместе!»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3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Час вопросов и ответов «Совет отца», «Мудрые советы от мамы»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Февраль, март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3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Оформление общешкольного стенда «Древо мудрости»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Январь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Школьный пресс-центр «Мы вместе!»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5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Творческий проект «Идеальная семья» (книга – сборник: притчи, аппликации, рисунки, поговорки, высказывания мудрых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),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проект 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«Мир семьи глазами детей»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Март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Школьный пресс-центр «Мы вместе!»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Практикумы ситуаций (работа психолога)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357166"/>
          <a:ext cx="7858180" cy="5491764"/>
        </p:xfrm>
        <a:graphic>
          <a:graphicData uri="http://schemas.openxmlformats.org/drawingml/2006/table">
            <a:tbl>
              <a:tblPr/>
              <a:tblGrid>
                <a:gridCol w="5029746"/>
                <a:gridCol w="1279226"/>
                <a:gridCol w="1549208"/>
              </a:tblGrid>
              <a:tr h="830464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блок «Помогаем семье»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99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 Теоретические и  практические занятия.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«Папа может всё, что угодно»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«Дочки-матери»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Уроки Золушки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течение года согласно плану работы классов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Классный руководитель, совет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родителей классов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 Мастер- класс мам для девочек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04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 Мастер-класс пап для мальчиков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04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Игровое занятие «Семейный досуг.  Наше любимое занятие ».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-1"/>
          <a:ext cx="7858180" cy="6757187"/>
        </p:xfrm>
        <a:graphic>
          <a:graphicData uri="http://schemas.openxmlformats.org/drawingml/2006/table">
            <a:tbl>
              <a:tblPr/>
              <a:tblGrid>
                <a:gridCol w="4786346"/>
                <a:gridCol w="1357322"/>
                <a:gridCol w="1714512"/>
              </a:tblGrid>
              <a:tr h="474551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блок «Радуем семью. Радуемся вместе»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27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проведение общешкольных и классных мероприятий: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День матери,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День семьи»,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23 февраля,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8 марта.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Согласно общешкольному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Заместитель директора по воспитательной работе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6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Совместные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мероприятия детей и родителей («Семейная гостиная», «Школьный День вместе», «Папа, мама, я – дружная семья и др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Тур выходного дня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 согласно плану работы классов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1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оформление общешкольной выставки «Изготовлено в семье»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Май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Школьный пресс-центр «Мы вместе!»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6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Семейная лыжня «Отдыхаем всей семьей»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Декабрь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Учителя физической культуры, классные руководители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-1"/>
          <a:ext cx="8001056" cy="7308439"/>
        </p:xfrm>
        <a:graphic>
          <a:graphicData uri="http://schemas.openxmlformats.org/drawingml/2006/table">
            <a:tbl>
              <a:tblPr/>
              <a:tblGrid>
                <a:gridCol w="3855055"/>
                <a:gridCol w="2254843"/>
                <a:gridCol w="1891158"/>
              </a:tblGrid>
              <a:tr h="583687"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2. Работа с родителями.  </a:t>
                      </a:r>
                      <a:endParaRPr lang="ru-RU" sz="2000" b="1" i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Ответственное </a:t>
                      </a:r>
                      <a:r>
                        <a:rPr lang="ru-RU" sz="2000" b="1" i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родительство</a:t>
                      </a: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91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* Школа любящих родителей (родительский лекторий):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«Авторитет родителей»,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«Поощрение и наказание детей»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«Роль семьи в воспитании нравственных качеств личности»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«О душевном тепле, заботе, любви в общении с детьми»,  и др.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 раз в четверть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педагог-психолог семейного профиля.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9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* Конференция «Отцы и дети», «Искусство воспитания»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Февраль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педагог-психолог семейного профиля.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9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* Круглый стол «Проблемы семейного отдыха»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Апрель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педагог-психолог семейного профиля.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9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* Час вопросов и ответов «Легко ли быть родителями?»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Март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педагог-психолог семейного профиля.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6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* Совместные мероприятия с родителями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 согласно общешкольному плану воспитательной работы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Заместитель директора по воспитательной работе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* Индивидуальные консультации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школы, педагог-психолог, педагог-психолог семейного профиля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1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* Занятия – практикумы (форма выработки у родителей педагогических умений по воспитанию детей, эффективному разрешению  возникающих проблемных ситуаций, тренировка педагогического мышления у родителей)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 раз в четверть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Заместитель директора по воспитательной работе, социальные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партнеры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по согласованию)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0"/>
          <a:ext cx="7858180" cy="6939933"/>
        </p:xfrm>
        <a:graphic>
          <a:graphicData uri="http://schemas.openxmlformats.org/drawingml/2006/table">
            <a:tbl>
              <a:tblPr/>
              <a:tblGrid>
                <a:gridCol w="4786346"/>
                <a:gridCol w="1522626"/>
                <a:gridCol w="1549208"/>
              </a:tblGrid>
              <a:tr h="547689"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3. Работа педагогического коллектива «Воспитываем семьянина»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5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Введение и реализация курса «Нравственные основы семейной жизни »в 10,11 классе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Педагог НОСЖ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Внеурочная деятельность «Класс для девочек» «Жемчужина России»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Педагоги ВУД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*Внеурочная деятельность «Кадетский класс МЧС- юный спасатель-пожарный»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Педагоги ВУД, классный руководитель кадетского класса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 Проведение педагогических советов, семинаров, МО классных руководителей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течение года, согласно общешкольному плану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Заместитель директора по воспитательной работе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357166"/>
          <a:ext cx="7858180" cy="5937254"/>
        </p:xfrm>
        <a:graphic>
          <a:graphicData uri="http://schemas.openxmlformats.org/drawingml/2006/table">
            <a:tbl>
              <a:tblPr/>
              <a:tblGrid>
                <a:gridCol w="5029746"/>
                <a:gridCol w="1279226"/>
                <a:gridCol w="1549208"/>
              </a:tblGrid>
              <a:tr h="730252"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</a:t>
                      </a:r>
                      <a:r>
                        <a:rPr lang="ru-RU" sz="2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Работа с социальными партнёрами. «Мы вместе»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44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Совместная работа с ТКДН и ЗП, ПДН по ранней профилактике и выявлению негативных явлений в семьях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классные руководители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5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Совместная работа с ЦД и К «Консилиум»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педагог-психолог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5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* Совместная работа с ЦРБ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школьный фельдшер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2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Совместная работа с МУ «Молодежный центр»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0"/>
          <a:ext cx="7858179" cy="6786264"/>
        </p:xfrm>
        <a:graphic>
          <a:graphicData uri="http://schemas.openxmlformats.org/drawingml/2006/table">
            <a:tbl>
              <a:tblPr/>
              <a:tblGrid>
                <a:gridCol w="4976173"/>
                <a:gridCol w="1259817"/>
                <a:gridCol w="89480"/>
                <a:gridCol w="1532709"/>
              </a:tblGrid>
              <a:tr h="553642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5. Работа с семьями будущих учеников «Готовимся к школе вместе»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09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*Выступления на родительские собраниях в детских садах № 1 и № 10 «Скоро МЫ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идем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школу»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Октябрь. март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, учителя будущих 1-х классов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2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*Родительский лекторий «Как подготовить ребенка к обучению в школе»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 февраля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Учителя начальных классов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6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*Индивидуальные консультации педагогов школы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, учителя начальной школы.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66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682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6. Работа с социумом (жители микрорайона, выпускники школы) «Поможем семье»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72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консультации «Молодая семья»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Координация-администрация школы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18" marR="4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Прогнозируемые результаты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785818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результате реализации программы  у родителей (законных представителей) обучающихся должны быть сформированы педагогические компетенции: выполнять оценку эмоционального состояния собственного ребенка; вовлекать ребенка в значимые семейные дела; владеть основами детской психологии и педагогики; организовывать взаимодействие с ребенком в процессе совместной игровой, трудовой, учебной деятельности; осуществлять защиту прав и законных интересов ребенка; формировать у ребенка навыки здорового образа жизни и безопасного поведения; использовать семейные традиции как воспитательный потенциал семьи; у учащихся будет сформировано осознанное понимание роли и значения семьи в современном обществе.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Средства массовой информации.</a:t>
            </a:r>
          </a:p>
        </p:txBody>
      </p:sp>
      <p:pic>
        <p:nvPicPr>
          <p:cNvPr id="26627" name="Picture 2" descr="http://licey.url.ph/sites/default/files/pic_3961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3022" y="1862334"/>
            <a:ext cx="6417955" cy="4001694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Риски реализации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38" y="1357300"/>
          <a:ext cx="7858125" cy="5399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52"/>
                <a:gridCol w="3143272"/>
                <a:gridCol w="4000501"/>
              </a:tblGrid>
              <a:tr h="6429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Риски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преодоления рисков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728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Непринятие идеи педагогами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убеждение, приведение убедительных аргументов в защиту идеи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728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Риск непринятия идеи родителями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проведение собраний, семинаров-практикумов для родителей в удобное для них время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привлечение психологов и других специалистов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728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Риск формализма, “игры в общественное участие”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внедрение механизмов публичной отчетности, общественной экспертизы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728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Риск несоответствия ожидаемого результата и деятельности родительской общественности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распределение функциональных обязанностей между участниками родительской общественности</a:t>
                      </a:r>
                    </a:p>
                    <a:p>
                      <a:pPr lvl="0" fontAlgn="base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составление перспективного плана работы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3) координация, контроль и мониторинг  результатов  работы со стороны администрации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используемой 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43576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Российской Федерации «Об образовании» (Ведомости Съезда народных депутатов Российской Федерации и Верховного Совета Российской Федерации, 1992, № 30, ст. 1797; Собрание законодательства Российской Федерации, 1996, № 3, ст. 150; 2007, № 49, ст. 6070).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Концепция духовно-нравственного развития и воспитания личности  гражданина России.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Уч.издание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/сост. Данилюк А. Я., Кондаков А. М.,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Тишков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А.. М - 2010. С.23.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Национальная образовательная инициатива "Наша новая школа".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Федеральная целевая программа развития образования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2011-2015 го­ды.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реализации национальной образовательной инициативы «Наша новая школа», разработанные под руководством С.В.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Жолован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ректора Санкт-Петербургской академии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постдипломного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педагогического образования. 2011г.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Внеурочная деятельность школьников. Методический конструктор: пособие для учителя /Д.В. Григорьев, П.В. Степанов. - М.: Просвещение, 2010. - 223. - (Стандарты второго поколения).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Гликман И.З. Теория и методика воспитания/ И.З.Гликман. – М.:ВЛАДОС-ПРЕСС, 2002. – 176 с.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Зиятова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 Диагностика взаимодействия семьи и школы//Директор школы – 2007. - № 9 - с. 83-87.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Кочетова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 От ребенка – к семье и совместному сотрудничеству: новые аспекты взаимодействия семьи и школы//Народное образование – 2005. - № 8 - с. 186-192.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Мансурова С.Е. Для чего современные дети ходят в школу и чего ждут от школы их родители//Стандарты и мониторинг в образовании – 2005. - № 6 – с. 51-53.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Мудрость воспитания. Книга для родителей. /Сост. Б.М.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Бим-Бад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Э.Д. Днепров., Г.Б. Корнетов. - М.: Педагогика, 1987. - 288 с. - (Библиотека для родителей).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Настольная книга классный руководитель/ Авт.-сост. Е.И.Лунина,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Н.С.Шепурева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 – Ростов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/Д, 2001: Изд-во: Феникс. – 383 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 Организация внешкольного досуга/ Сост.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В.П.Шашина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Ростов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/Д, 2002. – 351 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Панфилова Л. Взаимодействие семьи и школы: общие проблемы и совместные действия// Директор школы – 2006. - № 6. – с. 86-92.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Примерная программа воспитания и социализации обучающихся. Начальное общее образование. М-2009. С.50.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Рожков М.И. Организация воспитательного процесса в школе/ М.И.Рожков,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Л.В.Байбородова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М.: Изд-во центр ВЛАДОС, 2000. – 255 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Свиридов А. Сотрудничество: семья и школа//Народное образование – 2006. - №№ 8 – с. 220-224.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Фельдштейн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Д.И. Психология развития человека как личности/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Д.И.Фельдштейн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Избр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тр. в 2 т. – М.; Воронеж: МПСИ НПО 2005. – 566 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Фоменко И. Система работы образовательного учреждения с семьей. Книга 1. Информирование //Библиотека журнала «Директор школы» - 2009. - № 4.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Фоменко И. Система работы образовательного учреждения с семьей. Часть 2. Изучение семьи //Библиотека журнала «Директор школы» - 2010. - № 3.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hlinkClick r:id="rId2"/>
              </a:rPr>
              <a:t>http://nasha-novaya-shkola.ru/?q=node/4</a:t>
            </a:r>
            <a:endParaRPr lang="ru-RU" dirty="0" smtClean="0"/>
          </a:p>
          <a:p>
            <a:pPr lvl="0"/>
            <a:r>
              <a:rPr lang="ru-RU" dirty="0" smtClean="0">
                <a:hlinkClick r:id="rId3"/>
              </a:rPr>
              <a:t>http://bd.form.ru./</a:t>
            </a:r>
            <a:endParaRPr lang="ru-RU" dirty="0" smtClean="0"/>
          </a:p>
          <a:p>
            <a:pPr lvl="0"/>
            <a:r>
              <a:rPr lang="ru-RU" dirty="0" smtClean="0">
                <a:hlinkClick r:id="rId4"/>
              </a:rPr>
              <a:t>http://www.direktor.ru./</a:t>
            </a:r>
            <a:endParaRPr lang="ru-RU" dirty="0" smtClean="0"/>
          </a:p>
          <a:p>
            <a:pPr lvl="0"/>
            <a:r>
              <a:rPr lang="ru-RU" dirty="0" smtClean="0">
                <a:hlinkClick r:id="rId5"/>
              </a:rPr>
              <a:t>http://www.adm-nao.ru./</a:t>
            </a:r>
            <a:endParaRPr lang="ru-RU" dirty="0" smtClean="0"/>
          </a:p>
          <a:p>
            <a:pPr lvl="0"/>
            <a:r>
              <a:rPr lang="ru-RU" dirty="0" smtClean="0">
                <a:hlinkClick r:id="rId6"/>
              </a:rPr>
              <a:t>http://www.zrnao.ru./</a:t>
            </a:r>
            <a:endParaRPr lang="ru-RU" dirty="0" smtClean="0"/>
          </a:p>
          <a:p>
            <a:pPr lvl="0"/>
            <a:r>
              <a:rPr lang="ru-RU" dirty="0" smtClean="0">
                <a:hlinkClick r:id="rId7"/>
              </a:rPr>
              <a:t>http://vologda-oblast.ru</a:t>
            </a:r>
            <a:endParaRPr lang="ru-RU" dirty="0" smtClean="0"/>
          </a:p>
          <a:p>
            <a:pPr lvl="0"/>
            <a:r>
              <a:rPr lang="ru-RU" dirty="0" smtClean="0">
                <a:hlinkClick r:id="rId8"/>
              </a:rPr>
              <a:t>http://ippk.arkh-edu.ru</a:t>
            </a:r>
            <a:endParaRPr lang="ru-RU" dirty="0" smtClean="0"/>
          </a:p>
          <a:p>
            <a:pPr lvl="0"/>
            <a:r>
              <a:rPr lang="ru-RU" dirty="0" smtClean="0">
                <a:hlinkClick r:id="rId9"/>
              </a:rPr>
              <a:t>http://www.education@onegaland.ru./</a:t>
            </a:r>
            <a:endParaRPr lang="ru-RU" dirty="0" smtClean="0"/>
          </a:p>
          <a:p>
            <a:pPr lvl="0"/>
            <a:r>
              <a:rPr lang="ru-RU" dirty="0" smtClean="0">
                <a:hlinkClick r:id="rId10"/>
              </a:rPr>
              <a:t>http://www.rg.ru/oficial/doc/federal_zak/51_fz_pril.htm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semyafamily.ru/fotografii/semya37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643050"/>
            <a:ext cx="6215106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Актуальность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Работа в этом направлении позволит родителям и учащимся получить психолого-педагогическую помощь, будет способствовать формированию ответственной родительской позиции, разрешению семейных проблем.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mages.vectorhq.com/images/premium/previews/160/vector-illusstration-with-happy-family_1607927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714884"/>
            <a:ext cx="2643176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Новизна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Используется комплексный подход к работе с семьёй,  инновационные методики и технологии, позволяющие повысить эффект социальной реабилитации семей.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mages.vectorhq.com/images/premium/previews/160/vector-illusstration-with-happy-family_1607927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714752"/>
            <a:ext cx="264317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сопровождения семейного воспитания детей, воспитание ценностного отношения к семье у детей и родителей. </a:t>
            </a:r>
          </a:p>
          <a:p>
            <a:endParaRPr lang="ru-RU" dirty="0"/>
          </a:p>
        </p:txBody>
      </p:sp>
      <p:pic>
        <p:nvPicPr>
          <p:cNvPr id="4" name="Picture 2" descr="http://images.vectorhq.com/images/premium/previews/160/vector-illusstration-with-happy-family_1607927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714752"/>
            <a:ext cx="264317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программы: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785818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способствовать повышению обязательств родителей по обеспечению надлежащего уровня жизни и развития ребенка;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повышать уровень психологического комфорта в семьях и усиливать мотивацию родителей к семейному воспитанию здорового ребенка;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способствовать привитию семейных ценностей и позитивных установок к деторождению у детей (будущих родителей);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способствовать обучению школьников навыкам и знаниям, необходимым для полноценного выполнения родительских функций в будущем в области психологии и этики семейной жизни, а так же привитию им семейных ценностей и позитивных установок к деторождению, ответственному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родительству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Принципы программы: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Принцип первоочередного права родителей на воспитание детей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(родители в первую очередь несут ответственность за развитие, здоровье и благополучие своих детей);</a:t>
            </a:r>
          </a:p>
          <a:p>
            <a:pPr algn="just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Принцип своевременности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предусматривает раннее выявление семейного неблагополучия, трудных жизненных ситуаций, в которых оказались семьи и дети, а также факторов детской безнадзорности и социального сиротства. </a:t>
            </a:r>
          </a:p>
          <a:p>
            <a:pPr algn="just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Принцип гуманизма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выражает готовность сотрудников прийти на помощь ребенку и его семье, способствовать их социальному благополучию, защищать права и интересы, невзирая на отклонения в образе жизни семьи.</a:t>
            </a:r>
          </a:p>
          <a:p>
            <a:pPr algn="just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Принцип индивидуального подхода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предполагает учет социальных, психологических, функциональных особенностей конкретной семьи и ее членов при выборе форм воздействия, а в дальнейшем и взаимодействия и реабилитации.</a:t>
            </a:r>
          </a:p>
          <a:p>
            <a:pPr algn="just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Принцип интеграции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усилий, комплексный подход – объединение усилий социальных служб, государственных учреждений и общественных организаций для наиболее эффективного содействия восстановлению семейных связей.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7858180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школы,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 школы,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 семейного профиля,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социальный педагог,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школьный фельдшер.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images.vectorhq.com/images/premium/previews/160/vector-illusstration-with-happy-family_1607927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000504"/>
            <a:ext cx="264317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Направления работы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учащимися </a:t>
            </a:r>
            <a:r>
              <a:rPr lang="ru-RU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«Мы – будущие родители»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родителями (законными представителями) </a:t>
            </a:r>
            <a:r>
              <a:rPr lang="ru-RU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«Ответственное </a:t>
            </a:r>
            <a:r>
              <a:rPr lang="ru-RU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педагогического коллектива </a:t>
            </a:r>
            <a:r>
              <a:rPr lang="ru-RU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«Воспитываем семьянина»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социальными партнёрами </a:t>
            </a:r>
            <a:r>
              <a:rPr lang="ru-RU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«Мы вместе»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семьями будущих учеников </a:t>
            </a:r>
            <a:r>
              <a:rPr lang="ru-RU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«Готовимся к школе вместе»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социумом </a:t>
            </a:r>
            <a:r>
              <a:rPr lang="ru-RU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«Поможем семье»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1972</Words>
  <Application>Microsoft Office PowerPoint</Application>
  <PresentationFormat>Экран (4:3)</PresentationFormat>
  <Paragraphs>239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Программа формирования ответственной и позитивной родительской позиции  «Семь – Я»</vt:lpstr>
      <vt:lpstr>Средства массовой информации.</vt:lpstr>
      <vt:lpstr>Актуальность программы</vt:lpstr>
      <vt:lpstr>Новизна программы</vt:lpstr>
      <vt:lpstr>Цель программы</vt:lpstr>
      <vt:lpstr>Задачи программы:</vt:lpstr>
      <vt:lpstr>Принципы программы:</vt:lpstr>
      <vt:lpstr>Кадровое обеспечение:</vt:lpstr>
      <vt:lpstr>Направления работы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Прогнозируемые результаты</vt:lpstr>
      <vt:lpstr>Риски реализации программы</vt:lpstr>
      <vt:lpstr>Список используемой литературы:</vt:lpstr>
      <vt:lpstr>Слайд 22</vt:lpstr>
      <vt:lpstr>Электронные ресурсы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Учитель</cp:lastModifiedBy>
  <cp:revision>40</cp:revision>
  <dcterms:created xsi:type="dcterms:W3CDTF">2013-01-28T19:28:30Z</dcterms:created>
  <dcterms:modified xsi:type="dcterms:W3CDTF">2016-11-14T13:43:55Z</dcterms:modified>
</cp:coreProperties>
</file>