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Override1.xml" ContentType="application/vnd.openxmlformats-officedocument.themeOverride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4" r:id="rId1"/>
  </p:sldMasterIdLst>
  <p:notesMasterIdLst>
    <p:notesMasterId r:id="rId15"/>
  </p:notesMasterIdLst>
  <p:sldIdLst>
    <p:sldId id="812" r:id="rId2"/>
    <p:sldId id="815" r:id="rId3"/>
    <p:sldId id="816" r:id="rId4"/>
    <p:sldId id="813" r:id="rId5"/>
    <p:sldId id="818" r:id="rId6"/>
    <p:sldId id="819" r:id="rId7"/>
    <p:sldId id="820" r:id="rId8"/>
    <p:sldId id="814" r:id="rId9"/>
    <p:sldId id="817" r:id="rId10"/>
    <p:sldId id="821" r:id="rId11"/>
    <p:sldId id="823" r:id="rId12"/>
    <p:sldId id="822" r:id="rId13"/>
    <p:sldId id="824" r:id="rId14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  <a:srgbClr val="990000"/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878" autoAdjust="0"/>
    <p:restoredTop sz="94622" autoAdjust="0"/>
  </p:normalViewPr>
  <p:slideViewPr>
    <p:cSldViewPr>
      <p:cViewPr varScale="1">
        <p:scale>
          <a:sx n="65" d="100"/>
          <a:sy n="65" d="100"/>
        </p:scale>
        <p:origin x="48" y="57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504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73DA4288-6903-441B-9080-371A501E585E}" type="datetimeFigureOut">
              <a:rPr lang="ru-RU"/>
              <a:pPr>
                <a:defRPr/>
              </a:pPr>
              <a:t>03.06.2016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anose="020F0502020204030204" pitchFamily="34" charset="0"/>
              </a:defRPr>
            </a:lvl1pPr>
          </a:lstStyle>
          <a:p>
            <a:fld id="{B71D10B2-766A-445E-8513-E20E104B2D62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16720176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ая соединительная линия 3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5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AB2D96-211B-45E1-8F1C-98713A78196C}" type="datetimeFigureOut">
              <a:rPr lang="ru-RU"/>
              <a:pPr>
                <a:defRPr/>
              </a:pPr>
              <a:t>03.06.2016</a:t>
            </a:fld>
            <a:endParaRPr lang="ru-RU"/>
          </a:p>
        </p:txBody>
      </p:sp>
      <p:sp>
        <p:nvSpPr>
          <p:cNvPr id="6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825"/>
            <a:ext cx="758825" cy="247650"/>
          </a:xfrm>
        </p:spPr>
        <p:txBody>
          <a:bodyPr/>
          <a:lstStyle>
            <a:lvl1pPr>
              <a:defRPr/>
            </a:lvl1pPr>
          </a:lstStyle>
          <a:p>
            <a:fld id="{E0E786A2-76E7-489E-8FE8-E7BDF9872638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5783844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ая соединительная линия 3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5" name="Прямая соединительная линия 4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6" name="Прямая соединительная линия 5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E6EB4E-F1E5-4AB3-A66F-2EDABAF3DDDC}" type="datetimeFigureOut">
              <a:rPr lang="ru-RU"/>
              <a:pPr>
                <a:defRPr/>
              </a:pPr>
              <a:t>03.06.2016</a:t>
            </a:fld>
            <a:endParaRPr lang="ru-RU"/>
          </a:p>
        </p:txBody>
      </p:sp>
      <p:sp>
        <p:nvSpPr>
          <p:cNvPr id="8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825"/>
            <a:ext cx="758825" cy="247650"/>
          </a:xfrm>
        </p:spPr>
        <p:txBody>
          <a:bodyPr/>
          <a:lstStyle>
            <a:lvl1pPr>
              <a:defRPr/>
            </a:lvl1pPr>
          </a:lstStyle>
          <a:p>
            <a:fld id="{6F53FD33-2E5A-4694-A096-9D0C59F3D224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9126591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ая соединительная линия 3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AC1B47-774E-4507-95D3-DB654D0BEF2D}" type="datetimeFigureOut">
              <a:rPr lang="ru-RU"/>
              <a:pPr>
                <a:defRPr/>
              </a:pPr>
              <a:t>03.06.2016</a:t>
            </a:fld>
            <a:endParaRPr lang="ru-RU"/>
          </a:p>
        </p:txBody>
      </p:sp>
      <p:sp>
        <p:nvSpPr>
          <p:cNvPr id="7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1A35B2F-C1E3-4DA7-8641-8BC7CD4934BC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70905943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8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8A6C32-9A88-485D-837A-83C1F8709CE7}" type="datetimeFigureOut">
              <a:rPr lang="ru-RU"/>
              <a:pPr>
                <a:defRPr/>
              </a:pPr>
              <a:t>03.06.2016</a:t>
            </a:fld>
            <a:endParaRPr lang="ru-RU"/>
          </a:p>
        </p:txBody>
      </p:sp>
      <p:sp>
        <p:nvSpPr>
          <p:cNvPr id="9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7650"/>
          </a:xfrm>
        </p:spPr>
        <p:txBody>
          <a:bodyPr/>
          <a:lstStyle>
            <a:lvl1pPr>
              <a:defRPr/>
            </a:lvl1pPr>
          </a:lstStyle>
          <a:p>
            <a:fld id="{4181B084-417B-4F57-84CB-854D819CC886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2292700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ая соединительная линия 4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303503-A02C-4C69-892B-EC05BAC56E49}" type="datetimeFigureOut">
              <a:rPr lang="ru-RU"/>
              <a:pPr>
                <a:defRPr/>
              </a:pPr>
              <a:t>03.06.2016</a:t>
            </a:fld>
            <a:endParaRPr lang="ru-RU"/>
          </a:p>
        </p:txBody>
      </p:sp>
      <p:sp>
        <p:nvSpPr>
          <p:cNvPr id="7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88DF3E8-83F3-432B-88C5-104B5EEB5633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601928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0638E9-E88A-445F-8081-6F2EB5C12CCB}" type="datetimeFigureOut">
              <a:rPr lang="ru-RU"/>
              <a:pPr>
                <a:defRPr/>
              </a:pPr>
              <a:t>03.06.2016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7DC926-87B2-49C7-AA99-BAF32B158C42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0248849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2D3EDC-37B8-4AA0-820F-4B734F46EAA0}" type="datetimeFigureOut">
              <a:rPr lang="ru-RU"/>
              <a:pPr>
                <a:defRPr/>
              </a:pPr>
              <a:t>03.06.2016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CBF5AB8-BA3A-4B58-B07A-7C598658B02E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187633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3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9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Текст 7"/>
          <p:cNvSpPr>
            <a:spLocks noGrp="1"/>
          </p:cNvSpPr>
          <p:nvPr>
            <p:ph type="body" idx="1"/>
          </p:nvPr>
        </p:nvSpPr>
        <p:spPr bwMode="auto">
          <a:xfrm>
            <a:off x="304800" y="1554163"/>
            <a:ext cx="8686800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  <a:endParaRPr lang="en-US" altLang="ru-RU" smtClean="0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3" name="Дата 3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accent1">
                    <a:shade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32F0FC6F-FF68-4F30-A1BD-1F2495CD6549}" type="datetimeFigureOut">
              <a:rPr lang="ru-RU"/>
              <a:pPr>
                <a:defRPr/>
              </a:pPr>
              <a:t>03.06.2016</a:t>
            </a:fld>
            <a:endParaRPr lang="ru-RU"/>
          </a:p>
        </p:txBody>
      </p:sp>
      <p:sp>
        <p:nvSpPr>
          <p:cNvPr id="14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accent1">
                    <a:shade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5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19F80"/>
                </a:solidFill>
              </a:defRPr>
            </a:lvl1pPr>
          </a:lstStyle>
          <a:p>
            <a:fld id="{CCBC622F-5AB2-4425-8C79-0BC36E55FFA2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9" r:id="rId1"/>
    <p:sldLayoutId id="2147483750" r:id="rId2"/>
    <p:sldLayoutId id="2147483751" r:id="rId3"/>
    <p:sldLayoutId id="2147483752" r:id="rId4"/>
    <p:sldLayoutId id="2147483753" r:id="rId5"/>
    <p:sldLayoutId id="2147483747" r:id="rId6"/>
    <p:sldLayoutId id="2147483748" r:id="rId7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kern="1200" cap="all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Arial" panose="020B0604020202020204" pitchFamily="34" charset="0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anose="05020102010507070707" pitchFamily="18" charset="2"/>
        <a:buChar char=""/>
        <a:defRPr sz="3200" kern="1200">
          <a:solidFill>
            <a:schemeClr val="tx2"/>
          </a:solidFill>
          <a:latin typeface="Arial" panose="020B0604020202020204" pitchFamily="34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anose="05020102010507070707" pitchFamily="18" charset="2"/>
        <a:buChar char=""/>
        <a:defRPr sz="2800" kern="1200">
          <a:solidFill>
            <a:schemeClr val="tx2"/>
          </a:solidFill>
          <a:latin typeface="Arial" panose="020B0604020202020204" pitchFamily="34" charset="0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anose="05020102010507070707" pitchFamily="18" charset="2"/>
        <a:buChar char=""/>
        <a:defRPr sz="2400" kern="1200">
          <a:solidFill>
            <a:schemeClr val="tx2"/>
          </a:solidFill>
          <a:latin typeface="Arial" panose="020B0604020202020204" pitchFamily="34" charset="0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anose="05020102010507070707" pitchFamily="18" charset="2"/>
        <a:buChar char=""/>
        <a:defRPr sz="2000" kern="1200">
          <a:solidFill>
            <a:schemeClr val="tx2"/>
          </a:solidFill>
          <a:latin typeface="Arial" panose="020B0604020202020204" pitchFamily="34" charset="0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 2" panose="05020102010507070707" pitchFamily="18" charset="2"/>
        <a:buChar char=""/>
        <a:defRPr kern="1200">
          <a:solidFill>
            <a:schemeClr val="tx2"/>
          </a:solidFill>
          <a:latin typeface="Arial" panose="020B0604020202020204" pitchFamily="34" charset="0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ChangeArrowheads="1"/>
          </p:cNvSpPr>
          <p:nvPr>
            <p:ph type="title" idx="4294967295"/>
          </p:nvPr>
        </p:nvSpPr>
        <p:spPr bwMode="auto">
          <a:xfrm>
            <a:off x="250825" y="188913"/>
            <a:ext cx="8686800" cy="8382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r>
              <a:rPr lang="ru-RU" altLang="ru-RU" b="1" cap="none" smtClean="0">
                <a:solidFill>
                  <a:srgbClr val="0066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Из опыта работы по сопровождению замещающих семей, с детьми с ОВЗ</a:t>
            </a:r>
            <a:r>
              <a:rPr lang="ru-RU" altLang="ru-RU" cap="none" smtClean="0">
                <a:effectLst/>
              </a:rPr>
              <a:t> </a:t>
            </a:r>
          </a:p>
        </p:txBody>
      </p:sp>
      <p:sp>
        <p:nvSpPr>
          <p:cNvPr id="86019" name="Rectangle 3"/>
          <p:cNvSpPr>
            <a:spLocks noGrp="1"/>
          </p:cNvSpPr>
          <p:nvPr>
            <p:ph type="body" idx="4294967295"/>
          </p:nvPr>
        </p:nvSpPr>
        <p:spPr>
          <a:xfrm>
            <a:off x="2987675" y="1773238"/>
            <a:ext cx="6156325" cy="3875087"/>
          </a:xfrm>
        </p:spPr>
        <p:txBody>
          <a:bodyPr/>
          <a:lstStyle/>
          <a:p>
            <a:pPr marL="0" indent="0">
              <a:buFont typeface="Wingdings 2" panose="05020102010507070707" pitchFamily="18" charset="2"/>
              <a:buNone/>
            </a:pPr>
            <a:endParaRPr lang="ru-RU" altLang="ru-RU" i="1" smtClean="0"/>
          </a:p>
          <a:p>
            <a:pPr marL="0" indent="0">
              <a:buFont typeface="Wingdings 2" panose="05020102010507070707" pitchFamily="18" charset="2"/>
              <a:buNone/>
            </a:pPr>
            <a:r>
              <a:rPr lang="ru-RU" altLang="ru-RU" sz="2800" b="1" i="1" smtClean="0">
                <a:solidFill>
                  <a:srgbClr val="990000"/>
                </a:solidFill>
              </a:rPr>
              <a:t>Демичева Надежда Григорьевна</a:t>
            </a:r>
            <a:r>
              <a:rPr lang="ru-RU" altLang="ru-RU" smtClean="0"/>
              <a:t>,  </a:t>
            </a:r>
          </a:p>
          <a:p>
            <a:pPr marL="0" indent="0">
              <a:buFont typeface="Wingdings 2" panose="05020102010507070707" pitchFamily="18" charset="2"/>
              <a:buNone/>
            </a:pPr>
            <a:endParaRPr lang="ru-RU" altLang="ru-RU" sz="800" smtClean="0">
              <a:solidFill>
                <a:schemeClr val="tx1"/>
              </a:solidFill>
            </a:endParaRPr>
          </a:p>
          <a:p>
            <a:pPr marL="0" indent="0">
              <a:buFont typeface="Wingdings 2" panose="05020102010507070707" pitchFamily="18" charset="2"/>
              <a:buNone/>
            </a:pPr>
            <a:r>
              <a:rPr lang="ru-RU" altLang="ru-RU" sz="2000" smtClean="0">
                <a:solidFill>
                  <a:schemeClr val="tx1"/>
                </a:solidFill>
              </a:rPr>
              <a:t>заместитель директора Центра,</a:t>
            </a:r>
          </a:p>
          <a:p>
            <a:pPr marL="0" indent="0">
              <a:buFont typeface="Wingdings 2" panose="05020102010507070707" pitchFamily="18" charset="2"/>
              <a:buNone/>
            </a:pPr>
            <a:r>
              <a:rPr lang="ru-RU" altLang="ru-RU" sz="2000" smtClean="0">
                <a:solidFill>
                  <a:schemeClr val="tx1"/>
                </a:solidFill>
              </a:rPr>
              <a:t>руководитель Службы сопровождения опекунов (попечителей) несовершеннолетних лиц</a:t>
            </a:r>
          </a:p>
        </p:txBody>
      </p:sp>
      <p:pic>
        <p:nvPicPr>
          <p:cNvPr id="86020" name="Picture 3" descr="h-2"/>
          <p:cNvPicPr>
            <a:picLocks noChangeAspect="1" noChangeArrowheads="1"/>
          </p:cNvPicPr>
          <p:nvPr/>
        </p:nvPicPr>
        <p:blipFill>
          <a:blip r:embed="rId2">
            <a:lum bright="-12000" contrast="18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1989138"/>
            <a:ext cx="2428875" cy="2592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ChangeArrowheads="1"/>
          </p:cNvSpPr>
          <p:nvPr>
            <p:ph type="title" idx="4294967295"/>
          </p:nvPr>
        </p:nvSpPr>
        <p:spPr bwMode="auto">
          <a:xfrm>
            <a:off x="468313" y="0"/>
            <a:ext cx="8229600" cy="11430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algn="ctr"/>
            <a:r>
              <a:rPr lang="ru-RU" altLang="ru-RU" sz="2800" b="1" cap="none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Комплексный подход в сопровождении приемного ребёнка</a:t>
            </a:r>
          </a:p>
        </p:txBody>
      </p:sp>
      <p:sp>
        <p:nvSpPr>
          <p:cNvPr id="96259" name="Rectangle 3"/>
          <p:cNvSpPr>
            <a:spLocks noChangeArrowheads="1"/>
          </p:cNvSpPr>
          <p:nvPr/>
        </p:nvSpPr>
        <p:spPr bwMode="auto">
          <a:xfrm>
            <a:off x="3203575" y="3716338"/>
            <a:ext cx="2808288" cy="5048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ru-RU" altLang="ru-RU" b="1"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</a:rPr>
              <a:t>Приемный Ребёнок</a:t>
            </a:r>
            <a:r>
              <a:rPr lang="ru-RU" altLang="ru-RU">
                <a:latin typeface="Arial" panose="020B0604020202020204" pitchFamily="34" charset="0"/>
              </a:rPr>
              <a:t> </a:t>
            </a:r>
          </a:p>
        </p:txBody>
      </p:sp>
      <p:sp>
        <p:nvSpPr>
          <p:cNvPr id="96260" name="Oval 4"/>
          <p:cNvSpPr>
            <a:spLocks noChangeArrowheads="1"/>
          </p:cNvSpPr>
          <p:nvPr/>
        </p:nvSpPr>
        <p:spPr bwMode="auto">
          <a:xfrm>
            <a:off x="1258888" y="2565400"/>
            <a:ext cx="6842125" cy="3311525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96261" name="Rectangle 5"/>
          <p:cNvSpPr>
            <a:spLocks noChangeArrowheads="1"/>
          </p:cNvSpPr>
          <p:nvPr>
            <p:ph type="body" idx="4294967295"/>
          </p:nvPr>
        </p:nvSpPr>
        <p:spPr>
          <a:xfrm>
            <a:off x="250825" y="1628775"/>
            <a:ext cx="3743325" cy="1584325"/>
          </a:xfrm>
          <a:solidFill>
            <a:schemeClr val="accent1"/>
          </a:solidFill>
          <a:ln>
            <a:solidFill>
              <a:schemeClr val="tx1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ru-RU" altLang="ru-RU" sz="1800" b="1" smtClean="0">
                <a:solidFill>
                  <a:schemeClr val="tx1"/>
                </a:solidFill>
              </a:rPr>
              <a:t>Педагог-психолог</a:t>
            </a:r>
          </a:p>
          <a:p>
            <a:pPr algn="ctr">
              <a:lnSpc>
                <a:spcPct val="80000"/>
              </a:lnSpc>
              <a:buFont typeface="Wingdings 2" panose="05020102010507070707" pitchFamily="18" charset="2"/>
              <a:buNone/>
            </a:pPr>
            <a:endParaRPr lang="ru-RU" altLang="ru-RU" sz="800" b="1" smtClean="0">
              <a:solidFill>
                <a:schemeClr val="tx1"/>
              </a:solidFill>
            </a:endParaRPr>
          </a:p>
          <a:p>
            <a:pPr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ru-RU" altLang="ru-RU" sz="1400" b="1" smtClean="0">
                <a:solidFill>
                  <a:schemeClr val="tx1"/>
                </a:solidFill>
              </a:rPr>
              <a:t>коррекция основных психических </a:t>
            </a:r>
          </a:p>
          <a:p>
            <a:pPr algn="ctr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ru-RU" altLang="ru-RU" sz="1400" b="1" smtClean="0">
                <a:solidFill>
                  <a:schemeClr val="tx1"/>
                </a:solidFill>
              </a:rPr>
              <a:t>процессов,</a:t>
            </a:r>
          </a:p>
          <a:p>
            <a:pPr algn="ctr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ru-RU" altLang="ru-RU" sz="1400" b="1" smtClean="0">
                <a:solidFill>
                  <a:schemeClr val="tx1"/>
                </a:solidFill>
              </a:rPr>
              <a:t>развитие  эмоционально-</a:t>
            </a:r>
          </a:p>
          <a:p>
            <a:pPr algn="ctr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ru-RU" altLang="ru-RU" sz="1400" b="1" smtClean="0">
                <a:solidFill>
                  <a:schemeClr val="tx1"/>
                </a:solidFill>
              </a:rPr>
              <a:t>волевой сферы, консультативная </a:t>
            </a:r>
          </a:p>
          <a:p>
            <a:pPr algn="ctr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ru-RU" altLang="ru-RU" sz="1400" b="1" smtClean="0">
                <a:solidFill>
                  <a:schemeClr val="tx1"/>
                </a:solidFill>
              </a:rPr>
              <a:t>помощь родителям</a:t>
            </a:r>
            <a:r>
              <a:rPr lang="ru-RU" altLang="ru-RU" sz="1400" smtClean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96262" name="Rectangle 6"/>
          <p:cNvSpPr>
            <a:spLocks noChangeArrowheads="1"/>
          </p:cNvSpPr>
          <p:nvPr/>
        </p:nvSpPr>
        <p:spPr bwMode="auto">
          <a:xfrm>
            <a:off x="5435600" y="1628775"/>
            <a:ext cx="3494088" cy="15843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ru-RU" altLang="ru-RU" b="1">
                <a:latin typeface="Arial" panose="020B0604020202020204" pitchFamily="34" charset="0"/>
              </a:rPr>
              <a:t>Социальный педагог</a:t>
            </a:r>
          </a:p>
          <a:p>
            <a:pPr algn="ctr"/>
            <a:endParaRPr lang="ru-RU" altLang="ru-RU" sz="800" b="1">
              <a:latin typeface="Arial" panose="020B0604020202020204" pitchFamily="34" charset="0"/>
            </a:endParaRPr>
          </a:p>
          <a:p>
            <a:pPr algn="ctr"/>
            <a:r>
              <a:rPr lang="ru-RU" altLang="ru-RU" sz="1400" b="1">
                <a:latin typeface="Arial" panose="020B0604020202020204" pitchFamily="34" charset="0"/>
              </a:rPr>
              <a:t>взаимодействие с семьей, </a:t>
            </a:r>
          </a:p>
          <a:p>
            <a:pPr algn="ctr"/>
            <a:r>
              <a:rPr lang="ru-RU" altLang="ru-RU" sz="1400" b="1">
                <a:latin typeface="Arial" panose="020B0604020202020204" pitchFamily="34" charset="0"/>
              </a:rPr>
              <a:t>социальная защита, </a:t>
            </a:r>
          </a:p>
          <a:p>
            <a:pPr algn="ctr"/>
            <a:r>
              <a:rPr lang="ru-RU" altLang="ru-RU" sz="1400" b="1">
                <a:latin typeface="Arial" panose="020B0604020202020204" pitchFamily="34" charset="0"/>
              </a:rPr>
              <a:t>развитие социальных навыков</a:t>
            </a:r>
          </a:p>
          <a:p>
            <a:pPr algn="ctr"/>
            <a:endParaRPr lang="ru-RU" altLang="ru-RU" sz="1600" b="1">
              <a:effectLst>
                <a:outerShdw blurRad="38100" dist="38100" dir="2700000" algn="tl">
                  <a:srgbClr val="FFFFFF"/>
                </a:outerShdw>
              </a:effectLst>
              <a:latin typeface="Arial" panose="020B0604020202020204" pitchFamily="34" charset="0"/>
            </a:endParaRPr>
          </a:p>
        </p:txBody>
      </p:sp>
      <p:sp>
        <p:nvSpPr>
          <p:cNvPr id="96263" name="Rectangle 7"/>
          <p:cNvSpPr>
            <a:spLocks noChangeArrowheads="1"/>
          </p:cNvSpPr>
          <p:nvPr/>
        </p:nvSpPr>
        <p:spPr bwMode="auto">
          <a:xfrm>
            <a:off x="5219700" y="5157788"/>
            <a:ext cx="3673475" cy="14398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ru-RU" altLang="ru-RU" b="1"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</a:rPr>
              <a:t>Учитель-дефектолог</a:t>
            </a:r>
          </a:p>
          <a:p>
            <a:pPr algn="ctr"/>
            <a:r>
              <a:rPr lang="ru-RU" altLang="ru-RU" sz="1400" b="1">
                <a:latin typeface="Arial" panose="020B0604020202020204" pitchFamily="34" charset="0"/>
              </a:rPr>
              <a:t>диагностика и коррекция </a:t>
            </a:r>
          </a:p>
          <a:p>
            <a:pPr algn="ctr"/>
            <a:r>
              <a:rPr lang="ru-RU" altLang="ru-RU" sz="1400" b="1">
                <a:latin typeface="Arial" panose="020B0604020202020204" pitchFamily="34" charset="0"/>
              </a:rPr>
              <a:t>отклонений в развитии,</a:t>
            </a:r>
          </a:p>
          <a:p>
            <a:pPr algn="ctr"/>
            <a:r>
              <a:rPr lang="ru-RU" altLang="ru-RU" sz="1400" b="1">
                <a:latin typeface="Arial" panose="020B0604020202020204" pitchFamily="34" charset="0"/>
              </a:rPr>
              <a:t>консультативная </a:t>
            </a:r>
          </a:p>
          <a:p>
            <a:pPr algn="ctr"/>
            <a:r>
              <a:rPr lang="ru-RU" altLang="ru-RU" sz="1400" b="1">
                <a:latin typeface="Arial" panose="020B0604020202020204" pitchFamily="34" charset="0"/>
              </a:rPr>
              <a:t>помощь родителям</a:t>
            </a:r>
          </a:p>
        </p:txBody>
      </p:sp>
      <p:sp>
        <p:nvSpPr>
          <p:cNvPr id="96264" name="Rectangle 8"/>
          <p:cNvSpPr>
            <a:spLocks noChangeArrowheads="1"/>
          </p:cNvSpPr>
          <p:nvPr/>
        </p:nvSpPr>
        <p:spPr bwMode="auto">
          <a:xfrm>
            <a:off x="250825" y="5157788"/>
            <a:ext cx="3816350" cy="14398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ru-RU" altLang="ru-RU" b="1"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</a:rPr>
              <a:t>Учитель-логопед</a:t>
            </a:r>
          </a:p>
          <a:p>
            <a:pPr algn="ctr"/>
            <a:r>
              <a:rPr lang="ru-RU" altLang="ru-RU" sz="1400" b="1">
                <a:latin typeface="Arial" panose="020B0604020202020204" pitchFamily="34" charset="0"/>
              </a:rPr>
              <a:t>диагностика и коррекция</a:t>
            </a:r>
          </a:p>
          <a:p>
            <a:pPr algn="ctr"/>
            <a:r>
              <a:rPr lang="ru-RU" altLang="ru-RU" sz="1400" b="1">
                <a:latin typeface="Arial" panose="020B0604020202020204" pitchFamily="34" charset="0"/>
              </a:rPr>
              <a:t> речевых нарушений,</a:t>
            </a:r>
          </a:p>
          <a:p>
            <a:pPr algn="ctr"/>
            <a:r>
              <a:rPr lang="ru-RU" altLang="ru-RU" sz="1400" b="1">
                <a:latin typeface="Arial" panose="020B0604020202020204" pitchFamily="34" charset="0"/>
              </a:rPr>
              <a:t> консультативная </a:t>
            </a:r>
          </a:p>
          <a:p>
            <a:pPr algn="ctr"/>
            <a:r>
              <a:rPr lang="ru-RU" altLang="ru-RU" sz="1400" b="1">
                <a:latin typeface="Arial" panose="020B0604020202020204" pitchFamily="34" charset="0"/>
              </a:rPr>
              <a:t>помощь родителям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ChangeArrowheads="1"/>
          </p:cNvSpPr>
          <p:nvPr>
            <p:ph type="title" idx="4294967295"/>
          </p:nvPr>
        </p:nvSpPr>
        <p:spPr bwMode="auto">
          <a:xfrm>
            <a:off x="457200" y="188913"/>
            <a:ext cx="8686800" cy="8382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r>
              <a:rPr lang="ru-RU" altLang="ru-RU" sz="3200" b="1" cap="none" smtClean="0">
                <a:solidFill>
                  <a:srgbClr val="006600"/>
                </a:solidFill>
                <a:effectLst/>
              </a:rPr>
              <a:t>Основные направления работы </a:t>
            </a:r>
            <a:br>
              <a:rPr lang="ru-RU" altLang="ru-RU" sz="3200" b="1" cap="none" smtClean="0">
                <a:solidFill>
                  <a:srgbClr val="006600"/>
                </a:solidFill>
                <a:effectLst/>
              </a:rPr>
            </a:br>
            <a:r>
              <a:rPr lang="ru-RU" altLang="ru-RU" sz="3200" b="1" cap="none" smtClean="0">
                <a:solidFill>
                  <a:srgbClr val="006600"/>
                </a:solidFill>
                <a:effectLst/>
              </a:rPr>
              <a:t>с семьями с детьми с ОВЗ</a:t>
            </a:r>
          </a:p>
        </p:txBody>
      </p:sp>
      <p:sp>
        <p:nvSpPr>
          <p:cNvPr id="98307" name="Rectangle 3"/>
          <p:cNvSpPr>
            <a:spLocks noGrp="1"/>
          </p:cNvSpPr>
          <p:nvPr>
            <p:ph type="body" idx="4294967295"/>
          </p:nvPr>
        </p:nvSpPr>
        <p:spPr>
          <a:xfrm>
            <a:off x="179388" y="1196975"/>
            <a:ext cx="8812212" cy="5661025"/>
          </a:xfrm>
        </p:spPr>
        <p:txBody>
          <a:bodyPr/>
          <a:lstStyle/>
          <a:p>
            <a:pPr marL="0" indent="0">
              <a:lnSpc>
                <a:spcPct val="80000"/>
              </a:lnSpc>
            </a:pPr>
            <a:r>
              <a:rPr lang="ru-RU" altLang="ru-RU" sz="1800" b="1" smtClean="0">
                <a:solidFill>
                  <a:schemeClr val="tx1"/>
                </a:solidFill>
              </a:rPr>
              <a:t>ШПР </a:t>
            </a:r>
          </a:p>
          <a:p>
            <a:pPr marL="0" indent="0">
              <a:lnSpc>
                <a:spcPct val="80000"/>
              </a:lnSpc>
            </a:pPr>
            <a:r>
              <a:rPr lang="ru-RU" altLang="ru-RU" sz="1800" b="1" smtClean="0">
                <a:solidFill>
                  <a:srgbClr val="006600"/>
                </a:solidFill>
              </a:rPr>
              <a:t>Диагностика приемных детей, направленная на выявление особенностей эмоционально-личностной и познавательных сфер</a:t>
            </a:r>
          </a:p>
          <a:p>
            <a:pPr marL="0" indent="0">
              <a:lnSpc>
                <a:spcPct val="80000"/>
              </a:lnSpc>
            </a:pPr>
            <a:r>
              <a:rPr lang="ru-RU" altLang="ru-RU" sz="1800" b="1" smtClean="0">
                <a:solidFill>
                  <a:schemeClr val="tx1"/>
                </a:solidFill>
              </a:rPr>
              <a:t>Диагностика приемных родителей, опекунов (попечителей), направленная на определение комфортности пребывания ребенка в семье.</a:t>
            </a:r>
          </a:p>
          <a:p>
            <a:pPr marL="0" indent="0">
              <a:lnSpc>
                <a:spcPct val="80000"/>
              </a:lnSpc>
            </a:pPr>
            <a:r>
              <a:rPr lang="ru-RU" altLang="ru-RU" sz="1800" b="1" smtClean="0">
                <a:solidFill>
                  <a:srgbClr val="006600"/>
                </a:solidFill>
              </a:rPr>
              <a:t>Проведение заседаний психолого-педагогического консилиума при возникновении сложных случаев в сопровождении замещающих семей</a:t>
            </a:r>
            <a:r>
              <a:rPr lang="ru-RU" altLang="ru-RU" sz="1800" b="1" smtClean="0">
                <a:solidFill>
                  <a:schemeClr val="tx1"/>
                </a:solidFill>
              </a:rPr>
              <a:t>. </a:t>
            </a:r>
            <a:r>
              <a:rPr lang="ru-RU" altLang="ru-RU" sz="1800" b="1" smtClean="0">
                <a:solidFill>
                  <a:srgbClr val="006600"/>
                </a:solidFill>
              </a:rPr>
              <a:t>Организация на базе Центра ПМПК</a:t>
            </a:r>
          </a:p>
          <a:p>
            <a:pPr marL="0" indent="0">
              <a:lnSpc>
                <a:spcPct val="80000"/>
              </a:lnSpc>
            </a:pPr>
            <a:r>
              <a:rPr lang="ru-RU" altLang="ru-RU" sz="1800" b="1" smtClean="0">
                <a:solidFill>
                  <a:schemeClr val="tx1"/>
                </a:solidFill>
              </a:rPr>
              <a:t>Индивидуальные психолого-педагогические консультации детей и взрослых.</a:t>
            </a:r>
          </a:p>
          <a:p>
            <a:pPr marL="0" indent="0">
              <a:lnSpc>
                <a:spcPct val="80000"/>
              </a:lnSpc>
            </a:pPr>
            <a:r>
              <a:rPr lang="ru-RU" altLang="ru-RU" sz="1800" b="1" smtClean="0">
                <a:solidFill>
                  <a:srgbClr val="006600"/>
                </a:solidFill>
              </a:rPr>
              <a:t>Индивидуальные и групповые коррекционно-развивающие занятия педагога-психолога, социального педагога, учителя-логопеда, учителя-дефектолога с детьми.</a:t>
            </a:r>
          </a:p>
          <a:p>
            <a:pPr marL="0" indent="0">
              <a:lnSpc>
                <a:spcPct val="80000"/>
              </a:lnSpc>
            </a:pPr>
            <a:r>
              <a:rPr lang="ru-RU" altLang="ru-RU" sz="1800" b="1" smtClean="0">
                <a:solidFill>
                  <a:schemeClr val="tx1"/>
                </a:solidFill>
              </a:rPr>
              <a:t>Групповые профилактические занятия с элементами тренинга для детей.</a:t>
            </a:r>
          </a:p>
          <a:p>
            <a:pPr marL="0" indent="0">
              <a:lnSpc>
                <a:spcPct val="80000"/>
              </a:lnSpc>
            </a:pPr>
            <a:r>
              <a:rPr lang="ru-RU" altLang="ru-RU" sz="1800" b="1" smtClean="0">
                <a:solidFill>
                  <a:srgbClr val="006600"/>
                </a:solidFill>
              </a:rPr>
              <a:t>Педагогические гостиные для приемных родителей, опекунов (попечителей).</a:t>
            </a:r>
          </a:p>
          <a:p>
            <a:pPr marL="0" indent="0">
              <a:lnSpc>
                <a:spcPct val="80000"/>
              </a:lnSpc>
            </a:pPr>
            <a:r>
              <a:rPr lang="ru-RU" altLang="ru-RU" sz="1800" b="1" smtClean="0">
                <a:solidFill>
                  <a:srgbClr val="990000"/>
                </a:solidFill>
              </a:rPr>
              <a:t>Взаимодействие с образовательными организациями для определения и повышения комфортности пребывания ребенка в детском саду, школе, учреждениях НПО, СПО.</a:t>
            </a:r>
          </a:p>
          <a:p>
            <a:pPr marL="0" indent="0">
              <a:lnSpc>
                <a:spcPct val="80000"/>
              </a:lnSpc>
            </a:pPr>
            <a:r>
              <a:rPr lang="ru-RU" altLang="ru-RU" sz="1800" b="1" smtClean="0">
                <a:solidFill>
                  <a:srgbClr val="006600"/>
                </a:solidFill>
              </a:rPr>
              <a:t>Досуговые мероприятия для замещающих семей</a:t>
            </a:r>
            <a:r>
              <a:rPr lang="ru-RU" altLang="ru-RU" sz="1800" b="1" smtClean="0">
                <a:solidFill>
                  <a:schemeClr val="tx1"/>
                </a:solidFill>
              </a:rPr>
              <a:t>.</a:t>
            </a:r>
          </a:p>
          <a:p>
            <a:pPr marL="0" indent="0">
              <a:lnSpc>
                <a:spcPct val="80000"/>
              </a:lnSpc>
            </a:pPr>
            <a:r>
              <a:rPr lang="ru-RU" altLang="ru-RU" sz="1800" b="1" smtClean="0">
                <a:solidFill>
                  <a:schemeClr val="tx1"/>
                </a:solidFill>
              </a:rPr>
              <a:t>Ведение страницы Службы на сайте Центра. Информирование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ChangeArrowheads="1"/>
          </p:cNvSpPr>
          <p:nvPr>
            <p:ph type="title" idx="4294967295"/>
          </p:nvPr>
        </p:nvSpPr>
        <p:spPr bwMode="auto">
          <a:xfrm>
            <a:off x="179388" y="0"/>
            <a:ext cx="8686800" cy="8382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r>
              <a:rPr lang="ru-RU" altLang="ru-RU" b="1" cap="none" smtClean="0">
                <a:solidFill>
                  <a:srgbClr val="006600"/>
                </a:solidFill>
                <a:effectLst/>
              </a:rPr>
              <a:t>Внешние партнеры</a:t>
            </a:r>
          </a:p>
        </p:txBody>
      </p:sp>
      <p:sp>
        <p:nvSpPr>
          <p:cNvPr id="97283" name="Rectangle 3"/>
          <p:cNvSpPr>
            <a:spLocks noGrp="1"/>
          </p:cNvSpPr>
          <p:nvPr>
            <p:ph type="body" idx="4294967295"/>
          </p:nvPr>
        </p:nvSpPr>
        <p:spPr>
          <a:xfrm>
            <a:off x="206375" y="1025525"/>
            <a:ext cx="8937625" cy="5832475"/>
          </a:xfrm>
        </p:spPr>
        <p:txBody>
          <a:bodyPr/>
          <a:lstStyle/>
          <a:p>
            <a:pPr marL="0" indent="0">
              <a:lnSpc>
                <a:spcPct val="80000"/>
              </a:lnSpc>
              <a:buFont typeface="Wingdings 2" panose="05020102010507070707" pitchFamily="18" charset="2"/>
              <a:buNone/>
            </a:pPr>
            <a:endParaRPr lang="ru-RU" altLang="ru-RU" sz="400" smtClean="0">
              <a:solidFill>
                <a:schemeClr val="tx1"/>
              </a:solidFill>
            </a:endParaRPr>
          </a:p>
          <a:p>
            <a:pPr marL="0" indent="0">
              <a:lnSpc>
                <a:spcPct val="80000"/>
              </a:lnSpc>
            </a:pPr>
            <a:r>
              <a:rPr lang="ru-RU" altLang="ru-RU" sz="1600" b="1" smtClean="0">
                <a:solidFill>
                  <a:schemeClr val="tx1"/>
                </a:solidFill>
              </a:rPr>
              <a:t> ГАУ ДПО  ИРО</a:t>
            </a:r>
          </a:p>
          <a:p>
            <a:pPr marL="0" indent="0">
              <a:lnSpc>
                <a:spcPct val="80000"/>
              </a:lnSpc>
              <a:buFont typeface="Wingdings 2" panose="05020102010507070707" pitchFamily="18" charset="2"/>
              <a:buNone/>
            </a:pPr>
            <a:endParaRPr lang="ru-RU" altLang="ru-RU" sz="1600" b="1" smtClean="0">
              <a:solidFill>
                <a:schemeClr val="tx1"/>
              </a:solidFill>
            </a:endParaRPr>
          </a:p>
          <a:p>
            <a:pPr marL="0" indent="0">
              <a:lnSpc>
                <a:spcPct val="80000"/>
              </a:lnSpc>
            </a:pPr>
            <a:r>
              <a:rPr lang="ru-RU" altLang="ru-RU" sz="1600" b="1" smtClean="0">
                <a:solidFill>
                  <a:schemeClr val="tx1"/>
                </a:solidFill>
              </a:rPr>
              <a:t> ГУ ЯО Центр «Ресурс»</a:t>
            </a:r>
          </a:p>
          <a:p>
            <a:pPr marL="0" indent="0">
              <a:lnSpc>
                <a:spcPct val="80000"/>
              </a:lnSpc>
              <a:buFont typeface="Wingdings 2" panose="05020102010507070707" pitchFamily="18" charset="2"/>
              <a:buNone/>
            </a:pPr>
            <a:endParaRPr lang="ru-RU" altLang="ru-RU" sz="1600" b="1" smtClean="0">
              <a:solidFill>
                <a:schemeClr val="tx1"/>
              </a:solidFill>
            </a:endParaRPr>
          </a:p>
          <a:p>
            <a:pPr marL="0" indent="0">
              <a:lnSpc>
                <a:spcPct val="80000"/>
              </a:lnSpc>
            </a:pPr>
            <a:r>
              <a:rPr lang="ru-RU" altLang="ru-RU" sz="1600" b="1" smtClean="0">
                <a:solidFill>
                  <a:schemeClr val="tx1"/>
                </a:solidFill>
              </a:rPr>
              <a:t> Центр помощи детям г. Ярославль</a:t>
            </a:r>
          </a:p>
          <a:p>
            <a:pPr marL="0" indent="0">
              <a:lnSpc>
                <a:spcPct val="80000"/>
              </a:lnSpc>
              <a:buFont typeface="Wingdings 2" panose="05020102010507070707" pitchFamily="18" charset="2"/>
              <a:buNone/>
            </a:pPr>
            <a:endParaRPr lang="ru-RU" altLang="ru-RU" sz="1600" b="1" smtClean="0">
              <a:solidFill>
                <a:schemeClr val="tx1"/>
              </a:solidFill>
            </a:endParaRPr>
          </a:p>
          <a:p>
            <a:pPr marL="0" indent="0">
              <a:lnSpc>
                <a:spcPct val="80000"/>
              </a:lnSpc>
            </a:pPr>
            <a:r>
              <a:rPr lang="ru-RU" altLang="ru-RU" sz="1600" b="1" smtClean="0">
                <a:solidFill>
                  <a:schemeClr val="tx1"/>
                </a:solidFill>
              </a:rPr>
              <a:t> Интернат 6 г. Ярославль</a:t>
            </a:r>
          </a:p>
          <a:p>
            <a:pPr marL="0" indent="0">
              <a:lnSpc>
                <a:spcPct val="80000"/>
              </a:lnSpc>
              <a:buFont typeface="Wingdings 2" panose="05020102010507070707" pitchFamily="18" charset="2"/>
              <a:buNone/>
            </a:pPr>
            <a:endParaRPr lang="ru-RU" altLang="ru-RU" sz="1600" b="1" smtClean="0">
              <a:solidFill>
                <a:schemeClr val="tx1"/>
              </a:solidFill>
            </a:endParaRPr>
          </a:p>
          <a:p>
            <a:pPr marL="0" indent="0">
              <a:lnSpc>
                <a:spcPct val="80000"/>
              </a:lnSpc>
              <a:buFont typeface="Wingdings 2" panose="05020102010507070707" pitchFamily="18" charset="2"/>
              <a:buNone/>
            </a:pPr>
            <a:endParaRPr lang="ru-RU" altLang="ru-RU" sz="400" b="1" smtClean="0">
              <a:solidFill>
                <a:schemeClr val="tx1"/>
              </a:solidFill>
            </a:endParaRPr>
          </a:p>
          <a:p>
            <a:pPr marL="0" indent="0">
              <a:lnSpc>
                <a:spcPct val="80000"/>
              </a:lnSpc>
            </a:pPr>
            <a:r>
              <a:rPr lang="en-US" altLang="ru-RU" sz="1600" b="1" smtClean="0">
                <a:solidFill>
                  <a:schemeClr val="tx1"/>
                </a:solidFill>
              </a:rPr>
              <a:t> </a:t>
            </a:r>
            <a:r>
              <a:rPr lang="ru-RU" altLang="ru-RU" sz="1600" b="1" smtClean="0">
                <a:solidFill>
                  <a:schemeClr val="tx1"/>
                </a:solidFill>
              </a:rPr>
              <a:t>ГУЗ Ростовская ЦРБ, ЯОКПБ  и др. медицинские учреждения</a:t>
            </a:r>
          </a:p>
          <a:p>
            <a:pPr marL="0" indent="0">
              <a:lnSpc>
                <a:spcPct val="80000"/>
              </a:lnSpc>
              <a:buFont typeface="Wingdings 2" panose="05020102010507070707" pitchFamily="18" charset="2"/>
              <a:buNone/>
            </a:pPr>
            <a:endParaRPr lang="ru-RU" altLang="ru-RU" sz="1000" b="1" smtClean="0">
              <a:solidFill>
                <a:schemeClr val="tx1"/>
              </a:solidFill>
            </a:endParaRPr>
          </a:p>
          <a:p>
            <a:pPr marL="0" indent="0">
              <a:lnSpc>
                <a:spcPct val="80000"/>
              </a:lnSpc>
              <a:buFont typeface="Wingdings 2" panose="05020102010507070707" pitchFamily="18" charset="2"/>
              <a:buNone/>
            </a:pPr>
            <a:endParaRPr lang="ru-RU" altLang="ru-RU" sz="400" b="1" smtClean="0">
              <a:solidFill>
                <a:schemeClr val="tx1"/>
              </a:solidFill>
            </a:endParaRPr>
          </a:p>
          <a:p>
            <a:pPr marL="0" indent="0">
              <a:lnSpc>
                <a:spcPct val="80000"/>
              </a:lnSpc>
            </a:pPr>
            <a:r>
              <a:rPr lang="en-US" altLang="ru-RU" sz="1600" b="1" smtClean="0">
                <a:solidFill>
                  <a:schemeClr val="tx1"/>
                </a:solidFill>
              </a:rPr>
              <a:t> </a:t>
            </a:r>
            <a:r>
              <a:rPr lang="ru-RU" altLang="ru-RU" sz="1600" b="1" smtClean="0">
                <a:solidFill>
                  <a:schemeClr val="tx1"/>
                </a:solidFill>
              </a:rPr>
              <a:t>ГМЗ «Ростовский Кремль», Детский музейный центр, </a:t>
            </a:r>
            <a:r>
              <a:rPr lang="ru-RU" altLang="ru-RU" sz="1600" b="1" smtClean="0">
                <a:solidFill>
                  <a:srgbClr val="006600"/>
                </a:solidFill>
              </a:rPr>
              <a:t>Арт-студия «Зеленая полоса»</a:t>
            </a:r>
          </a:p>
          <a:p>
            <a:pPr marL="0" indent="0">
              <a:lnSpc>
                <a:spcPct val="80000"/>
              </a:lnSpc>
              <a:buFont typeface="Wingdings 2" panose="05020102010507070707" pitchFamily="18" charset="2"/>
              <a:buNone/>
            </a:pPr>
            <a:endParaRPr lang="ru-RU" altLang="ru-RU" sz="1000" b="1" smtClean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</a:pPr>
            <a:r>
              <a:rPr lang="en-US" altLang="ru-RU" sz="1600" b="1" smtClean="0">
                <a:solidFill>
                  <a:srgbClr val="006600"/>
                </a:solidFill>
              </a:rPr>
              <a:t> </a:t>
            </a:r>
            <a:r>
              <a:rPr lang="ru-RU" altLang="ru-RU" sz="1600" b="1" smtClean="0">
                <a:solidFill>
                  <a:srgbClr val="006600"/>
                </a:solidFill>
              </a:rPr>
              <a:t>Национальная родительская ассоциация, АНО «Моя семья», Областной совет приемных родителей</a:t>
            </a:r>
          </a:p>
          <a:p>
            <a:pPr marL="0" indent="0">
              <a:lnSpc>
                <a:spcPct val="80000"/>
              </a:lnSpc>
              <a:buFont typeface="Wingdings 2" panose="05020102010507070707" pitchFamily="18" charset="2"/>
              <a:buNone/>
            </a:pPr>
            <a:endParaRPr lang="ru-RU" altLang="ru-RU" sz="1000" b="1" smtClean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</a:pPr>
            <a:r>
              <a:rPr lang="en-US" altLang="ru-RU" sz="1600" b="1" smtClean="0">
                <a:solidFill>
                  <a:srgbClr val="006600"/>
                </a:solidFill>
              </a:rPr>
              <a:t> </a:t>
            </a:r>
            <a:r>
              <a:rPr lang="ru-RU" altLang="ru-RU" sz="1600" b="1" smtClean="0">
                <a:solidFill>
                  <a:srgbClr val="006600"/>
                </a:solidFill>
              </a:rPr>
              <a:t>Институт развития семейного устройства ИРСУ г. Москва </a:t>
            </a:r>
            <a:r>
              <a:rPr lang="en-US" altLang="ru-RU" sz="1600" b="1" smtClean="0">
                <a:solidFill>
                  <a:schemeClr val="tx1"/>
                </a:solidFill>
              </a:rPr>
              <a:t>irsu.info</a:t>
            </a:r>
            <a:endParaRPr lang="ru-RU" altLang="ru-RU" sz="1600" b="1" smtClean="0">
              <a:solidFill>
                <a:schemeClr val="tx1"/>
              </a:solidFill>
            </a:endParaRPr>
          </a:p>
          <a:p>
            <a:pPr marL="0" indent="0">
              <a:lnSpc>
                <a:spcPct val="80000"/>
              </a:lnSpc>
              <a:buFont typeface="Wingdings 2" panose="05020102010507070707" pitchFamily="18" charset="2"/>
              <a:buNone/>
            </a:pPr>
            <a:endParaRPr lang="ru-RU" altLang="ru-RU" sz="600" b="1" smtClean="0">
              <a:solidFill>
                <a:schemeClr val="tx1"/>
              </a:solidFill>
            </a:endParaRPr>
          </a:p>
          <a:p>
            <a:pPr marL="0" indent="0">
              <a:lnSpc>
                <a:spcPct val="80000"/>
              </a:lnSpc>
            </a:pPr>
            <a:r>
              <a:rPr lang="en-US" altLang="ru-RU" sz="1600" b="1" smtClean="0">
                <a:solidFill>
                  <a:schemeClr val="tx1"/>
                </a:solidFill>
              </a:rPr>
              <a:t> </a:t>
            </a:r>
            <a:r>
              <a:rPr lang="ru-RU" altLang="ru-RU" sz="1600" b="1" smtClean="0">
                <a:solidFill>
                  <a:schemeClr val="tx1"/>
                </a:solidFill>
              </a:rPr>
              <a:t>Благотворительные фонды и организации  </a:t>
            </a:r>
            <a:endParaRPr lang="en-US" altLang="ru-RU" sz="1600" b="1" smtClean="0">
              <a:solidFill>
                <a:schemeClr val="tx1"/>
              </a:solidFill>
            </a:endParaRPr>
          </a:p>
          <a:p>
            <a:pPr marL="0" indent="0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altLang="ru-RU" sz="1600" b="1" smtClean="0">
                <a:solidFill>
                  <a:schemeClr val="tx1"/>
                </a:solidFill>
              </a:rPr>
              <a:t>otkazniki.ru</a:t>
            </a:r>
            <a:r>
              <a:rPr lang="ru-RU" altLang="ru-RU" sz="1600" b="1" smtClean="0">
                <a:solidFill>
                  <a:schemeClr val="tx1"/>
                </a:solidFill>
              </a:rPr>
              <a:t> </a:t>
            </a:r>
            <a:r>
              <a:rPr lang="ru-RU" altLang="ru-RU" sz="1600" b="1" smtClean="0">
                <a:solidFill>
                  <a:srgbClr val="006600"/>
                </a:solidFill>
              </a:rPr>
              <a:t>«Близкие люди», </a:t>
            </a:r>
            <a:r>
              <a:rPr lang="en-US" altLang="ru-RU" sz="1600" b="1" smtClean="0">
                <a:solidFill>
                  <a:schemeClr val="tx1"/>
                </a:solidFill>
              </a:rPr>
              <a:t>detivokrug.com</a:t>
            </a:r>
            <a:r>
              <a:rPr lang="en-US" altLang="ru-RU" sz="1600" b="1" smtClean="0">
                <a:solidFill>
                  <a:srgbClr val="006600"/>
                </a:solidFill>
              </a:rPr>
              <a:t> </a:t>
            </a:r>
            <a:r>
              <a:rPr lang="ru-RU" altLang="ru-RU" sz="1600" b="1" smtClean="0">
                <a:solidFill>
                  <a:srgbClr val="006600"/>
                </a:solidFill>
              </a:rPr>
              <a:t>«Здесь и сейчас»</a:t>
            </a:r>
            <a:endParaRPr lang="en-US" altLang="ru-RU" sz="1600" b="1" smtClean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ru-RU" altLang="ru-RU" sz="1600" b="1" smtClean="0">
                <a:solidFill>
                  <a:srgbClr val="006600"/>
                </a:solidFill>
              </a:rPr>
              <a:t>Российский фонд милосердия и здоровья, Ярославль в </a:t>
            </a:r>
            <a:r>
              <a:rPr lang="en-US" altLang="ru-RU" sz="1600" b="1" smtClean="0">
                <a:solidFill>
                  <a:srgbClr val="006600"/>
                </a:solidFill>
              </a:rPr>
              <a:t>vk</a:t>
            </a:r>
            <a:endParaRPr lang="ru-RU" altLang="ru-RU" sz="1600" b="1" smtClean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Font typeface="Wingdings 2" panose="05020102010507070707" pitchFamily="18" charset="2"/>
              <a:buNone/>
            </a:pPr>
            <a:endParaRPr lang="ru-RU" altLang="ru-RU" sz="1600" b="1" smtClean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ru-RU" altLang="ru-RU" sz="1600" b="1" smtClean="0">
                <a:solidFill>
                  <a:schemeClr val="tx1"/>
                </a:solidFill>
              </a:rPr>
              <a:t>Фейсбук, группы:  </a:t>
            </a:r>
            <a:r>
              <a:rPr lang="ru-RU" altLang="ru-RU" sz="1600" b="1" smtClean="0">
                <a:solidFill>
                  <a:srgbClr val="006600"/>
                </a:solidFill>
              </a:rPr>
              <a:t>На пути к усыновлению/волонтерству. Пошаговая инструкция, </a:t>
            </a:r>
            <a:r>
              <a:rPr lang="ru-RU" altLang="ru-RU" sz="1600" b="1" smtClean="0">
                <a:solidFill>
                  <a:schemeClr val="tx1"/>
                </a:solidFill>
              </a:rPr>
              <a:t>Союз приемных родителей "Счастливы вместе“,</a:t>
            </a:r>
            <a:r>
              <a:rPr lang="en-US" altLang="ru-RU" sz="1600" b="1" smtClean="0">
                <a:solidFill>
                  <a:schemeClr val="tx1"/>
                </a:solidFill>
              </a:rPr>
              <a:t> </a:t>
            </a:r>
            <a:r>
              <a:rPr lang="ru-RU" altLang="ru-RU" sz="1600" b="1" smtClean="0">
                <a:solidFill>
                  <a:schemeClr val="tx1"/>
                </a:solidFill>
              </a:rPr>
              <a:t>Клуб "Азбука приёмной семьи </a:t>
            </a:r>
          </a:p>
          <a:p>
            <a:pPr marL="0" indent="0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ru-RU" altLang="ru-RU" sz="1600" b="1" smtClean="0">
                <a:solidFill>
                  <a:schemeClr val="tx1"/>
                </a:solidFill>
              </a:rPr>
              <a:t>Елена Альшанская, Александр Гезалов, Ирина Лукьянова, Ольга Синяева и др.</a:t>
            </a:r>
            <a:endParaRPr lang="en-US" altLang="ru-RU" sz="1600" b="1" smtClean="0">
              <a:solidFill>
                <a:schemeClr val="tx1"/>
              </a:solidFill>
            </a:endParaRPr>
          </a:p>
          <a:p>
            <a:pPr marL="0" indent="0">
              <a:lnSpc>
                <a:spcPct val="80000"/>
              </a:lnSpc>
            </a:pPr>
            <a:endParaRPr lang="ru-RU" altLang="ru-RU" sz="1600" b="1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ChangeArrowheads="1"/>
          </p:cNvSpPr>
          <p:nvPr>
            <p:ph type="title" idx="4294967295"/>
          </p:nvPr>
        </p:nvSpPr>
        <p:spPr bwMode="auto">
          <a:xfrm>
            <a:off x="457200" y="836613"/>
            <a:ext cx="8686800" cy="8382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r>
              <a:rPr lang="ru-RU" altLang="ru-RU" sz="3200" b="1" cap="none" smtClean="0">
                <a:solidFill>
                  <a:srgbClr val="0066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Приоритетные направления в деятельности Службы в 2015 году:</a:t>
            </a:r>
            <a:r>
              <a:rPr lang="ru-RU" altLang="ru-RU" sz="3200" cap="none" smtClean="0">
                <a:solidFill>
                  <a:srgbClr val="0066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ru-RU" altLang="ru-RU" sz="3200" cap="none" smtClean="0">
                <a:solidFill>
                  <a:srgbClr val="0066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endParaRPr lang="ru-RU" altLang="ru-RU" sz="3200" cap="none" smtClean="0">
              <a:solidFill>
                <a:srgbClr val="0066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99331" name="Rectangle 3"/>
          <p:cNvSpPr>
            <a:spLocks noGrp="1"/>
          </p:cNvSpPr>
          <p:nvPr>
            <p:ph type="body" idx="4294967295"/>
          </p:nvPr>
        </p:nvSpPr>
        <p:spPr>
          <a:xfrm>
            <a:off x="457200" y="2332038"/>
            <a:ext cx="8686800" cy="4525962"/>
          </a:xfrm>
        </p:spPr>
        <p:txBody>
          <a:bodyPr/>
          <a:lstStyle/>
          <a:p>
            <a:pPr>
              <a:buClr>
                <a:schemeClr val="tx1"/>
              </a:buClr>
              <a:buSzTx/>
              <a:buFont typeface="Wingdings" panose="05000000000000000000" pitchFamily="2" charset="2"/>
              <a:buChar char="Ø"/>
            </a:pPr>
            <a:r>
              <a:rPr lang="ru-RU" altLang="ru-RU" sz="2800" b="1" smtClean="0">
                <a:solidFill>
                  <a:schemeClr val="tx1"/>
                </a:solidFill>
              </a:rPr>
              <a:t>обучение (подготовка кандидатов в замещающие родители);</a:t>
            </a:r>
          </a:p>
          <a:p>
            <a:pPr>
              <a:buClr>
                <a:schemeClr val="tx1"/>
              </a:buClr>
              <a:buSzTx/>
              <a:buFont typeface="Wingdings" panose="05000000000000000000" pitchFamily="2" charset="2"/>
              <a:buChar char="Ø"/>
            </a:pPr>
            <a:endParaRPr lang="ru-RU" altLang="ru-RU" sz="2800" b="1" smtClean="0">
              <a:solidFill>
                <a:schemeClr val="tx1"/>
              </a:solidFill>
            </a:endParaRPr>
          </a:p>
          <a:p>
            <a:pPr>
              <a:buClr>
                <a:schemeClr val="tx1"/>
              </a:buClr>
              <a:buSzTx/>
              <a:buFont typeface="Wingdings" panose="05000000000000000000" pitchFamily="2" charset="2"/>
              <a:buChar char="Ø"/>
            </a:pPr>
            <a:r>
              <a:rPr lang="ru-RU" altLang="ru-RU" sz="2800" b="1" smtClean="0">
                <a:solidFill>
                  <a:schemeClr val="tx1"/>
                </a:solidFill>
              </a:rPr>
              <a:t>консультирование;</a:t>
            </a:r>
          </a:p>
          <a:p>
            <a:pPr>
              <a:buClr>
                <a:schemeClr val="tx1"/>
              </a:buClr>
              <a:buSzTx/>
              <a:buFont typeface="Wingdings" panose="05000000000000000000" pitchFamily="2" charset="2"/>
              <a:buChar char="Ø"/>
            </a:pPr>
            <a:endParaRPr lang="ru-RU" altLang="ru-RU" sz="2800" b="1" smtClean="0">
              <a:solidFill>
                <a:schemeClr val="tx1"/>
              </a:solidFill>
            </a:endParaRPr>
          </a:p>
          <a:p>
            <a:pPr>
              <a:buClr>
                <a:schemeClr val="tx1"/>
              </a:buClr>
              <a:buSzTx/>
              <a:buFont typeface="Wingdings" panose="05000000000000000000" pitchFamily="2" charset="2"/>
              <a:buChar char="Ø"/>
            </a:pPr>
            <a:r>
              <a:rPr lang="ru-RU" altLang="ru-RU" sz="2800" b="1" smtClean="0">
                <a:solidFill>
                  <a:schemeClr val="tx1"/>
                </a:solidFill>
              </a:rPr>
              <a:t>коррекция и развитие;</a:t>
            </a:r>
          </a:p>
          <a:p>
            <a:pPr>
              <a:buClr>
                <a:schemeClr val="tx1"/>
              </a:buClr>
              <a:buSzTx/>
              <a:buFont typeface="Wingdings" panose="05000000000000000000" pitchFamily="2" charset="2"/>
              <a:buChar char="Ø"/>
            </a:pPr>
            <a:endParaRPr lang="ru-RU" altLang="ru-RU" sz="2800" b="1" smtClean="0">
              <a:solidFill>
                <a:schemeClr val="tx1"/>
              </a:solidFill>
            </a:endParaRPr>
          </a:p>
          <a:p>
            <a:pPr>
              <a:buClr>
                <a:schemeClr val="tx1"/>
              </a:buClr>
              <a:buSzTx/>
              <a:buFont typeface="Wingdings" panose="05000000000000000000" pitchFamily="2" charset="2"/>
              <a:buChar char="Ø"/>
            </a:pPr>
            <a:r>
              <a:rPr lang="ru-RU" altLang="ru-RU" sz="2800" b="1" smtClean="0">
                <a:solidFill>
                  <a:schemeClr val="tx1"/>
                </a:solidFill>
              </a:rPr>
              <a:t>просвещение.</a:t>
            </a:r>
          </a:p>
          <a:p>
            <a:pPr>
              <a:buFontTx/>
              <a:buNone/>
            </a:pPr>
            <a:endParaRPr lang="ru-RU" altLang="ru-RU" sz="2800" b="1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ChangeArrowheads="1"/>
          </p:cNvSpPr>
          <p:nvPr>
            <p:ph type="title" idx="429496729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r>
              <a:rPr lang="ru-RU" altLang="ru-RU" sz="3200" b="1" cap="none" smtClean="0">
                <a:solidFill>
                  <a:srgbClr val="0066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Цели деятельности Службы</a:t>
            </a:r>
            <a:r>
              <a:rPr lang="ru-RU" altLang="ru-RU" sz="3200" cap="none" smtClean="0">
                <a:solidFill>
                  <a:srgbClr val="0066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:</a:t>
            </a:r>
            <a:br>
              <a:rPr lang="ru-RU" altLang="ru-RU" sz="3200" cap="none" smtClean="0">
                <a:solidFill>
                  <a:srgbClr val="0066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endParaRPr lang="ru-RU" altLang="ru-RU" sz="3200" cap="none" smtClean="0">
              <a:solidFill>
                <a:srgbClr val="0066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89091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marL="0" indent="0">
              <a:lnSpc>
                <a:spcPct val="90000"/>
              </a:lnSpc>
              <a:buFontTx/>
              <a:buNone/>
            </a:pPr>
            <a:r>
              <a:rPr lang="ru-RU" altLang="ru-RU" smtClean="0">
                <a:solidFill>
                  <a:schemeClr val="tx1"/>
                </a:solidFill>
              </a:rPr>
              <a:t>- содействие семейному типу устройства детей, оставшихся без попечения родителей;</a:t>
            </a:r>
          </a:p>
          <a:p>
            <a:pPr marL="0" indent="0">
              <a:lnSpc>
                <a:spcPct val="90000"/>
              </a:lnSpc>
              <a:buFontTx/>
              <a:buNone/>
            </a:pPr>
            <a:endParaRPr lang="ru-RU" altLang="ru-RU" smtClean="0">
              <a:solidFill>
                <a:schemeClr val="tx1"/>
              </a:solidFill>
            </a:endParaRPr>
          </a:p>
          <a:p>
            <a:pPr marL="0" indent="0">
              <a:lnSpc>
                <a:spcPct val="90000"/>
              </a:lnSpc>
              <a:buFont typeface="Wingdings 2" panose="05020102010507070707" pitchFamily="18" charset="2"/>
              <a:buNone/>
            </a:pPr>
            <a:r>
              <a:rPr lang="ru-RU" altLang="ru-RU" smtClean="0">
                <a:solidFill>
                  <a:schemeClr val="tx1"/>
                </a:solidFill>
              </a:rPr>
              <a:t>- осуществление комплекса мер, направленных на оказание социально-педагогической и психологической поддержки и помощи замещающим семьям Ростовского муниципального района.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ChangeArrowheads="1"/>
          </p:cNvSpPr>
          <p:nvPr>
            <p:ph type="title" idx="429496729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r>
              <a:rPr lang="ru-RU" altLang="ru-RU" sz="3200" b="1" cap="none" smtClean="0">
                <a:solidFill>
                  <a:srgbClr val="006600"/>
                </a:solidFill>
                <a:effectLst/>
              </a:rPr>
              <a:t>Задачи службы</a:t>
            </a:r>
            <a:r>
              <a:rPr lang="ru-RU" altLang="ru-RU" sz="3200" cap="none" smtClean="0">
                <a:solidFill>
                  <a:srgbClr val="006600"/>
                </a:solidFill>
                <a:effectLst/>
              </a:rPr>
              <a:t>:</a:t>
            </a:r>
            <a:r>
              <a:rPr lang="ru-RU" altLang="ru-RU" sz="3200" cap="none" smtClean="0">
                <a:effectLst/>
              </a:rPr>
              <a:t/>
            </a:r>
            <a:br>
              <a:rPr lang="ru-RU" altLang="ru-RU" sz="3200" cap="none" smtClean="0">
                <a:effectLst/>
              </a:rPr>
            </a:br>
            <a:endParaRPr lang="ru-RU" altLang="ru-RU" sz="3200" cap="none" smtClean="0">
              <a:effectLst/>
            </a:endParaRPr>
          </a:p>
        </p:txBody>
      </p:sp>
      <p:sp>
        <p:nvSpPr>
          <p:cNvPr id="90115" name="Rectangle 3"/>
          <p:cNvSpPr>
            <a:spLocks noGrp="1"/>
          </p:cNvSpPr>
          <p:nvPr>
            <p:ph type="body" idx="4294967295"/>
          </p:nvPr>
        </p:nvSpPr>
        <p:spPr>
          <a:xfrm>
            <a:off x="250825" y="1557338"/>
            <a:ext cx="8893175" cy="4967287"/>
          </a:xfrm>
        </p:spPr>
        <p:txBody>
          <a:bodyPr/>
          <a:lstStyle/>
          <a:p>
            <a:pPr marL="0" indent="3175">
              <a:lnSpc>
                <a:spcPct val="90000"/>
              </a:lnSpc>
              <a:buFont typeface="Wingdings 2" panose="05020102010507070707" pitchFamily="18" charset="2"/>
              <a:buNone/>
            </a:pPr>
            <a:r>
              <a:rPr lang="ru-RU" altLang="ru-RU" sz="2400" smtClean="0">
                <a:solidFill>
                  <a:schemeClr val="tx1"/>
                </a:solidFill>
              </a:rPr>
              <a:t>1. Повышение уровня психолого-педагогических и социально-педагогических знаний опекунов (попечителей), кандидатов.</a:t>
            </a:r>
          </a:p>
          <a:p>
            <a:pPr marL="0" indent="3175">
              <a:lnSpc>
                <a:spcPct val="90000"/>
              </a:lnSpc>
              <a:buFont typeface="Wingdings 2" panose="05020102010507070707" pitchFamily="18" charset="2"/>
              <a:buNone/>
            </a:pPr>
            <a:endParaRPr lang="ru-RU" altLang="ru-RU" sz="2400" smtClean="0">
              <a:solidFill>
                <a:schemeClr val="tx1"/>
              </a:solidFill>
            </a:endParaRPr>
          </a:p>
          <a:p>
            <a:pPr marL="0" indent="3175">
              <a:lnSpc>
                <a:spcPct val="90000"/>
              </a:lnSpc>
              <a:buFont typeface="Wingdings 2" panose="05020102010507070707" pitchFamily="18" charset="2"/>
              <a:buNone/>
            </a:pPr>
            <a:r>
              <a:rPr lang="ru-RU" altLang="ru-RU" sz="2400" smtClean="0">
                <a:solidFill>
                  <a:schemeClr val="tx1"/>
                </a:solidFill>
              </a:rPr>
              <a:t>2. Содействие в адаптации ребенка и принимающей его семьи в новых условиях.</a:t>
            </a:r>
          </a:p>
          <a:p>
            <a:pPr marL="0" indent="3175">
              <a:lnSpc>
                <a:spcPct val="90000"/>
              </a:lnSpc>
              <a:buFont typeface="Wingdings 2" panose="05020102010507070707" pitchFamily="18" charset="2"/>
              <a:buNone/>
            </a:pPr>
            <a:endParaRPr lang="ru-RU" altLang="ru-RU" sz="2400" smtClean="0">
              <a:solidFill>
                <a:schemeClr val="tx1"/>
              </a:solidFill>
            </a:endParaRPr>
          </a:p>
          <a:p>
            <a:pPr marL="0" indent="3175">
              <a:lnSpc>
                <a:spcPct val="90000"/>
              </a:lnSpc>
              <a:buFont typeface="Wingdings 2" panose="05020102010507070707" pitchFamily="18" charset="2"/>
              <a:buNone/>
            </a:pPr>
            <a:r>
              <a:rPr lang="ru-RU" altLang="ru-RU" sz="2400" smtClean="0">
                <a:solidFill>
                  <a:schemeClr val="tx1"/>
                </a:solidFill>
              </a:rPr>
              <a:t>3. Выявление и коррекция недостатков в эмоциональной, познавательной сферах опекаемых детей, речевых нарушений и развитие социальных навыков.</a:t>
            </a:r>
          </a:p>
          <a:p>
            <a:pPr marL="0" indent="3175">
              <a:lnSpc>
                <a:spcPct val="90000"/>
              </a:lnSpc>
              <a:buFont typeface="Wingdings 2" panose="05020102010507070707" pitchFamily="18" charset="2"/>
              <a:buNone/>
            </a:pPr>
            <a:endParaRPr lang="ru-RU" altLang="ru-RU" sz="2400" smtClean="0">
              <a:solidFill>
                <a:schemeClr val="tx1"/>
              </a:solidFill>
            </a:endParaRPr>
          </a:p>
          <a:p>
            <a:pPr marL="0" indent="3175">
              <a:lnSpc>
                <a:spcPct val="90000"/>
              </a:lnSpc>
              <a:buFont typeface="Wingdings 2" panose="05020102010507070707" pitchFamily="18" charset="2"/>
              <a:buNone/>
            </a:pPr>
            <a:r>
              <a:rPr lang="ru-RU" altLang="ru-RU" sz="2400" smtClean="0">
                <a:solidFill>
                  <a:schemeClr val="tx1"/>
                </a:solidFill>
              </a:rPr>
              <a:t>4. Повышение уровня психолого-педагогической компетентности  педагогов, специалистов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ChangeArrowheads="1"/>
          </p:cNvSpPr>
          <p:nvPr>
            <p:ph type="title" idx="429496729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r>
              <a:rPr lang="ru-RU" altLang="ru-RU" b="1" cap="none" smtClean="0">
                <a:solidFill>
                  <a:srgbClr val="0066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История службы</a:t>
            </a:r>
            <a:r>
              <a:rPr lang="ru-RU" altLang="ru-RU" sz="3200" cap="none" smtClean="0">
                <a:solidFill>
                  <a:srgbClr val="006600"/>
                </a:solidFill>
                <a:effectLst/>
              </a:rPr>
              <a:t/>
            </a:r>
            <a:br>
              <a:rPr lang="ru-RU" altLang="ru-RU" sz="3200" cap="none" smtClean="0">
                <a:solidFill>
                  <a:srgbClr val="006600"/>
                </a:solidFill>
                <a:effectLst/>
              </a:rPr>
            </a:br>
            <a:endParaRPr lang="ru-RU" altLang="ru-RU" sz="3200" cap="none" smtClean="0">
              <a:solidFill>
                <a:srgbClr val="006600"/>
              </a:solidFill>
              <a:effectLst/>
            </a:endParaRPr>
          </a:p>
        </p:txBody>
      </p:sp>
      <p:sp>
        <p:nvSpPr>
          <p:cNvPr id="87043" name="Rectangle 3"/>
          <p:cNvSpPr>
            <a:spLocks noGrp="1"/>
          </p:cNvSpPr>
          <p:nvPr>
            <p:ph type="body" idx="4294967295"/>
          </p:nvPr>
        </p:nvSpPr>
        <p:spPr>
          <a:xfrm>
            <a:off x="179388" y="1196975"/>
            <a:ext cx="8686800" cy="566102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ru-RU" altLang="ru-RU" sz="2000" b="1" smtClean="0">
                <a:solidFill>
                  <a:srgbClr val="006600"/>
                </a:solidFill>
              </a:rPr>
              <a:t>2007 год</a:t>
            </a:r>
            <a:r>
              <a:rPr lang="ru-RU" altLang="ru-RU" sz="2000" smtClean="0">
                <a:solidFill>
                  <a:schemeClr val="tx1"/>
                </a:solidFill>
              </a:rPr>
              <a:t> создание Службы</a:t>
            </a:r>
          </a:p>
          <a:p>
            <a:pPr>
              <a:lnSpc>
                <a:spcPct val="90000"/>
              </a:lnSpc>
              <a:buFont typeface="Wingdings 2" panose="05020102010507070707" pitchFamily="18" charset="2"/>
              <a:buNone/>
            </a:pPr>
            <a:endParaRPr lang="ru-RU" altLang="ru-RU" sz="1000" smtClean="0">
              <a:solidFill>
                <a:schemeClr val="tx1"/>
              </a:solidFill>
            </a:endParaRPr>
          </a:p>
          <a:p>
            <a:pPr>
              <a:lnSpc>
                <a:spcPct val="90000"/>
              </a:lnSpc>
              <a:buFont typeface="Wingdings 2" panose="05020102010507070707" pitchFamily="18" charset="2"/>
              <a:buNone/>
            </a:pPr>
            <a:endParaRPr lang="ru-RU" altLang="ru-RU" sz="1000" smtClean="0">
              <a:solidFill>
                <a:schemeClr val="tx1"/>
              </a:solidFill>
            </a:endParaRPr>
          </a:p>
          <a:p>
            <a:pPr>
              <a:lnSpc>
                <a:spcPct val="90000"/>
              </a:lnSpc>
            </a:pPr>
            <a:r>
              <a:rPr lang="ru-RU" altLang="ru-RU" sz="2000" b="1" smtClean="0">
                <a:solidFill>
                  <a:srgbClr val="006600"/>
                </a:solidFill>
              </a:rPr>
              <a:t>2008 год</a:t>
            </a:r>
            <a:r>
              <a:rPr lang="ru-RU" altLang="ru-RU" sz="2000" smtClean="0">
                <a:solidFill>
                  <a:schemeClr val="tx1"/>
                </a:solidFill>
              </a:rPr>
              <a:t> модель деятельности Службы – лучшая  инновационная модель семейных форм устройства детей-сирот и детей, оставшихся без попечения родителей в ЯО.</a:t>
            </a:r>
          </a:p>
          <a:p>
            <a:pPr>
              <a:lnSpc>
                <a:spcPct val="90000"/>
              </a:lnSpc>
              <a:buFont typeface="Wingdings 2" panose="05020102010507070707" pitchFamily="18" charset="2"/>
              <a:buNone/>
            </a:pPr>
            <a:endParaRPr lang="ru-RU" altLang="ru-RU" sz="1000" smtClean="0">
              <a:solidFill>
                <a:schemeClr val="tx1"/>
              </a:solidFill>
            </a:endParaRPr>
          </a:p>
          <a:p>
            <a:pPr>
              <a:lnSpc>
                <a:spcPct val="90000"/>
              </a:lnSpc>
            </a:pPr>
            <a:r>
              <a:rPr lang="ru-RU" altLang="ru-RU" sz="2000" b="1" smtClean="0">
                <a:solidFill>
                  <a:srgbClr val="006600"/>
                </a:solidFill>
              </a:rPr>
              <a:t>2008 год</a:t>
            </a:r>
            <a:r>
              <a:rPr lang="ru-RU" altLang="ru-RU" sz="2000" b="1" smtClean="0">
                <a:solidFill>
                  <a:schemeClr val="tx1"/>
                </a:solidFill>
              </a:rPr>
              <a:t> – </a:t>
            </a:r>
            <a:r>
              <a:rPr lang="ru-RU" altLang="ru-RU" sz="2000" smtClean="0">
                <a:solidFill>
                  <a:schemeClr val="tx1"/>
                </a:solidFill>
              </a:rPr>
              <a:t>работа в режиме РЭП ДО ЯО по теме: «Создание муниципальной модели психолого-педагогического и медико-социального сопровождения приемных семей» (научный руководитель: к.п.н., зав. кафедрой педагогики и психологии ГОАУ ЯО Институт развития образования И.Г. Назаровой.)</a:t>
            </a:r>
          </a:p>
          <a:p>
            <a:pPr>
              <a:lnSpc>
                <a:spcPct val="90000"/>
              </a:lnSpc>
              <a:buFont typeface="Wingdings 2" panose="05020102010507070707" pitchFamily="18" charset="2"/>
              <a:buNone/>
            </a:pPr>
            <a:endParaRPr lang="ru-RU" altLang="ru-RU" sz="1000" smtClean="0">
              <a:solidFill>
                <a:schemeClr val="tx1"/>
              </a:solidFill>
            </a:endParaRPr>
          </a:p>
          <a:p>
            <a:pPr>
              <a:lnSpc>
                <a:spcPct val="90000"/>
              </a:lnSpc>
            </a:pPr>
            <a:r>
              <a:rPr lang="ru-RU" altLang="ru-RU" sz="2000" b="1" smtClean="0">
                <a:solidFill>
                  <a:srgbClr val="006600"/>
                </a:solidFill>
              </a:rPr>
              <a:t>с 2008 года</a:t>
            </a:r>
            <a:r>
              <a:rPr lang="ru-RU" altLang="ru-RU" sz="2000" smtClean="0">
                <a:solidFill>
                  <a:schemeClr val="tx1"/>
                </a:solidFill>
              </a:rPr>
              <a:t> – диссеминация результатов деятельности в Ярославской, Самарской области, республике Удмуртия, Ярмарка, Форумы</a:t>
            </a:r>
          </a:p>
          <a:p>
            <a:pPr>
              <a:lnSpc>
                <a:spcPct val="90000"/>
              </a:lnSpc>
              <a:buFont typeface="Wingdings 2" panose="05020102010507070707" pitchFamily="18" charset="2"/>
              <a:buNone/>
            </a:pPr>
            <a:endParaRPr lang="ru-RU" altLang="ru-RU" sz="1000" smtClean="0">
              <a:solidFill>
                <a:schemeClr val="tx1"/>
              </a:solidFill>
            </a:endParaRPr>
          </a:p>
          <a:p>
            <a:pPr>
              <a:lnSpc>
                <a:spcPct val="90000"/>
              </a:lnSpc>
            </a:pPr>
            <a:r>
              <a:rPr lang="ru-RU" altLang="ru-RU" sz="2000" b="1" smtClean="0">
                <a:solidFill>
                  <a:srgbClr val="006600"/>
                </a:solidFill>
              </a:rPr>
              <a:t>2014 год – </a:t>
            </a:r>
            <a:r>
              <a:rPr lang="ru-RU" altLang="ru-RU" sz="2000" b="1" smtClean="0">
                <a:solidFill>
                  <a:schemeClr val="tx1"/>
                </a:solidFill>
              </a:rPr>
              <a:t>р</a:t>
            </a:r>
            <a:r>
              <a:rPr lang="ru-RU" altLang="ru-RU" sz="2000" smtClean="0">
                <a:solidFill>
                  <a:schemeClr val="tx1"/>
                </a:solidFill>
              </a:rPr>
              <a:t>еализация социально значимого проекта в сфере организации отдыха и оздоровления замещающих семей «Мы вместе» </a:t>
            </a:r>
          </a:p>
          <a:p>
            <a:pPr>
              <a:lnSpc>
                <a:spcPct val="90000"/>
              </a:lnSpc>
              <a:buFont typeface="Wingdings 2" panose="05020102010507070707" pitchFamily="18" charset="2"/>
              <a:buNone/>
            </a:pPr>
            <a:endParaRPr lang="ru-RU" altLang="ru-RU" sz="200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ctrTitle" idx="4294967295"/>
          </p:nvPr>
        </p:nvSpPr>
        <p:spPr bwMode="auto">
          <a:xfrm>
            <a:off x="-252413" y="115888"/>
            <a:ext cx="9396413" cy="2159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="b" anchorCtr="1" compatLnSpc="1">
            <a:prstTxWarp prst="textNoShape">
              <a:avLst/>
            </a:prstTxWarp>
          </a:bodyPr>
          <a:lstStyle/>
          <a:p>
            <a:pPr eaLnBrk="1" hangingPunct="1"/>
            <a:r>
              <a:rPr lang="ru-RU" altLang="ru-RU" sz="1800" b="1" cap="none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Структура муниципальной модели ППМС сопровождения ПС</a:t>
            </a:r>
          </a:p>
        </p:txBody>
      </p:sp>
      <p:sp>
        <p:nvSpPr>
          <p:cNvPr id="109571" name="Rectangle 3">
            <a:hlinkClick r:id="" action="ppaction://noaction"/>
          </p:cNvPr>
          <p:cNvSpPr>
            <a:spLocks noChangeArrowheads="1"/>
          </p:cNvSpPr>
          <p:nvPr/>
        </p:nvSpPr>
        <p:spPr bwMode="auto">
          <a:xfrm>
            <a:off x="2268538" y="6597650"/>
            <a:ext cx="6192837" cy="2603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ru-RU" altLang="ru-RU" sz="1600" b="1">
                <a:latin typeface="Tahoma" panose="020B0604030504040204" pitchFamily="34" charset="0"/>
              </a:rPr>
              <a:t>Нормативно-правовое обеспечение</a:t>
            </a:r>
          </a:p>
        </p:txBody>
      </p:sp>
      <p:sp>
        <p:nvSpPr>
          <p:cNvPr id="109572" name="Rectangle 4"/>
          <p:cNvSpPr>
            <a:spLocks noChangeArrowheads="1"/>
          </p:cNvSpPr>
          <p:nvPr/>
        </p:nvSpPr>
        <p:spPr bwMode="auto">
          <a:xfrm>
            <a:off x="323850" y="6642100"/>
            <a:ext cx="1042988" cy="215900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ru-RU" sz="1200" b="1">
                <a:latin typeface="Tahoma" panose="020B0604030504040204" pitchFamily="34" charset="0"/>
              </a:rPr>
              <a:t>I</a:t>
            </a:r>
            <a:r>
              <a:rPr lang="ru-RU" altLang="ru-RU" sz="1200" b="1">
                <a:latin typeface="Tahoma" panose="020B0604030504040204" pitchFamily="34" charset="0"/>
              </a:rPr>
              <a:t> уровень</a:t>
            </a:r>
          </a:p>
        </p:txBody>
      </p:sp>
      <p:sp>
        <p:nvSpPr>
          <p:cNvPr id="109573" name="Rectangle 5">
            <a:hlinkClick r:id="" action="ppaction://noaction"/>
          </p:cNvPr>
          <p:cNvSpPr>
            <a:spLocks noChangeArrowheads="1"/>
          </p:cNvSpPr>
          <p:nvPr/>
        </p:nvSpPr>
        <p:spPr bwMode="auto">
          <a:xfrm>
            <a:off x="2195513" y="6092825"/>
            <a:ext cx="6264275" cy="26193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ru-RU" altLang="ru-RU" sz="1600" b="1">
                <a:latin typeface="Tahoma" panose="020B0604030504040204" pitchFamily="34" charset="0"/>
              </a:rPr>
              <a:t>Заказчик деятельности по сопровождению ПС</a:t>
            </a:r>
          </a:p>
        </p:txBody>
      </p:sp>
      <p:sp>
        <p:nvSpPr>
          <p:cNvPr id="109574" name="Rectangle 6"/>
          <p:cNvSpPr>
            <a:spLocks noChangeArrowheads="1"/>
          </p:cNvSpPr>
          <p:nvPr/>
        </p:nvSpPr>
        <p:spPr bwMode="auto">
          <a:xfrm>
            <a:off x="323850" y="6092825"/>
            <a:ext cx="1042988" cy="215900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ru-RU" sz="1200" b="1">
                <a:latin typeface="Tahoma" panose="020B0604030504040204" pitchFamily="34" charset="0"/>
              </a:rPr>
              <a:t>II</a:t>
            </a:r>
            <a:r>
              <a:rPr lang="ru-RU" altLang="ru-RU" sz="1200">
                <a:latin typeface="Tahoma" panose="020B0604030504040204" pitchFamily="34" charset="0"/>
              </a:rPr>
              <a:t> </a:t>
            </a:r>
            <a:r>
              <a:rPr lang="ru-RU" altLang="ru-RU" sz="1200" b="1">
                <a:latin typeface="Tahoma" panose="020B0604030504040204" pitchFamily="34" charset="0"/>
              </a:rPr>
              <a:t>уровень</a:t>
            </a:r>
          </a:p>
        </p:txBody>
      </p:sp>
      <p:sp>
        <p:nvSpPr>
          <p:cNvPr id="109575" name="Rectangle 7"/>
          <p:cNvSpPr>
            <a:spLocks noChangeArrowheads="1"/>
          </p:cNvSpPr>
          <p:nvPr/>
        </p:nvSpPr>
        <p:spPr bwMode="auto">
          <a:xfrm>
            <a:off x="2124075" y="5661025"/>
            <a:ext cx="6696075" cy="21748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ru-RU" altLang="ru-RU" sz="1600" b="1">
                <a:latin typeface="Tahoma" panose="020B0604030504040204" pitchFamily="34" charset="0"/>
              </a:rPr>
              <a:t>Субъекты деятельности (ведомства) по сопровождению ПС</a:t>
            </a:r>
          </a:p>
        </p:txBody>
      </p:sp>
      <p:sp>
        <p:nvSpPr>
          <p:cNvPr id="109576" name="Rectangle 8"/>
          <p:cNvSpPr>
            <a:spLocks noChangeArrowheads="1"/>
          </p:cNvSpPr>
          <p:nvPr/>
        </p:nvSpPr>
        <p:spPr bwMode="auto">
          <a:xfrm>
            <a:off x="323850" y="5373688"/>
            <a:ext cx="1042988" cy="215900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ru-RU" sz="1200" b="1">
                <a:latin typeface="Tahoma" panose="020B0604030504040204" pitchFamily="34" charset="0"/>
              </a:rPr>
              <a:t>III</a:t>
            </a:r>
            <a:r>
              <a:rPr lang="ru-RU" altLang="ru-RU" sz="1200">
                <a:latin typeface="Tahoma" panose="020B0604030504040204" pitchFamily="34" charset="0"/>
              </a:rPr>
              <a:t> </a:t>
            </a:r>
            <a:r>
              <a:rPr lang="ru-RU" altLang="ru-RU" sz="1200" b="1">
                <a:latin typeface="Tahoma" panose="020B0604030504040204" pitchFamily="34" charset="0"/>
              </a:rPr>
              <a:t>уровень</a:t>
            </a:r>
          </a:p>
        </p:txBody>
      </p:sp>
      <p:sp>
        <p:nvSpPr>
          <p:cNvPr id="109577" name="Rectangle 9"/>
          <p:cNvSpPr>
            <a:spLocks noChangeArrowheads="1"/>
          </p:cNvSpPr>
          <p:nvPr/>
        </p:nvSpPr>
        <p:spPr bwMode="auto">
          <a:xfrm>
            <a:off x="323850" y="4076700"/>
            <a:ext cx="1042988" cy="217488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ru-RU" sz="1200" b="1">
                <a:latin typeface="Tahoma" panose="020B0604030504040204" pitchFamily="34" charset="0"/>
              </a:rPr>
              <a:t>IV</a:t>
            </a:r>
            <a:r>
              <a:rPr lang="ru-RU" altLang="ru-RU" sz="1200">
                <a:latin typeface="Tahoma" panose="020B0604030504040204" pitchFamily="34" charset="0"/>
              </a:rPr>
              <a:t> </a:t>
            </a:r>
            <a:r>
              <a:rPr lang="ru-RU" altLang="ru-RU" sz="1200" b="1">
                <a:latin typeface="Tahoma" panose="020B0604030504040204" pitchFamily="34" charset="0"/>
              </a:rPr>
              <a:t>уровень</a:t>
            </a:r>
          </a:p>
        </p:txBody>
      </p:sp>
      <p:sp>
        <p:nvSpPr>
          <p:cNvPr id="109578" name="Rectangle 10">
            <a:hlinkClick r:id="" action="ppaction://noaction"/>
          </p:cNvPr>
          <p:cNvSpPr>
            <a:spLocks noChangeArrowheads="1"/>
          </p:cNvSpPr>
          <p:nvPr/>
        </p:nvSpPr>
        <p:spPr bwMode="auto">
          <a:xfrm>
            <a:off x="1428750" y="5000625"/>
            <a:ext cx="1512888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ru-RU" altLang="ru-RU" sz="1400" b="1">
                <a:latin typeface="Tahoma" panose="020B0604030504040204" pitchFamily="34" charset="0"/>
              </a:rPr>
              <a:t>Администрация</a:t>
            </a:r>
          </a:p>
          <a:p>
            <a:pPr algn="ctr" eaLnBrk="1" hangingPunct="1"/>
            <a:r>
              <a:rPr lang="ru-RU" altLang="ru-RU" sz="1400" b="1">
                <a:latin typeface="Tahoma" panose="020B0604030504040204" pitchFamily="34" charset="0"/>
              </a:rPr>
              <a:t>РМР</a:t>
            </a:r>
          </a:p>
        </p:txBody>
      </p:sp>
      <p:sp>
        <p:nvSpPr>
          <p:cNvPr id="109579" name="Rectangle 11"/>
          <p:cNvSpPr>
            <a:spLocks noChangeArrowheads="1"/>
          </p:cNvSpPr>
          <p:nvPr/>
        </p:nvSpPr>
        <p:spPr bwMode="auto">
          <a:xfrm>
            <a:off x="3143250" y="5072063"/>
            <a:ext cx="863600" cy="3603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ru-RU" altLang="ru-RU" sz="1400" b="1">
                <a:latin typeface="Tahoma" panose="020B0604030504040204" pitchFamily="34" charset="0"/>
              </a:rPr>
              <a:t>МУЗ</a:t>
            </a:r>
          </a:p>
        </p:txBody>
      </p:sp>
      <p:sp>
        <p:nvSpPr>
          <p:cNvPr id="109580" name="Rectangle 12">
            <a:hlinkClick r:id="" action="ppaction://noaction"/>
          </p:cNvPr>
          <p:cNvSpPr>
            <a:spLocks noChangeArrowheads="1"/>
          </p:cNvSpPr>
          <p:nvPr/>
        </p:nvSpPr>
        <p:spPr bwMode="auto">
          <a:xfrm>
            <a:off x="4214813" y="4643438"/>
            <a:ext cx="1295400" cy="7905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ru-RU" altLang="ru-RU" sz="1400" b="1">
                <a:latin typeface="Tahoma" panose="020B0604030504040204" pitchFamily="34" charset="0"/>
              </a:rPr>
              <a:t>Департамент/</a:t>
            </a:r>
          </a:p>
          <a:p>
            <a:pPr algn="ctr" eaLnBrk="1" hangingPunct="1"/>
            <a:r>
              <a:rPr lang="ru-RU" altLang="ru-RU" sz="1400" b="1">
                <a:latin typeface="Tahoma" panose="020B0604030504040204" pitchFamily="34" charset="0"/>
              </a:rPr>
              <a:t>Управление</a:t>
            </a:r>
          </a:p>
          <a:p>
            <a:pPr algn="ctr" eaLnBrk="1" hangingPunct="1"/>
            <a:r>
              <a:rPr lang="ru-RU" altLang="ru-RU" sz="1400" b="1">
                <a:latin typeface="Tahoma" panose="020B0604030504040204" pitchFamily="34" charset="0"/>
              </a:rPr>
              <a:t>образования</a:t>
            </a:r>
          </a:p>
        </p:txBody>
      </p:sp>
      <p:sp>
        <p:nvSpPr>
          <p:cNvPr id="109581" name="Rectangle 13">
            <a:hlinkClick r:id="" action="ppaction://noaction"/>
          </p:cNvPr>
          <p:cNvSpPr>
            <a:spLocks noChangeArrowheads="1"/>
          </p:cNvSpPr>
          <p:nvPr/>
        </p:nvSpPr>
        <p:spPr bwMode="auto">
          <a:xfrm>
            <a:off x="5643563" y="5143500"/>
            <a:ext cx="720725" cy="2889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ru-RU" altLang="ru-RU" sz="1400" b="1">
                <a:latin typeface="Tahoma" panose="020B0604030504040204" pitchFamily="34" charset="0"/>
              </a:rPr>
              <a:t>УСОН</a:t>
            </a:r>
          </a:p>
        </p:txBody>
      </p:sp>
      <p:sp>
        <p:nvSpPr>
          <p:cNvPr id="109582" name="Rectangle 14">
            <a:hlinkClick r:id="" action="ppaction://noaction"/>
          </p:cNvPr>
          <p:cNvSpPr>
            <a:spLocks noChangeArrowheads="1"/>
          </p:cNvSpPr>
          <p:nvPr/>
        </p:nvSpPr>
        <p:spPr bwMode="auto">
          <a:xfrm>
            <a:off x="6500813" y="5072063"/>
            <a:ext cx="642937" cy="3603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ru-RU" altLang="ru-RU" sz="1400" b="1">
                <a:latin typeface="Tahoma" panose="020B0604030504040204" pitchFamily="34" charset="0"/>
              </a:rPr>
              <a:t>ОВД</a:t>
            </a:r>
          </a:p>
        </p:txBody>
      </p:sp>
      <p:sp>
        <p:nvSpPr>
          <p:cNvPr id="109583" name="Rectangle 15">
            <a:hlinkClick r:id="" action="ppaction://noaction"/>
          </p:cNvPr>
          <p:cNvSpPr>
            <a:spLocks noChangeArrowheads="1"/>
          </p:cNvSpPr>
          <p:nvPr/>
        </p:nvSpPr>
        <p:spPr bwMode="auto">
          <a:xfrm>
            <a:off x="7286625" y="5143500"/>
            <a:ext cx="642938" cy="2857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ru-RU" altLang="ru-RU" sz="1400" b="1">
                <a:latin typeface="Tahoma" panose="020B0604030504040204" pitchFamily="34" charset="0"/>
              </a:rPr>
              <a:t>НКО</a:t>
            </a:r>
          </a:p>
        </p:txBody>
      </p:sp>
      <p:sp>
        <p:nvSpPr>
          <p:cNvPr id="109584" name="Rectangle 16"/>
          <p:cNvSpPr>
            <a:spLocks noChangeArrowheads="1"/>
          </p:cNvSpPr>
          <p:nvPr/>
        </p:nvSpPr>
        <p:spPr bwMode="auto">
          <a:xfrm>
            <a:off x="323850" y="2205038"/>
            <a:ext cx="1006475" cy="215900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ru-RU" sz="1200" b="1">
                <a:latin typeface="Tahoma" panose="020B0604030504040204" pitchFamily="34" charset="0"/>
              </a:rPr>
              <a:t>V</a:t>
            </a:r>
            <a:r>
              <a:rPr lang="ru-RU" altLang="ru-RU" sz="1200">
                <a:latin typeface="Tahoma" panose="020B0604030504040204" pitchFamily="34" charset="0"/>
              </a:rPr>
              <a:t> </a:t>
            </a:r>
            <a:r>
              <a:rPr lang="ru-RU" altLang="ru-RU" sz="1200" b="1">
                <a:latin typeface="Tahoma" panose="020B0604030504040204" pitchFamily="34" charset="0"/>
              </a:rPr>
              <a:t>уровень</a:t>
            </a:r>
          </a:p>
        </p:txBody>
      </p:sp>
      <p:sp>
        <p:nvSpPr>
          <p:cNvPr id="109585" name="Line 17"/>
          <p:cNvSpPr>
            <a:spLocks noChangeShapeType="1"/>
          </p:cNvSpPr>
          <p:nvPr/>
        </p:nvSpPr>
        <p:spPr bwMode="auto">
          <a:xfrm flipV="1">
            <a:off x="4932363" y="6381750"/>
            <a:ext cx="0" cy="2159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09586" name="Line 18"/>
          <p:cNvSpPr>
            <a:spLocks noChangeShapeType="1"/>
          </p:cNvSpPr>
          <p:nvPr/>
        </p:nvSpPr>
        <p:spPr bwMode="auto">
          <a:xfrm flipV="1">
            <a:off x="4932363" y="5876925"/>
            <a:ext cx="0" cy="2159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09587" name="Line 19"/>
          <p:cNvSpPr>
            <a:spLocks noChangeShapeType="1"/>
          </p:cNvSpPr>
          <p:nvPr/>
        </p:nvSpPr>
        <p:spPr bwMode="auto">
          <a:xfrm flipV="1">
            <a:off x="2411413" y="5373688"/>
            <a:ext cx="0" cy="28733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09588" name="Line 20"/>
          <p:cNvSpPr>
            <a:spLocks noChangeShapeType="1"/>
          </p:cNvSpPr>
          <p:nvPr/>
        </p:nvSpPr>
        <p:spPr bwMode="auto">
          <a:xfrm flipV="1">
            <a:off x="3779838" y="5445125"/>
            <a:ext cx="0" cy="2159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09589" name="Line 21"/>
          <p:cNvSpPr>
            <a:spLocks noChangeShapeType="1"/>
          </p:cNvSpPr>
          <p:nvPr/>
        </p:nvSpPr>
        <p:spPr bwMode="auto">
          <a:xfrm flipV="1">
            <a:off x="4932363" y="5445125"/>
            <a:ext cx="0" cy="2159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09590" name="Line 22"/>
          <p:cNvSpPr>
            <a:spLocks noChangeShapeType="1"/>
          </p:cNvSpPr>
          <p:nvPr/>
        </p:nvSpPr>
        <p:spPr bwMode="auto">
          <a:xfrm flipV="1">
            <a:off x="6156325" y="5445125"/>
            <a:ext cx="0" cy="2159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09591" name="Line 23"/>
          <p:cNvSpPr>
            <a:spLocks noChangeShapeType="1"/>
          </p:cNvSpPr>
          <p:nvPr/>
        </p:nvSpPr>
        <p:spPr bwMode="auto">
          <a:xfrm flipV="1">
            <a:off x="7019925" y="5445125"/>
            <a:ext cx="0" cy="2159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09592" name="Line 24"/>
          <p:cNvSpPr>
            <a:spLocks noChangeShapeType="1"/>
          </p:cNvSpPr>
          <p:nvPr/>
        </p:nvSpPr>
        <p:spPr bwMode="auto">
          <a:xfrm flipV="1">
            <a:off x="7812088" y="5445125"/>
            <a:ext cx="0" cy="2159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09593" name="Rectangle 25">
            <a:hlinkClick r:id="" action="ppaction://noaction"/>
          </p:cNvPr>
          <p:cNvSpPr>
            <a:spLocks noChangeArrowheads="1"/>
          </p:cNvSpPr>
          <p:nvPr/>
        </p:nvSpPr>
        <p:spPr bwMode="auto">
          <a:xfrm>
            <a:off x="8143875" y="5143500"/>
            <a:ext cx="357188" cy="2889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ru-RU" altLang="ru-RU" sz="1400" b="1">
                <a:latin typeface="Tahoma" panose="020B0604030504040204" pitchFamily="34" charset="0"/>
              </a:rPr>
              <a:t>СМИ</a:t>
            </a:r>
          </a:p>
        </p:txBody>
      </p:sp>
      <p:sp>
        <p:nvSpPr>
          <p:cNvPr id="109594" name="Line 26"/>
          <p:cNvSpPr>
            <a:spLocks noChangeShapeType="1"/>
          </p:cNvSpPr>
          <p:nvPr/>
        </p:nvSpPr>
        <p:spPr bwMode="auto">
          <a:xfrm flipV="1">
            <a:off x="8604250" y="5445125"/>
            <a:ext cx="0" cy="2159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09595" name="Rectangle 27">
            <a:hlinkClick r:id="" action="ppaction://noaction"/>
          </p:cNvPr>
          <p:cNvSpPr>
            <a:spLocks noChangeArrowheads="1"/>
          </p:cNvSpPr>
          <p:nvPr/>
        </p:nvSpPr>
        <p:spPr bwMode="auto">
          <a:xfrm>
            <a:off x="5435600" y="2781300"/>
            <a:ext cx="1295400" cy="50323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ru-RU" altLang="ru-RU" sz="1400" b="1">
                <a:latin typeface="Tahoma" panose="020B0604030504040204" pitchFamily="34" charset="0"/>
              </a:rPr>
              <a:t>Учреждения</a:t>
            </a:r>
          </a:p>
          <a:p>
            <a:pPr algn="ctr" eaLnBrk="1" hangingPunct="1"/>
            <a:r>
              <a:rPr lang="ru-RU" altLang="ru-RU" sz="1400" b="1">
                <a:latin typeface="Tahoma" panose="020B0604030504040204" pitchFamily="34" charset="0"/>
              </a:rPr>
              <a:t>образования</a:t>
            </a:r>
          </a:p>
        </p:txBody>
      </p:sp>
      <p:sp>
        <p:nvSpPr>
          <p:cNvPr id="109596" name="Rectangle 28">
            <a:hlinkClick r:id="" action="ppaction://noaction"/>
          </p:cNvPr>
          <p:cNvSpPr>
            <a:spLocks noChangeArrowheads="1"/>
          </p:cNvSpPr>
          <p:nvPr/>
        </p:nvSpPr>
        <p:spPr bwMode="auto">
          <a:xfrm>
            <a:off x="6877050" y="2997200"/>
            <a:ext cx="1295400" cy="5762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ru-RU" altLang="ru-RU" sz="1400" b="1">
                <a:latin typeface="Tahoma" panose="020B0604030504040204" pitchFamily="34" charset="0"/>
              </a:rPr>
              <a:t>Учреждения</a:t>
            </a:r>
          </a:p>
          <a:p>
            <a:pPr algn="ctr" eaLnBrk="1" hangingPunct="1"/>
            <a:r>
              <a:rPr lang="ru-RU" altLang="ru-RU" sz="1400" b="1">
                <a:latin typeface="Tahoma" panose="020B0604030504040204" pitchFamily="34" charset="0"/>
              </a:rPr>
              <a:t>соц. </a:t>
            </a:r>
          </a:p>
          <a:p>
            <a:pPr algn="ctr" eaLnBrk="1" hangingPunct="1"/>
            <a:r>
              <a:rPr lang="ru-RU" altLang="ru-RU" sz="1400" b="1">
                <a:latin typeface="Tahoma" panose="020B0604030504040204" pitchFamily="34" charset="0"/>
              </a:rPr>
              <a:t>обеспечения</a:t>
            </a:r>
          </a:p>
        </p:txBody>
      </p:sp>
      <p:sp>
        <p:nvSpPr>
          <p:cNvPr id="109597" name="Rectangle 29">
            <a:hlinkClick r:id="" action="ppaction://noaction"/>
          </p:cNvPr>
          <p:cNvSpPr>
            <a:spLocks noChangeArrowheads="1"/>
          </p:cNvSpPr>
          <p:nvPr/>
        </p:nvSpPr>
        <p:spPr bwMode="auto">
          <a:xfrm>
            <a:off x="2051050" y="2781300"/>
            <a:ext cx="1295400" cy="6477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ru-RU" altLang="ru-RU" sz="1400" b="1">
                <a:latin typeface="Tahoma" panose="020B0604030504040204" pitchFamily="34" charset="0"/>
              </a:rPr>
              <a:t>Учреждения</a:t>
            </a:r>
          </a:p>
          <a:p>
            <a:pPr algn="ctr" eaLnBrk="1" hangingPunct="1"/>
            <a:r>
              <a:rPr lang="ru-RU" altLang="ru-RU" sz="1400" b="1">
                <a:latin typeface="Tahoma" panose="020B0604030504040204" pitchFamily="34" charset="0"/>
              </a:rPr>
              <a:t>здраво-</a:t>
            </a:r>
          </a:p>
          <a:p>
            <a:pPr algn="ctr" eaLnBrk="1" hangingPunct="1"/>
            <a:r>
              <a:rPr lang="ru-RU" altLang="ru-RU" sz="1400" b="1">
                <a:latin typeface="Tahoma" panose="020B0604030504040204" pitchFamily="34" charset="0"/>
              </a:rPr>
              <a:t>охранения</a:t>
            </a:r>
          </a:p>
        </p:txBody>
      </p:sp>
      <p:sp>
        <p:nvSpPr>
          <p:cNvPr id="109598" name="Rectangle 30">
            <a:hlinkClick r:id="" action="ppaction://noaction"/>
          </p:cNvPr>
          <p:cNvSpPr>
            <a:spLocks noChangeArrowheads="1"/>
          </p:cNvSpPr>
          <p:nvPr/>
        </p:nvSpPr>
        <p:spPr bwMode="auto">
          <a:xfrm>
            <a:off x="1403350" y="3068638"/>
            <a:ext cx="576263" cy="3603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ru-RU" altLang="ru-RU" sz="1400" b="1">
                <a:latin typeface="Tahoma" panose="020B0604030504040204" pitchFamily="34" charset="0"/>
              </a:rPr>
              <a:t>КДН</a:t>
            </a:r>
          </a:p>
        </p:txBody>
      </p:sp>
      <p:sp>
        <p:nvSpPr>
          <p:cNvPr id="109599" name="Rectangle 31"/>
          <p:cNvSpPr>
            <a:spLocks noChangeArrowheads="1"/>
          </p:cNvSpPr>
          <p:nvPr/>
        </p:nvSpPr>
        <p:spPr bwMode="auto">
          <a:xfrm>
            <a:off x="323850" y="1125538"/>
            <a:ext cx="969963" cy="215900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ru-RU" sz="1200" b="1">
                <a:latin typeface="Tahoma" panose="020B0604030504040204" pitchFamily="34" charset="0"/>
              </a:rPr>
              <a:t>VI</a:t>
            </a:r>
            <a:r>
              <a:rPr lang="ru-RU" altLang="ru-RU" sz="1200">
                <a:latin typeface="Tahoma" panose="020B0604030504040204" pitchFamily="34" charset="0"/>
              </a:rPr>
              <a:t> </a:t>
            </a:r>
            <a:r>
              <a:rPr lang="ru-RU" altLang="ru-RU" sz="1200" b="1">
                <a:latin typeface="Tahoma" panose="020B0604030504040204" pitchFamily="34" charset="0"/>
              </a:rPr>
              <a:t>уровень</a:t>
            </a:r>
          </a:p>
        </p:txBody>
      </p:sp>
      <p:sp>
        <p:nvSpPr>
          <p:cNvPr id="109600" name="Rectangle 32"/>
          <p:cNvSpPr>
            <a:spLocks noChangeArrowheads="1"/>
          </p:cNvSpPr>
          <p:nvPr/>
        </p:nvSpPr>
        <p:spPr bwMode="auto">
          <a:xfrm>
            <a:off x="3492500" y="2924175"/>
            <a:ext cx="863600" cy="3603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ru-RU" altLang="ru-RU" sz="1400" b="1">
                <a:latin typeface="Tahoma" panose="020B0604030504040204" pitchFamily="34" charset="0"/>
              </a:rPr>
              <a:t>ООиП</a:t>
            </a:r>
          </a:p>
        </p:txBody>
      </p:sp>
      <p:sp>
        <p:nvSpPr>
          <p:cNvPr id="109601" name="Line 33"/>
          <p:cNvSpPr>
            <a:spLocks noChangeShapeType="1"/>
          </p:cNvSpPr>
          <p:nvPr/>
        </p:nvSpPr>
        <p:spPr bwMode="auto">
          <a:xfrm>
            <a:off x="1547813" y="3429000"/>
            <a:ext cx="576262" cy="158273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09602" name="Line 34"/>
          <p:cNvSpPr>
            <a:spLocks noChangeShapeType="1"/>
          </p:cNvSpPr>
          <p:nvPr/>
        </p:nvSpPr>
        <p:spPr bwMode="auto">
          <a:xfrm>
            <a:off x="2771775" y="3500438"/>
            <a:ext cx="720725" cy="15843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09603" name="Line 35"/>
          <p:cNvSpPr>
            <a:spLocks noChangeShapeType="1"/>
          </p:cNvSpPr>
          <p:nvPr/>
        </p:nvSpPr>
        <p:spPr bwMode="auto">
          <a:xfrm flipH="1">
            <a:off x="6084888" y="3429000"/>
            <a:ext cx="792162" cy="172878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09604" name="Line 36"/>
          <p:cNvSpPr>
            <a:spLocks noChangeShapeType="1"/>
          </p:cNvSpPr>
          <p:nvPr/>
        </p:nvSpPr>
        <p:spPr bwMode="auto">
          <a:xfrm flipH="1" flipV="1">
            <a:off x="4140200" y="3284538"/>
            <a:ext cx="576263" cy="13684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09605" name="Line 37"/>
          <p:cNvSpPr>
            <a:spLocks noChangeShapeType="1"/>
          </p:cNvSpPr>
          <p:nvPr/>
        </p:nvSpPr>
        <p:spPr bwMode="auto">
          <a:xfrm flipV="1">
            <a:off x="5148263" y="3284538"/>
            <a:ext cx="433387" cy="13684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09606" name="Rectangle 38">
            <a:hlinkClick r:id="" action="ppaction://noaction"/>
          </p:cNvPr>
          <p:cNvSpPr>
            <a:spLocks noChangeArrowheads="1"/>
          </p:cNvSpPr>
          <p:nvPr/>
        </p:nvSpPr>
        <p:spPr bwMode="auto">
          <a:xfrm>
            <a:off x="8243888" y="3068638"/>
            <a:ext cx="720725" cy="3603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ru-RU" altLang="ru-RU" sz="1400" b="1">
                <a:latin typeface="Tahoma" panose="020B0604030504040204" pitchFamily="34" charset="0"/>
              </a:rPr>
              <a:t>ПДН</a:t>
            </a:r>
          </a:p>
        </p:txBody>
      </p:sp>
      <p:sp>
        <p:nvSpPr>
          <p:cNvPr id="109607" name="Line 39"/>
          <p:cNvSpPr>
            <a:spLocks noChangeShapeType="1"/>
          </p:cNvSpPr>
          <p:nvPr/>
        </p:nvSpPr>
        <p:spPr bwMode="auto">
          <a:xfrm flipH="1">
            <a:off x="7019925" y="3429000"/>
            <a:ext cx="1512888" cy="1655763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09608" name="Rectangle 40"/>
          <p:cNvSpPr>
            <a:spLocks noChangeArrowheads="1"/>
          </p:cNvSpPr>
          <p:nvPr/>
        </p:nvSpPr>
        <p:spPr bwMode="auto">
          <a:xfrm>
            <a:off x="2987675" y="908050"/>
            <a:ext cx="3455988" cy="2857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ru-RU" altLang="ru-RU" sz="1400" b="1">
                <a:latin typeface="Tahoma" panose="020B0604030504040204" pitchFamily="34" charset="0"/>
              </a:rPr>
              <a:t>Услуги и продукты </a:t>
            </a:r>
          </a:p>
        </p:txBody>
      </p:sp>
      <p:sp>
        <p:nvSpPr>
          <p:cNvPr id="109609" name="Rectangle 41"/>
          <p:cNvSpPr>
            <a:spLocks noChangeArrowheads="1"/>
          </p:cNvSpPr>
          <p:nvPr/>
        </p:nvSpPr>
        <p:spPr bwMode="auto">
          <a:xfrm>
            <a:off x="2987675" y="476250"/>
            <a:ext cx="3455988" cy="214313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ru-RU" altLang="ru-RU" sz="1400" b="1">
                <a:latin typeface="Tahoma" panose="020B0604030504040204" pitchFamily="34" charset="0"/>
              </a:rPr>
              <a:t>Развитие института приемной семьи</a:t>
            </a:r>
          </a:p>
        </p:txBody>
      </p:sp>
      <p:sp>
        <p:nvSpPr>
          <p:cNvPr id="109610" name="Rectangle 42"/>
          <p:cNvSpPr>
            <a:spLocks noChangeArrowheads="1"/>
          </p:cNvSpPr>
          <p:nvPr/>
        </p:nvSpPr>
        <p:spPr bwMode="auto">
          <a:xfrm>
            <a:off x="2411413" y="1196975"/>
            <a:ext cx="1655762" cy="2159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ru-RU" altLang="ru-RU" sz="1400" b="1">
                <a:latin typeface="Tahoma" panose="020B0604030504040204" pitchFamily="34" charset="0"/>
              </a:rPr>
              <a:t>стандартные</a:t>
            </a:r>
          </a:p>
        </p:txBody>
      </p:sp>
      <p:sp>
        <p:nvSpPr>
          <p:cNvPr id="109611" name="Rectangle 43"/>
          <p:cNvSpPr>
            <a:spLocks noChangeArrowheads="1"/>
          </p:cNvSpPr>
          <p:nvPr/>
        </p:nvSpPr>
        <p:spPr bwMode="auto">
          <a:xfrm>
            <a:off x="5508625" y="1196975"/>
            <a:ext cx="1728788" cy="2159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ru-RU" altLang="ru-RU" sz="1400" b="1">
                <a:latin typeface="Tahoma" panose="020B0604030504040204" pitchFamily="34" charset="0"/>
              </a:rPr>
              <a:t>дополнительные</a:t>
            </a:r>
          </a:p>
        </p:txBody>
      </p:sp>
      <p:sp>
        <p:nvSpPr>
          <p:cNvPr id="109612" name="Rectangle 44">
            <a:hlinkClick r:id="" action="ppaction://noaction"/>
          </p:cNvPr>
          <p:cNvSpPr>
            <a:spLocks noChangeArrowheads="1"/>
          </p:cNvSpPr>
          <p:nvPr/>
        </p:nvSpPr>
        <p:spPr bwMode="auto">
          <a:xfrm>
            <a:off x="4500563" y="2636838"/>
            <a:ext cx="863600" cy="3603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ru-RU" altLang="ru-RU" sz="1400" b="1">
                <a:latin typeface="Tahoma" panose="020B0604030504040204" pitchFamily="34" charset="0"/>
              </a:rPr>
              <a:t>ССПЗС</a:t>
            </a:r>
          </a:p>
        </p:txBody>
      </p:sp>
      <p:sp>
        <p:nvSpPr>
          <p:cNvPr id="109613" name="Line 45"/>
          <p:cNvSpPr>
            <a:spLocks noChangeShapeType="1"/>
          </p:cNvSpPr>
          <p:nvPr/>
        </p:nvSpPr>
        <p:spPr bwMode="auto">
          <a:xfrm flipV="1">
            <a:off x="4932363" y="2997200"/>
            <a:ext cx="1587" cy="1655763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09614" name="Oval 46">
            <a:hlinkClick r:id="" action="ppaction://noaction"/>
          </p:cNvPr>
          <p:cNvSpPr>
            <a:spLocks noChangeArrowheads="1"/>
          </p:cNvSpPr>
          <p:nvPr/>
        </p:nvSpPr>
        <p:spPr bwMode="auto">
          <a:xfrm>
            <a:off x="1692275" y="3573463"/>
            <a:ext cx="6337300" cy="935037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ru-RU" altLang="ru-RU" sz="1400" b="1">
                <a:latin typeface="Tahoma" panose="020B0604030504040204" pitchFamily="34" charset="0"/>
              </a:rPr>
              <a:t>Координационный</a:t>
            </a:r>
          </a:p>
          <a:p>
            <a:pPr algn="ctr" eaLnBrk="1" hangingPunct="1"/>
            <a:r>
              <a:rPr lang="ru-RU" altLang="ru-RU" sz="1400" b="1">
                <a:latin typeface="Tahoma" panose="020B0604030504040204" pitchFamily="34" charset="0"/>
              </a:rPr>
              <a:t>совет</a:t>
            </a:r>
          </a:p>
        </p:txBody>
      </p:sp>
      <p:sp>
        <p:nvSpPr>
          <p:cNvPr id="109615" name="Rectangle 47"/>
          <p:cNvSpPr>
            <a:spLocks noChangeArrowheads="1"/>
          </p:cNvSpPr>
          <p:nvPr/>
        </p:nvSpPr>
        <p:spPr bwMode="auto">
          <a:xfrm>
            <a:off x="1908175" y="1700213"/>
            <a:ext cx="6192838" cy="2159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ru-RU" altLang="ru-RU" sz="1600" b="1">
                <a:latin typeface="Tahoma" panose="020B0604030504040204" pitchFamily="34" charset="0"/>
              </a:rPr>
              <a:t>Информационно-методическое обеспечение</a:t>
            </a:r>
          </a:p>
        </p:txBody>
      </p:sp>
      <p:sp>
        <p:nvSpPr>
          <p:cNvPr id="109616" name="Rectangle 48"/>
          <p:cNvSpPr>
            <a:spLocks noChangeArrowheads="1"/>
          </p:cNvSpPr>
          <p:nvPr/>
        </p:nvSpPr>
        <p:spPr bwMode="auto">
          <a:xfrm>
            <a:off x="323850" y="620713"/>
            <a:ext cx="969963" cy="215900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ru-RU" sz="1200" b="1">
                <a:latin typeface="Tahoma" panose="020B0604030504040204" pitchFamily="34" charset="0"/>
              </a:rPr>
              <a:t>VII</a:t>
            </a:r>
            <a:r>
              <a:rPr lang="ru-RU" altLang="ru-RU" sz="1200">
                <a:latin typeface="Tahoma" panose="020B0604030504040204" pitchFamily="34" charset="0"/>
              </a:rPr>
              <a:t> </a:t>
            </a:r>
            <a:r>
              <a:rPr lang="ru-RU" altLang="ru-RU" sz="1200" b="1">
                <a:latin typeface="Tahoma" panose="020B0604030504040204" pitchFamily="34" charset="0"/>
              </a:rPr>
              <a:t>уровень</a:t>
            </a:r>
          </a:p>
        </p:txBody>
      </p:sp>
      <p:sp>
        <p:nvSpPr>
          <p:cNvPr id="109617" name="Rectangle 49"/>
          <p:cNvSpPr>
            <a:spLocks noChangeArrowheads="1"/>
          </p:cNvSpPr>
          <p:nvPr/>
        </p:nvSpPr>
        <p:spPr bwMode="auto">
          <a:xfrm>
            <a:off x="1476375" y="2205038"/>
            <a:ext cx="7127875" cy="2159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ru-RU" altLang="ru-RU" sz="1600" b="1">
                <a:latin typeface="Tahoma" panose="020B0604030504040204" pitchFamily="34" charset="0"/>
              </a:rPr>
              <a:t>Исполнители деятельности (учреждения) по сопровождению ПС</a:t>
            </a:r>
          </a:p>
        </p:txBody>
      </p:sp>
      <p:sp>
        <p:nvSpPr>
          <p:cNvPr id="109618" name="Line 50"/>
          <p:cNvSpPr>
            <a:spLocks noChangeShapeType="1"/>
          </p:cNvSpPr>
          <p:nvPr/>
        </p:nvSpPr>
        <p:spPr bwMode="auto">
          <a:xfrm flipH="1">
            <a:off x="1547813" y="2420938"/>
            <a:ext cx="71437" cy="6477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09619" name="Line 51"/>
          <p:cNvSpPr>
            <a:spLocks noChangeShapeType="1"/>
          </p:cNvSpPr>
          <p:nvPr/>
        </p:nvSpPr>
        <p:spPr bwMode="auto">
          <a:xfrm>
            <a:off x="2555875" y="2420938"/>
            <a:ext cx="0" cy="431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09620" name="Line 52"/>
          <p:cNvSpPr>
            <a:spLocks noChangeShapeType="1"/>
          </p:cNvSpPr>
          <p:nvPr/>
        </p:nvSpPr>
        <p:spPr bwMode="auto">
          <a:xfrm>
            <a:off x="3779838" y="2420938"/>
            <a:ext cx="0" cy="50323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09621" name="Line 53"/>
          <p:cNvSpPr>
            <a:spLocks noChangeShapeType="1"/>
          </p:cNvSpPr>
          <p:nvPr/>
        </p:nvSpPr>
        <p:spPr bwMode="auto">
          <a:xfrm>
            <a:off x="4787900" y="2420938"/>
            <a:ext cx="0" cy="2159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09622" name="Line 54"/>
          <p:cNvSpPr>
            <a:spLocks noChangeShapeType="1"/>
          </p:cNvSpPr>
          <p:nvPr/>
        </p:nvSpPr>
        <p:spPr bwMode="auto">
          <a:xfrm>
            <a:off x="5940425" y="2349500"/>
            <a:ext cx="0" cy="431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09623" name="Line 55"/>
          <p:cNvSpPr>
            <a:spLocks noChangeShapeType="1"/>
          </p:cNvSpPr>
          <p:nvPr/>
        </p:nvSpPr>
        <p:spPr bwMode="auto">
          <a:xfrm>
            <a:off x="7308850" y="2420938"/>
            <a:ext cx="0" cy="5746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09624" name="Line 56"/>
          <p:cNvSpPr>
            <a:spLocks noChangeShapeType="1"/>
          </p:cNvSpPr>
          <p:nvPr/>
        </p:nvSpPr>
        <p:spPr bwMode="auto">
          <a:xfrm>
            <a:off x="8604250" y="2349500"/>
            <a:ext cx="0" cy="71913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09625" name="Line 57"/>
          <p:cNvSpPr>
            <a:spLocks noChangeShapeType="1"/>
          </p:cNvSpPr>
          <p:nvPr/>
        </p:nvSpPr>
        <p:spPr bwMode="auto">
          <a:xfrm flipV="1">
            <a:off x="1908175" y="1916113"/>
            <a:ext cx="0" cy="288925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09626" name="Line 58"/>
          <p:cNvSpPr>
            <a:spLocks noChangeShapeType="1"/>
          </p:cNvSpPr>
          <p:nvPr/>
        </p:nvSpPr>
        <p:spPr bwMode="auto">
          <a:xfrm flipV="1">
            <a:off x="8101013" y="1916113"/>
            <a:ext cx="0" cy="288925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09627" name="Line 59"/>
          <p:cNvSpPr>
            <a:spLocks noChangeShapeType="1"/>
          </p:cNvSpPr>
          <p:nvPr/>
        </p:nvSpPr>
        <p:spPr bwMode="auto">
          <a:xfrm flipV="1">
            <a:off x="8532813" y="1268413"/>
            <a:ext cx="0" cy="936625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09628" name="Line 60"/>
          <p:cNvSpPr>
            <a:spLocks noChangeShapeType="1"/>
          </p:cNvSpPr>
          <p:nvPr/>
        </p:nvSpPr>
        <p:spPr bwMode="auto">
          <a:xfrm flipV="1">
            <a:off x="1476375" y="1268413"/>
            <a:ext cx="0" cy="936625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09629" name="Line 61"/>
          <p:cNvSpPr>
            <a:spLocks noChangeShapeType="1"/>
          </p:cNvSpPr>
          <p:nvPr/>
        </p:nvSpPr>
        <p:spPr bwMode="auto">
          <a:xfrm>
            <a:off x="1476375" y="1341438"/>
            <a:ext cx="935038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09630" name="Line 62"/>
          <p:cNvSpPr>
            <a:spLocks noChangeShapeType="1"/>
          </p:cNvSpPr>
          <p:nvPr/>
        </p:nvSpPr>
        <p:spPr bwMode="auto">
          <a:xfrm flipH="1">
            <a:off x="7235825" y="1341438"/>
            <a:ext cx="1296988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09631" name="Line 63"/>
          <p:cNvSpPr>
            <a:spLocks noChangeShapeType="1"/>
          </p:cNvSpPr>
          <p:nvPr/>
        </p:nvSpPr>
        <p:spPr bwMode="auto">
          <a:xfrm flipH="1">
            <a:off x="3995738" y="692150"/>
            <a:ext cx="360362" cy="2159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09633" name="Line 65"/>
          <p:cNvSpPr>
            <a:spLocks noChangeShapeType="1"/>
          </p:cNvSpPr>
          <p:nvPr/>
        </p:nvSpPr>
        <p:spPr bwMode="auto">
          <a:xfrm>
            <a:off x="4859338" y="692150"/>
            <a:ext cx="288925" cy="2159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09634" name="Rectangle 66">
            <a:hlinkClick r:id="" action="ppaction://noaction"/>
          </p:cNvPr>
          <p:cNvSpPr>
            <a:spLocks noChangeArrowheads="1"/>
          </p:cNvSpPr>
          <p:nvPr/>
        </p:nvSpPr>
        <p:spPr bwMode="auto">
          <a:xfrm>
            <a:off x="0" y="620713"/>
            <a:ext cx="323850" cy="6237287"/>
          </a:xfrm>
          <a:prstGeom prst="rect">
            <a:avLst/>
          </a:prstGeom>
          <a:solidFill>
            <a:srgbClr val="99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ru-RU" altLang="ru-RU">
              <a:latin typeface="Arial" panose="020B0604020202020204" pitchFamily="34" charset="0"/>
            </a:endParaRPr>
          </a:p>
          <a:p>
            <a:pPr eaLnBrk="1" hangingPunct="1"/>
            <a:r>
              <a:rPr lang="ru-RU" altLang="ru-RU" sz="1400" b="1">
                <a:latin typeface="Arial" panose="020B0604020202020204" pitchFamily="34" charset="0"/>
              </a:rPr>
              <a:t>С</a:t>
            </a:r>
          </a:p>
          <a:p>
            <a:pPr eaLnBrk="1" hangingPunct="1"/>
            <a:endParaRPr lang="ru-RU" altLang="ru-RU" sz="1400">
              <a:latin typeface="Arial" panose="020B0604020202020204" pitchFamily="34" charset="0"/>
            </a:endParaRPr>
          </a:p>
          <a:p>
            <a:pPr eaLnBrk="1" hangingPunct="1"/>
            <a:r>
              <a:rPr lang="ru-RU" altLang="ru-RU" sz="1400" b="1">
                <a:latin typeface="Arial" panose="020B0604020202020204" pitchFamily="34" charset="0"/>
              </a:rPr>
              <a:t>О</a:t>
            </a:r>
          </a:p>
          <a:p>
            <a:pPr eaLnBrk="1" hangingPunct="1"/>
            <a:endParaRPr lang="ru-RU" altLang="ru-RU" sz="1400" b="1">
              <a:latin typeface="Arial" panose="020B0604020202020204" pitchFamily="34" charset="0"/>
            </a:endParaRPr>
          </a:p>
          <a:p>
            <a:pPr eaLnBrk="1" hangingPunct="1"/>
            <a:r>
              <a:rPr lang="ru-RU" altLang="ru-RU" sz="1400" b="1">
                <a:latin typeface="Arial" panose="020B0604020202020204" pitchFamily="34" charset="0"/>
              </a:rPr>
              <a:t>П</a:t>
            </a:r>
          </a:p>
          <a:p>
            <a:pPr eaLnBrk="1" hangingPunct="1"/>
            <a:endParaRPr lang="ru-RU" altLang="ru-RU" sz="1400" b="1">
              <a:latin typeface="Arial" panose="020B0604020202020204" pitchFamily="34" charset="0"/>
            </a:endParaRPr>
          </a:p>
          <a:p>
            <a:pPr eaLnBrk="1" hangingPunct="1"/>
            <a:r>
              <a:rPr lang="ru-RU" altLang="ru-RU" sz="1400" b="1">
                <a:latin typeface="Arial" panose="020B0604020202020204" pitchFamily="34" charset="0"/>
              </a:rPr>
              <a:t>Р</a:t>
            </a:r>
          </a:p>
          <a:p>
            <a:pPr eaLnBrk="1" hangingPunct="1"/>
            <a:endParaRPr lang="ru-RU" altLang="ru-RU" sz="1400" b="1">
              <a:latin typeface="Arial" panose="020B0604020202020204" pitchFamily="34" charset="0"/>
            </a:endParaRPr>
          </a:p>
          <a:p>
            <a:pPr eaLnBrk="1" hangingPunct="1"/>
            <a:r>
              <a:rPr lang="ru-RU" altLang="ru-RU" sz="1400" b="1">
                <a:latin typeface="Arial" panose="020B0604020202020204" pitchFamily="34" charset="0"/>
              </a:rPr>
              <a:t>О</a:t>
            </a:r>
          </a:p>
          <a:p>
            <a:pPr eaLnBrk="1" hangingPunct="1"/>
            <a:endParaRPr lang="ru-RU" altLang="ru-RU" sz="1400" b="1">
              <a:latin typeface="Arial" panose="020B0604020202020204" pitchFamily="34" charset="0"/>
            </a:endParaRPr>
          </a:p>
          <a:p>
            <a:pPr eaLnBrk="1" hangingPunct="1"/>
            <a:r>
              <a:rPr lang="ru-RU" altLang="ru-RU" sz="1400" b="1">
                <a:latin typeface="Arial" panose="020B0604020202020204" pitchFamily="34" charset="0"/>
              </a:rPr>
              <a:t>В</a:t>
            </a:r>
          </a:p>
          <a:p>
            <a:pPr eaLnBrk="1" hangingPunct="1"/>
            <a:endParaRPr lang="ru-RU" altLang="ru-RU" sz="1400" b="1">
              <a:latin typeface="Arial" panose="020B0604020202020204" pitchFamily="34" charset="0"/>
            </a:endParaRPr>
          </a:p>
          <a:p>
            <a:pPr eaLnBrk="1" hangingPunct="1"/>
            <a:r>
              <a:rPr lang="ru-RU" altLang="ru-RU" sz="1400" b="1">
                <a:latin typeface="Arial" panose="020B0604020202020204" pitchFamily="34" charset="0"/>
              </a:rPr>
              <a:t>О</a:t>
            </a:r>
          </a:p>
          <a:p>
            <a:pPr eaLnBrk="1" hangingPunct="1"/>
            <a:endParaRPr lang="ru-RU" altLang="ru-RU" sz="1400" b="1">
              <a:latin typeface="Arial" panose="020B0604020202020204" pitchFamily="34" charset="0"/>
            </a:endParaRPr>
          </a:p>
          <a:p>
            <a:pPr eaLnBrk="1" hangingPunct="1"/>
            <a:r>
              <a:rPr lang="ru-RU" altLang="ru-RU" sz="1400" b="1">
                <a:latin typeface="Arial" panose="020B0604020202020204" pitchFamily="34" charset="0"/>
              </a:rPr>
              <a:t>Ж</a:t>
            </a:r>
          </a:p>
          <a:p>
            <a:pPr eaLnBrk="1" hangingPunct="1"/>
            <a:endParaRPr lang="ru-RU" altLang="ru-RU" sz="1400" b="1">
              <a:latin typeface="Arial" panose="020B0604020202020204" pitchFamily="34" charset="0"/>
            </a:endParaRPr>
          </a:p>
          <a:p>
            <a:pPr eaLnBrk="1" hangingPunct="1"/>
            <a:r>
              <a:rPr lang="ru-RU" altLang="ru-RU" sz="1400" b="1">
                <a:latin typeface="Arial" panose="020B0604020202020204" pitchFamily="34" charset="0"/>
              </a:rPr>
              <a:t>Д</a:t>
            </a:r>
          </a:p>
          <a:p>
            <a:pPr eaLnBrk="1" hangingPunct="1"/>
            <a:endParaRPr lang="ru-RU" altLang="ru-RU" sz="1400" b="1">
              <a:latin typeface="Arial" panose="020B0604020202020204" pitchFamily="34" charset="0"/>
            </a:endParaRPr>
          </a:p>
          <a:p>
            <a:pPr eaLnBrk="1" hangingPunct="1"/>
            <a:r>
              <a:rPr lang="ru-RU" altLang="ru-RU" sz="1400" b="1">
                <a:latin typeface="Arial" panose="020B0604020202020204" pitchFamily="34" charset="0"/>
              </a:rPr>
              <a:t>Е</a:t>
            </a:r>
          </a:p>
          <a:p>
            <a:pPr eaLnBrk="1" hangingPunct="1"/>
            <a:endParaRPr lang="ru-RU" altLang="ru-RU" sz="1400" b="1">
              <a:latin typeface="Arial" panose="020B0604020202020204" pitchFamily="34" charset="0"/>
            </a:endParaRPr>
          </a:p>
          <a:p>
            <a:pPr eaLnBrk="1" hangingPunct="1"/>
            <a:r>
              <a:rPr lang="ru-RU" altLang="ru-RU" sz="1400" b="1">
                <a:latin typeface="Arial" panose="020B0604020202020204" pitchFamily="34" charset="0"/>
              </a:rPr>
              <a:t>Н</a:t>
            </a:r>
          </a:p>
          <a:p>
            <a:pPr eaLnBrk="1" hangingPunct="1"/>
            <a:endParaRPr lang="ru-RU" altLang="ru-RU" sz="1400" b="1">
              <a:latin typeface="Arial" panose="020B0604020202020204" pitchFamily="34" charset="0"/>
            </a:endParaRPr>
          </a:p>
          <a:p>
            <a:pPr eaLnBrk="1" hangingPunct="1"/>
            <a:r>
              <a:rPr lang="ru-RU" altLang="ru-RU" sz="1400" b="1">
                <a:latin typeface="Arial" panose="020B0604020202020204" pitchFamily="34" charset="0"/>
              </a:rPr>
              <a:t>И</a:t>
            </a:r>
          </a:p>
          <a:p>
            <a:pPr eaLnBrk="1" hangingPunct="1"/>
            <a:endParaRPr lang="ru-RU" altLang="ru-RU" sz="1400" b="1">
              <a:latin typeface="Arial" panose="020B0604020202020204" pitchFamily="34" charset="0"/>
            </a:endParaRPr>
          </a:p>
          <a:p>
            <a:pPr eaLnBrk="1" hangingPunct="1"/>
            <a:r>
              <a:rPr lang="ru-RU" altLang="ru-RU" sz="1400" b="1">
                <a:latin typeface="Arial" panose="020B0604020202020204" pitchFamily="34" charset="0"/>
              </a:rPr>
              <a:t>Е</a:t>
            </a:r>
          </a:p>
          <a:p>
            <a:pPr eaLnBrk="1" hangingPunct="1"/>
            <a:endParaRPr lang="ru-RU" altLang="ru-RU" sz="1400">
              <a:latin typeface="Arial" panose="020B0604020202020204" pitchFamily="34" charset="0"/>
            </a:endParaRPr>
          </a:p>
          <a:p>
            <a:pPr eaLnBrk="1" hangingPunct="1"/>
            <a:endParaRPr lang="ru-RU" altLang="ru-RU" sz="1400">
              <a:latin typeface="Arial" panose="020B0604020202020204" pitchFamily="34" charset="0"/>
            </a:endParaRPr>
          </a:p>
        </p:txBody>
      </p:sp>
      <p:sp>
        <p:nvSpPr>
          <p:cNvPr id="66" name="Rectangle 25">
            <a:hlinkClick r:id="" action="ppaction://noaction"/>
          </p:cNvPr>
          <p:cNvSpPr>
            <a:spLocks noChangeArrowheads="1"/>
          </p:cNvSpPr>
          <p:nvPr/>
        </p:nvSpPr>
        <p:spPr bwMode="auto">
          <a:xfrm>
            <a:off x="8675688" y="5143500"/>
            <a:ext cx="468312" cy="2889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ru-RU" altLang="ru-RU" sz="1400" b="1">
                <a:latin typeface="Tahoma" panose="020B0604030504040204" pitchFamily="34" charset="0"/>
              </a:rPr>
              <a:t>РПЦ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96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96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1095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1095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095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095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2000" fill="hold"/>
                                        <p:tgtEl>
                                          <p:spTgt spid="1095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2000" fill="hold"/>
                                        <p:tgtEl>
                                          <p:spTgt spid="1095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1095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1095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95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95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1095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2000" fill="hold"/>
                                        <p:tgtEl>
                                          <p:spTgt spid="1095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1000" fill="hold"/>
                                        <p:tgtEl>
                                          <p:spTgt spid="1095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1000" fill="hold"/>
                                        <p:tgtEl>
                                          <p:spTgt spid="1095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095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095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095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095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095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095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095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095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095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095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1095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1095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1095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1095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095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095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095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095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1000" fill="hold"/>
                                        <p:tgtEl>
                                          <p:spTgt spid="1095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1000" fill="hold"/>
                                        <p:tgtEl>
                                          <p:spTgt spid="1095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5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1000" fill="hold"/>
                                        <p:tgtEl>
                                          <p:spTgt spid="1095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1000" fill="hold"/>
                                        <p:tgtEl>
                                          <p:spTgt spid="1095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9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1000" fill="hold"/>
                                        <p:tgtEl>
                                          <p:spTgt spid="1095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1000" fill="hold"/>
                                        <p:tgtEl>
                                          <p:spTgt spid="1095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3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1000" fill="hold"/>
                                        <p:tgtEl>
                                          <p:spTgt spid="1095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1000" fill="hold"/>
                                        <p:tgtEl>
                                          <p:spTgt spid="1095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7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1095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1095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1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1000" fill="hold"/>
                                        <p:tgtEl>
                                          <p:spTgt spid="1095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1000" fill="hold"/>
                                        <p:tgtEl>
                                          <p:spTgt spid="1095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5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7" dur="1000" fill="hold"/>
                                        <p:tgtEl>
                                          <p:spTgt spid="1095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8" dur="1000" fill="hold"/>
                                        <p:tgtEl>
                                          <p:spTgt spid="1095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9" presetID="2" presetClass="entr" presetSubtype="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1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2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 nodeType="clickPar">
                      <p:stCondLst>
                        <p:cond delay="indefinite"/>
                      </p:stCondLst>
                      <p:childTnLst>
                        <p:par>
                          <p:cTn id="1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7" dur="500" fill="hold"/>
                                        <p:tgtEl>
                                          <p:spTgt spid="1095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8" dur="500" fill="hold"/>
                                        <p:tgtEl>
                                          <p:spTgt spid="1095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6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1096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1096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5" dur="500" fill="hold"/>
                                        <p:tgtEl>
                                          <p:spTgt spid="1096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6" dur="500" fill="hold"/>
                                        <p:tgtEl>
                                          <p:spTgt spid="1096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9" dur="500" fill="hold"/>
                                        <p:tgtEl>
                                          <p:spTgt spid="1096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0" dur="500" fill="hold"/>
                                        <p:tgtEl>
                                          <p:spTgt spid="1096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3" dur="500" fill="hold"/>
                                        <p:tgtEl>
                                          <p:spTgt spid="1096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4" dur="500" fill="hold"/>
                                        <p:tgtEl>
                                          <p:spTgt spid="1096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5" presetID="2" presetClass="entr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7" dur="500" fill="hold"/>
                                        <p:tgtEl>
                                          <p:spTgt spid="1096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8" dur="500" fill="hold"/>
                                        <p:tgtEl>
                                          <p:spTgt spid="1096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1" dur="500" fill="hold"/>
                                        <p:tgtEl>
                                          <p:spTgt spid="1096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2" dur="500" fill="hold"/>
                                        <p:tgtEl>
                                          <p:spTgt spid="1096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3" presetID="2" presetClass="entr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5" dur="500" fill="hold"/>
                                        <p:tgtEl>
                                          <p:spTgt spid="1096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6" dur="500" fill="hold"/>
                                        <p:tgtEl>
                                          <p:spTgt spid="1096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9" dur="500" fill="hold"/>
                                        <p:tgtEl>
                                          <p:spTgt spid="1096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0" dur="500" fill="hold"/>
                                        <p:tgtEl>
                                          <p:spTgt spid="1096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1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3" dur="500" fill="hold"/>
                                        <p:tgtEl>
                                          <p:spTgt spid="1095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4" dur="500" fill="hold"/>
                                        <p:tgtEl>
                                          <p:spTgt spid="1095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5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7" dur="500" fill="hold"/>
                                        <p:tgtEl>
                                          <p:spTgt spid="1095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8" dur="500" fill="hold"/>
                                        <p:tgtEl>
                                          <p:spTgt spid="1095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9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6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1" dur="500" fill="hold"/>
                                        <p:tgtEl>
                                          <p:spTgt spid="1096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2" dur="500" fill="hold"/>
                                        <p:tgtEl>
                                          <p:spTgt spid="1096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3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5" dur="500" fill="hold"/>
                                        <p:tgtEl>
                                          <p:spTgt spid="1095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6" dur="500" fill="hold"/>
                                        <p:tgtEl>
                                          <p:spTgt spid="1095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7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9" dur="500" fill="hold"/>
                                        <p:tgtEl>
                                          <p:spTgt spid="1095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0" dur="500" fill="hold"/>
                                        <p:tgtEl>
                                          <p:spTgt spid="1095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1" presetID="2" presetClass="entr" presetSubtype="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3" dur="500" fill="hold"/>
                                        <p:tgtEl>
                                          <p:spTgt spid="1095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4" dur="500" fill="hold"/>
                                        <p:tgtEl>
                                          <p:spTgt spid="1095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5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7" dur="500" fill="hold"/>
                                        <p:tgtEl>
                                          <p:spTgt spid="1096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8" dur="500" fill="hold"/>
                                        <p:tgtEl>
                                          <p:spTgt spid="1096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9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1" dur="500" fill="hold"/>
                                        <p:tgtEl>
                                          <p:spTgt spid="1096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2" dur="500" fill="hold"/>
                                        <p:tgtEl>
                                          <p:spTgt spid="1096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6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5" dur="500" fill="hold"/>
                                        <p:tgtEl>
                                          <p:spTgt spid="1096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6" dur="500" fill="hold"/>
                                        <p:tgtEl>
                                          <p:spTgt spid="1096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7" presetID="2" presetClass="entr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6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9" dur="500" fill="hold"/>
                                        <p:tgtEl>
                                          <p:spTgt spid="1096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0" dur="500" fill="hold"/>
                                        <p:tgtEl>
                                          <p:spTgt spid="1096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1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6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3" dur="2000" fill="hold"/>
                                        <p:tgtEl>
                                          <p:spTgt spid="1096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4" dur="2000" fill="hold"/>
                                        <p:tgtEl>
                                          <p:spTgt spid="1096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5" fill="hold" nodeType="clickPar">
                      <p:stCondLst>
                        <p:cond delay="indefinite"/>
                      </p:stCondLst>
                      <p:childTnLst>
                        <p:par>
                          <p:cTn id="19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6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9" dur="1000" fill="hold"/>
                                        <p:tgtEl>
                                          <p:spTgt spid="1096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0" dur="1000" fill="hold"/>
                                        <p:tgtEl>
                                          <p:spTgt spid="1096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1" fill="hold" nodeType="clickPar">
                      <p:stCondLst>
                        <p:cond delay="indefinite"/>
                      </p:stCondLst>
                      <p:childTnLst>
                        <p:par>
                          <p:cTn id="20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6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5" dur="500" fill="hold"/>
                                        <p:tgtEl>
                                          <p:spTgt spid="1096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6" dur="500" fill="hold"/>
                                        <p:tgtEl>
                                          <p:spTgt spid="1096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7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6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9" dur="500" fill="hold"/>
                                        <p:tgtEl>
                                          <p:spTgt spid="1096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0" dur="500" fill="hold"/>
                                        <p:tgtEl>
                                          <p:spTgt spid="1096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1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6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3" dur="500" fill="hold"/>
                                        <p:tgtEl>
                                          <p:spTgt spid="1096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4" dur="500" fill="hold"/>
                                        <p:tgtEl>
                                          <p:spTgt spid="1096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5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6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7" dur="500" fill="hold"/>
                                        <p:tgtEl>
                                          <p:spTgt spid="1096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8" dur="500" fill="hold"/>
                                        <p:tgtEl>
                                          <p:spTgt spid="1096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9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6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1" dur="500" fill="hold"/>
                                        <p:tgtEl>
                                          <p:spTgt spid="1096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2" dur="500" fill="hold"/>
                                        <p:tgtEl>
                                          <p:spTgt spid="1096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3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6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5" dur="500" fill="hold"/>
                                        <p:tgtEl>
                                          <p:spTgt spid="1096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6" dur="500" fill="hold"/>
                                        <p:tgtEl>
                                          <p:spTgt spid="1096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7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6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9" dur="500" fill="hold"/>
                                        <p:tgtEl>
                                          <p:spTgt spid="1096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0" dur="500" fill="hold"/>
                                        <p:tgtEl>
                                          <p:spTgt spid="1096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3" dur="500" fill="hold"/>
                                        <p:tgtEl>
                                          <p:spTgt spid="1096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4" dur="500" fill="hold"/>
                                        <p:tgtEl>
                                          <p:spTgt spid="1096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5" fill="hold" nodeType="clickPar">
                      <p:stCondLst>
                        <p:cond delay="indefinite"/>
                      </p:stCondLst>
                      <p:childTnLst>
                        <p:par>
                          <p:cTn id="2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6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9" dur="500" fill="hold"/>
                                        <p:tgtEl>
                                          <p:spTgt spid="1096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0" dur="500" fill="hold"/>
                                        <p:tgtEl>
                                          <p:spTgt spid="1096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1" fill="hold" nodeType="clickPar">
                      <p:stCondLst>
                        <p:cond delay="indefinite"/>
                      </p:stCondLst>
                      <p:childTnLst>
                        <p:par>
                          <p:cTn id="2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6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5" dur="1000" fill="hold"/>
                                        <p:tgtEl>
                                          <p:spTgt spid="1096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6" dur="1000" fill="hold"/>
                                        <p:tgtEl>
                                          <p:spTgt spid="1096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7" fill="hold" nodeType="clickPar">
                      <p:stCondLst>
                        <p:cond delay="indefinite"/>
                      </p:stCondLst>
                      <p:childTnLst>
                        <p:par>
                          <p:cTn id="2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1" dur="500" fill="hold"/>
                                        <p:tgtEl>
                                          <p:spTgt spid="1095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2" dur="500" fill="hold"/>
                                        <p:tgtEl>
                                          <p:spTgt spid="1095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6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5" dur="500" fill="hold"/>
                                        <p:tgtEl>
                                          <p:spTgt spid="1096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6" dur="500" fill="hold"/>
                                        <p:tgtEl>
                                          <p:spTgt spid="1096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9" dur="500" fill="hold"/>
                                        <p:tgtEl>
                                          <p:spTgt spid="1096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0" dur="500" fill="hold"/>
                                        <p:tgtEl>
                                          <p:spTgt spid="1096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3" dur="500" fill="hold"/>
                                        <p:tgtEl>
                                          <p:spTgt spid="1096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4" dur="500" fill="hold"/>
                                        <p:tgtEl>
                                          <p:spTgt spid="1096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7" dur="500" fill="hold"/>
                                        <p:tgtEl>
                                          <p:spTgt spid="1096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8" dur="500" fill="hold"/>
                                        <p:tgtEl>
                                          <p:spTgt spid="1096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9" fill="hold" nodeType="clickPar">
                      <p:stCondLst>
                        <p:cond delay="indefinite"/>
                      </p:stCondLst>
                      <p:childTnLst>
                        <p:par>
                          <p:cTn id="2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6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3" dur="500" fill="hold"/>
                                        <p:tgtEl>
                                          <p:spTgt spid="1096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4" dur="500" fill="hold"/>
                                        <p:tgtEl>
                                          <p:spTgt spid="1096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7" dur="500" fill="hold"/>
                                        <p:tgtEl>
                                          <p:spTgt spid="1096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8" dur="500" fill="hold"/>
                                        <p:tgtEl>
                                          <p:spTgt spid="1096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6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1" dur="500" fill="hold"/>
                                        <p:tgtEl>
                                          <p:spTgt spid="1096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2" dur="500" fill="hold"/>
                                        <p:tgtEl>
                                          <p:spTgt spid="1096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3" fill="hold" nodeType="clickPar">
                      <p:stCondLst>
                        <p:cond delay="indefinite"/>
                      </p:stCondLst>
                      <p:childTnLst>
                        <p:par>
                          <p:cTn id="2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6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7" dur="500" fill="hold"/>
                                        <p:tgtEl>
                                          <p:spTgt spid="1096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8" dur="500" fill="hold"/>
                                        <p:tgtEl>
                                          <p:spTgt spid="1096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9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6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1" dur="500" fill="hold"/>
                                        <p:tgtEl>
                                          <p:spTgt spid="1096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2" dur="500" fill="hold"/>
                                        <p:tgtEl>
                                          <p:spTgt spid="1096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3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5" dur="500" fill="hold"/>
                                        <p:tgtEl>
                                          <p:spTgt spid="1096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6" dur="500" fill="hold"/>
                                        <p:tgtEl>
                                          <p:spTgt spid="1096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7" fill="hold" nodeType="clickPar">
                      <p:stCondLst>
                        <p:cond delay="indefinite"/>
                      </p:stCondLst>
                      <p:childTnLst>
                        <p:par>
                          <p:cTn id="29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1" dur="500" fill="hold"/>
                                        <p:tgtEl>
                                          <p:spTgt spid="1096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2" dur="500" fill="hold"/>
                                        <p:tgtEl>
                                          <p:spTgt spid="1096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3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5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6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9571" grpId="0" animBg="1"/>
      <p:bldP spid="109572" grpId="0" animBg="1"/>
      <p:bldP spid="109573" grpId="0" animBg="1"/>
      <p:bldP spid="109574" grpId="0" animBg="1"/>
      <p:bldP spid="109575" grpId="0" animBg="1"/>
      <p:bldP spid="109576" grpId="0" animBg="1"/>
      <p:bldP spid="109577" grpId="0" animBg="1"/>
      <p:bldP spid="109578" grpId="0" animBg="1"/>
      <p:bldP spid="109579" grpId="0" animBg="1"/>
      <p:bldP spid="109580" grpId="0" animBg="1"/>
      <p:bldP spid="109581" grpId="0" animBg="1"/>
      <p:bldP spid="109582" grpId="0" animBg="1"/>
      <p:bldP spid="109583" grpId="0" animBg="1"/>
      <p:bldP spid="109584" grpId="0" animBg="1"/>
      <p:bldP spid="109585" grpId="0" animBg="1"/>
      <p:bldP spid="109586" grpId="0" animBg="1"/>
      <p:bldP spid="109587" grpId="0" animBg="1"/>
      <p:bldP spid="109588" grpId="0" animBg="1"/>
      <p:bldP spid="109589" grpId="0" animBg="1"/>
      <p:bldP spid="109590" grpId="0" animBg="1"/>
      <p:bldP spid="109591" grpId="0" animBg="1"/>
      <p:bldP spid="109592" grpId="0" animBg="1"/>
      <p:bldP spid="109593" grpId="0" animBg="1"/>
      <p:bldP spid="109594" grpId="0" animBg="1"/>
      <p:bldP spid="109595" grpId="0" animBg="1"/>
      <p:bldP spid="109596" grpId="0" animBg="1"/>
      <p:bldP spid="109596" grpId="1" animBg="1"/>
      <p:bldP spid="109597" grpId="0" animBg="1"/>
      <p:bldP spid="109598" grpId="0" animBg="1"/>
      <p:bldP spid="109599" grpId="0" animBg="1"/>
      <p:bldP spid="109600" grpId="0" animBg="1"/>
      <p:bldP spid="109601" grpId="0" animBg="1"/>
      <p:bldP spid="109602" grpId="0" animBg="1"/>
      <p:bldP spid="109603" grpId="0" animBg="1"/>
      <p:bldP spid="109603" grpId="1" animBg="1"/>
      <p:bldP spid="109604" grpId="0" animBg="1"/>
      <p:bldP spid="109605" grpId="0" animBg="1"/>
      <p:bldP spid="109605" grpId="1" animBg="1"/>
      <p:bldP spid="109606" grpId="0" animBg="1"/>
      <p:bldP spid="109607" grpId="0" animBg="1"/>
      <p:bldP spid="109608" grpId="0" animBg="1"/>
      <p:bldP spid="109609" grpId="0" animBg="1"/>
      <p:bldP spid="109610" grpId="0" animBg="1"/>
      <p:bldP spid="109611" grpId="0" animBg="1"/>
      <p:bldP spid="109612" grpId="0" animBg="1"/>
      <p:bldP spid="109613" grpId="0" animBg="1"/>
      <p:bldP spid="109613" grpId="1" animBg="1"/>
      <p:bldP spid="109614" grpId="0" animBg="1"/>
      <p:bldP spid="109615" grpId="0" animBg="1"/>
      <p:bldP spid="109616" grpId="0" animBg="1"/>
      <p:bldP spid="109617" grpId="0" animBg="1"/>
      <p:bldP spid="109618" grpId="0" animBg="1"/>
      <p:bldP spid="109619" grpId="0" animBg="1"/>
      <p:bldP spid="109620" grpId="0" animBg="1"/>
      <p:bldP spid="109621" grpId="0" animBg="1"/>
      <p:bldP spid="109622" grpId="0" animBg="1"/>
      <p:bldP spid="109623" grpId="0" animBg="1"/>
      <p:bldP spid="109624" grpId="0" animBg="1"/>
      <p:bldP spid="109625" grpId="0" animBg="1"/>
      <p:bldP spid="109626" grpId="0" animBg="1"/>
      <p:bldP spid="109627" grpId="0" animBg="1"/>
      <p:bldP spid="109628" grpId="0" animBg="1"/>
      <p:bldP spid="109629" grpId="0" animBg="1"/>
      <p:bldP spid="109630" grpId="0" animBg="1"/>
      <p:bldP spid="109631" grpId="0" animBg="1"/>
      <p:bldP spid="109633" grpId="0" animBg="1"/>
      <p:bldP spid="109634" grpId="0" animBg="1"/>
      <p:bldP spid="66" grpId="0" animBg="1"/>
      <p:bldP spid="66" grpId="1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0" y="0"/>
            <a:ext cx="9144000" cy="6921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ru-RU" altLang="ru-RU" sz="2000" b="1" cap="none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Содержание деятельности по </a:t>
            </a:r>
            <a:r>
              <a:rPr lang="ru-RU" altLang="ru-RU" sz="2000" cap="none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ru-RU" altLang="ru-RU" sz="2000" b="1" cap="none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психолого-педагогическому</a:t>
            </a:r>
            <a:r>
              <a:rPr lang="ru-RU" altLang="ru-RU" sz="2000" cap="none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br>
              <a:rPr lang="ru-RU" altLang="ru-RU" sz="2000" cap="none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ru-RU" altLang="ru-RU" sz="2000" b="1" cap="none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и медико-социальному сопровождению приемной семьи в РМР</a:t>
            </a:r>
          </a:p>
        </p:txBody>
      </p:sp>
      <p:graphicFrame>
        <p:nvGraphicFramePr>
          <p:cNvPr id="93224" name="Group 40"/>
          <p:cNvGraphicFramePr>
            <a:graphicFrameLocks noGrp="1"/>
          </p:cNvGraphicFramePr>
          <p:nvPr>
            <p:ph idx="4294967295"/>
          </p:nvPr>
        </p:nvGraphicFramePr>
        <p:xfrm>
          <a:off x="34925" y="688975"/>
          <a:ext cx="9109075" cy="6259513"/>
        </p:xfrm>
        <a:graphic>
          <a:graphicData uri="http://schemas.openxmlformats.org/drawingml/2006/table">
            <a:tbl>
              <a:tblPr/>
              <a:tblGrid>
                <a:gridCol w="1152525"/>
                <a:gridCol w="2663825"/>
                <a:gridCol w="1441450"/>
                <a:gridCol w="1295400"/>
                <a:gridCol w="1296988"/>
                <a:gridCol w="1258887"/>
              </a:tblGrid>
              <a:tr h="792163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80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00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buNone/>
                        <a:tabLst/>
                      </a:pPr>
                      <a:r>
                        <a:rPr kumimoji="0" lang="ru-RU" alt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Уровень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80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00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Субъект сопровождения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80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00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Содержание, виды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деятельности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80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00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Механизмы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реализации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80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00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Результаты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80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00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Критерии результа-тивности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7318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80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00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buNone/>
                        <a:tabLst/>
                      </a:pPr>
                      <a:r>
                        <a:rPr kumimoji="0" lang="ru-RU" alt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Управлен-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buNone/>
                        <a:tabLst/>
                      </a:pPr>
                      <a:r>
                        <a:rPr kumimoji="0" lang="ru-RU" alt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ческий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80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00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Администрация РМР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Дума РМР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Межведомственная Комиссия</a:t>
                      </a:r>
                      <a:r>
                        <a:rPr kumimoji="0" lang="ru-RU" alt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Управление образования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УСОН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Администрация ОУ и СУ</a:t>
                      </a:r>
                      <a:endParaRPr kumimoji="0" lang="ru-RU" alt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80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00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buNone/>
                        <a:tabLst/>
                      </a:pPr>
                      <a:endParaRPr kumimoji="0" lang="ru-RU" alt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80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00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buNone/>
                        <a:tabLst/>
                      </a:pPr>
                      <a:endParaRPr kumimoji="0" lang="ru-RU" alt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80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00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buNone/>
                        <a:tabLst/>
                      </a:pPr>
                      <a:endParaRPr kumimoji="0" lang="ru-RU" alt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80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00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buNone/>
                        <a:tabLst/>
                      </a:pPr>
                      <a:endParaRPr kumimoji="0" lang="ru-RU" alt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7477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80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00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Основной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80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00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Отдел опеки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МОУ ЦПМСС(ССП(з)С)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Группа по работе с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семьей УСОН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Органы здравоохранения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РОВД, ПДН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Детские дома, СРЦ, ОУ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(детские сады,школы,ЦВР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и др.)</a:t>
                      </a:r>
                      <a:endParaRPr kumimoji="0" lang="ru-RU" alt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80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00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buNone/>
                        <a:tabLst/>
                      </a:pPr>
                      <a:endParaRPr kumimoji="0" lang="ru-RU" alt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80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00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buNone/>
                        <a:tabLst/>
                      </a:pPr>
                      <a:endParaRPr kumimoji="0" lang="ru-RU" alt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80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00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buNone/>
                        <a:tabLst/>
                      </a:pPr>
                      <a:endParaRPr kumimoji="0" lang="ru-RU" alt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80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00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buNone/>
                        <a:tabLst/>
                      </a:pPr>
                      <a:endParaRPr kumimoji="0" lang="ru-RU" alt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4298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80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00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buNone/>
                        <a:tabLst/>
                      </a:pPr>
                      <a:r>
                        <a:rPr kumimoji="0" lang="ru-RU" alt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Поддержи-вающий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80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00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СМИ, Партии,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общественные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Объединения, спонсоры,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Советы при поселении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НИИ, Церковь и др.</a:t>
                      </a:r>
                      <a:endParaRPr kumimoji="0" lang="ru-RU" alt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80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00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buNone/>
                        <a:tabLst/>
                      </a:pPr>
                      <a:endParaRPr kumimoji="0" lang="ru-RU" alt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80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00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buNone/>
                        <a:tabLst/>
                      </a:pPr>
                      <a:endParaRPr kumimoji="0" lang="ru-RU" alt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80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00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buNone/>
                        <a:tabLst/>
                      </a:pPr>
                      <a:endParaRPr kumimoji="0" lang="ru-RU" alt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80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40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00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tx2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buNone/>
                        <a:tabLst/>
                      </a:pPr>
                      <a:endParaRPr kumimoji="0" lang="ru-RU" alt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642938" y="0"/>
            <a:ext cx="7704137" cy="8683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ru-RU" altLang="ru-RU" sz="2800" b="1" cap="none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Основные процессы сопровождения: </a:t>
            </a:r>
            <a:br>
              <a:rPr lang="ru-RU" altLang="ru-RU" sz="2800" b="1" cap="none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ru-RU" altLang="ru-RU" sz="2800" b="1" u="sng" cap="none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Органы здравоохранения</a:t>
            </a:r>
            <a:r>
              <a:rPr lang="ru-RU" altLang="ru-RU" sz="1800" cap="none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endParaRPr lang="ru-RU" altLang="ru-RU" sz="1800" b="1" cap="none" smtClean="0">
              <a:solidFill>
                <a:schemeClr val="hlink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9421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428750"/>
            <a:ext cx="8964613" cy="371475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ru-RU" altLang="ru-RU" sz="2000" b="1" smtClean="0">
                <a:solidFill>
                  <a:schemeClr val="tx1"/>
                </a:solidFill>
              </a:rPr>
              <a:t>медицинское обследование граждан, изъявивших желание принять ребенка  на воспитание в семью</a:t>
            </a:r>
          </a:p>
          <a:p>
            <a:pPr eaLnBrk="1" hangingPunct="1">
              <a:lnSpc>
                <a:spcPct val="90000"/>
              </a:lnSpc>
              <a:buFont typeface="Wingdings 2" panose="05020102010507070707" pitchFamily="18" charset="2"/>
              <a:buNone/>
            </a:pPr>
            <a:endParaRPr lang="ru-RU" altLang="ru-RU" sz="2000" b="1" smtClean="0">
              <a:solidFill>
                <a:schemeClr val="tx1"/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ru-RU" altLang="ru-RU" sz="2000" b="1" smtClean="0">
                <a:solidFill>
                  <a:schemeClr val="tx1"/>
                </a:solidFill>
              </a:rPr>
              <a:t>медицинское обследование детей,  передаваемых из государственных учреждений (детских домов) на воспитание в семьи граждан</a:t>
            </a:r>
          </a:p>
          <a:p>
            <a:pPr eaLnBrk="1" hangingPunct="1">
              <a:lnSpc>
                <a:spcPct val="90000"/>
              </a:lnSpc>
              <a:buFont typeface="Wingdings 2" panose="05020102010507070707" pitchFamily="18" charset="2"/>
              <a:buNone/>
            </a:pPr>
            <a:endParaRPr lang="ru-RU" altLang="ru-RU" sz="2000" b="1" smtClean="0">
              <a:solidFill>
                <a:schemeClr val="tx1"/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ru-RU" altLang="ru-RU" sz="2000" b="1" smtClean="0">
                <a:solidFill>
                  <a:schemeClr val="tx1"/>
                </a:solidFill>
              </a:rPr>
              <a:t>медицинский осмотр детей из приемных семей</a:t>
            </a:r>
          </a:p>
          <a:p>
            <a:pPr eaLnBrk="1" hangingPunct="1">
              <a:lnSpc>
                <a:spcPct val="90000"/>
              </a:lnSpc>
              <a:buFont typeface="Wingdings 2" panose="05020102010507070707" pitchFamily="18" charset="2"/>
              <a:buNone/>
            </a:pPr>
            <a:endParaRPr lang="ru-RU" altLang="ru-RU" sz="2000" b="1" smtClean="0">
              <a:solidFill>
                <a:schemeClr val="tx1"/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ru-RU" altLang="ru-RU" sz="2000" b="1" smtClean="0">
                <a:solidFill>
                  <a:schemeClr val="tx1"/>
                </a:solidFill>
              </a:rPr>
              <a:t>лечение и реабилитация членов приемных семей</a:t>
            </a:r>
          </a:p>
          <a:p>
            <a:pPr eaLnBrk="1" hangingPunct="1">
              <a:lnSpc>
                <a:spcPct val="90000"/>
              </a:lnSpc>
              <a:buFont typeface="Wingdings 2" panose="05020102010507070707" pitchFamily="18" charset="2"/>
              <a:buNone/>
            </a:pPr>
            <a:endParaRPr lang="ru-RU" altLang="ru-RU" sz="2000" b="1" smtClean="0">
              <a:solidFill>
                <a:schemeClr val="tx1"/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ru-RU" altLang="ru-RU" sz="2000" b="1" smtClean="0">
                <a:solidFill>
                  <a:schemeClr val="tx1"/>
                </a:solidFill>
              </a:rPr>
              <a:t>консультирование</a:t>
            </a:r>
          </a:p>
          <a:p>
            <a:pPr eaLnBrk="1" hangingPunct="1">
              <a:lnSpc>
                <a:spcPct val="90000"/>
              </a:lnSpc>
              <a:buFont typeface="Wingdings 2" panose="05020102010507070707" pitchFamily="18" charset="2"/>
              <a:buNone/>
            </a:pPr>
            <a:endParaRPr lang="ru-RU" altLang="ru-RU" sz="2000" b="1" smtClean="0">
              <a:solidFill>
                <a:schemeClr val="tx1"/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ru-RU" altLang="ru-RU" sz="2000" b="1" smtClean="0">
                <a:solidFill>
                  <a:schemeClr val="tx1"/>
                </a:solidFill>
              </a:rPr>
              <a:t>просвещение</a:t>
            </a:r>
          </a:p>
          <a:p>
            <a:pPr eaLnBrk="1" hangingPunct="1">
              <a:lnSpc>
                <a:spcPct val="90000"/>
              </a:lnSpc>
              <a:buFont typeface="Wingdings 2" panose="05020102010507070707" pitchFamily="18" charset="2"/>
              <a:buNone/>
            </a:pPr>
            <a:endParaRPr lang="ru-RU" altLang="ru-RU" sz="2000" b="1" smtClean="0">
              <a:solidFill>
                <a:schemeClr val="tx1"/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ru-RU" altLang="ru-RU" sz="2000" b="1" smtClean="0">
                <a:solidFill>
                  <a:schemeClr val="tx1"/>
                </a:solidFill>
              </a:rPr>
              <a:t>профилактика заболеваемости</a:t>
            </a:r>
            <a:r>
              <a:rPr lang="ru-RU" altLang="ru-RU" sz="2000" smtClean="0">
                <a:solidFill>
                  <a:schemeClr val="tx1"/>
                </a:solidFill>
              </a:rPr>
              <a:t>  </a:t>
            </a:r>
          </a:p>
          <a:p>
            <a:pPr eaLnBrk="1" hangingPunct="1">
              <a:lnSpc>
                <a:spcPct val="80000"/>
              </a:lnSpc>
            </a:pPr>
            <a:endParaRPr lang="ru-RU" altLang="ru-RU" sz="1800" b="1" smtClean="0">
              <a:solidFill>
                <a:schemeClr val="tx1"/>
              </a:solidFill>
            </a:endParaRPr>
          </a:p>
          <a:p>
            <a:pPr eaLnBrk="1" hangingPunct="1">
              <a:lnSpc>
                <a:spcPct val="80000"/>
              </a:lnSpc>
            </a:pPr>
            <a:endParaRPr lang="ru-RU" altLang="ru-RU" sz="240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/>
            <a:endParaRPr lang="ru-RU" altLang="ru-RU" b="1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42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42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42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42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942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42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942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942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942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942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3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42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942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3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421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9421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4211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ChangeArrowheads="1"/>
          </p:cNvSpPr>
          <p:nvPr>
            <p:ph type="title" idx="4294967295"/>
          </p:nvPr>
        </p:nvSpPr>
        <p:spPr bwMode="auto">
          <a:xfrm>
            <a:off x="457200" y="188913"/>
            <a:ext cx="8686800" cy="8382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r>
              <a:rPr lang="ru-RU" altLang="ru-RU" b="1" cap="none" smtClean="0">
                <a:solidFill>
                  <a:srgbClr val="0066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Количество замещающих семей </a:t>
            </a:r>
            <a:br>
              <a:rPr lang="ru-RU" altLang="ru-RU" b="1" cap="none" smtClean="0">
                <a:solidFill>
                  <a:srgbClr val="0066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ru-RU" altLang="ru-RU" b="1" cap="none" smtClean="0">
                <a:solidFill>
                  <a:srgbClr val="0066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в Ростовском МР</a:t>
            </a:r>
          </a:p>
        </p:txBody>
      </p:sp>
      <p:sp>
        <p:nvSpPr>
          <p:cNvPr id="88067" name="Rectangle 3"/>
          <p:cNvSpPr>
            <a:spLocks noGrp="1"/>
          </p:cNvSpPr>
          <p:nvPr>
            <p:ph type="body" idx="4294967295"/>
          </p:nvPr>
        </p:nvSpPr>
        <p:spPr>
          <a:xfrm>
            <a:off x="250825" y="1341438"/>
            <a:ext cx="8740775" cy="5516562"/>
          </a:xfrm>
        </p:spPr>
        <p:txBody>
          <a:bodyPr/>
          <a:lstStyle/>
          <a:p>
            <a:pPr>
              <a:buFont typeface="Wingdings 2" panose="05020102010507070707" pitchFamily="18" charset="2"/>
              <a:buNone/>
            </a:pPr>
            <a:r>
              <a:rPr lang="ru-RU" altLang="ru-RU" b="1" smtClean="0">
                <a:solidFill>
                  <a:srgbClr val="006600"/>
                </a:solidFill>
              </a:rPr>
              <a:t>Безвозмездная опека:</a:t>
            </a:r>
          </a:p>
          <a:p>
            <a:pPr>
              <a:buFont typeface="Wingdings 2" panose="05020102010507070707" pitchFamily="18" charset="2"/>
              <a:buNone/>
            </a:pPr>
            <a:r>
              <a:rPr lang="ru-RU" altLang="ru-RU" b="1" smtClean="0">
                <a:solidFill>
                  <a:schemeClr val="tx1"/>
                </a:solidFill>
              </a:rPr>
              <a:t>67 семей 77 детей</a:t>
            </a:r>
          </a:p>
          <a:p>
            <a:pPr>
              <a:buFont typeface="Wingdings 2" panose="05020102010507070707" pitchFamily="18" charset="2"/>
              <a:buNone/>
            </a:pPr>
            <a:endParaRPr lang="ru-RU" altLang="ru-RU" smtClean="0">
              <a:solidFill>
                <a:schemeClr val="tx1"/>
              </a:solidFill>
            </a:endParaRPr>
          </a:p>
          <a:p>
            <a:pPr>
              <a:buFont typeface="Wingdings 2" panose="05020102010507070707" pitchFamily="18" charset="2"/>
              <a:buNone/>
            </a:pPr>
            <a:r>
              <a:rPr lang="ru-RU" altLang="ru-RU" b="1" smtClean="0">
                <a:solidFill>
                  <a:srgbClr val="006600"/>
                </a:solidFill>
              </a:rPr>
              <a:t>Возмездная опека:</a:t>
            </a:r>
          </a:p>
          <a:p>
            <a:pPr>
              <a:buFont typeface="Wingdings 2" panose="05020102010507070707" pitchFamily="18" charset="2"/>
              <a:buNone/>
            </a:pPr>
            <a:r>
              <a:rPr lang="ru-RU" altLang="ru-RU" b="1" smtClean="0">
                <a:solidFill>
                  <a:schemeClr val="tx1"/>
                </a:solidFill>
              </a:rPr>
              <a:t>43 семьи 60 детей</a:t>
            </a:r>
          </a:p>
          <a:p>
            <a:pPr>
              <a:buFont typeface="Wingdings 2" panose="05020102010507070707" pitchFamily="18" charset="2"/>
              <a:buNone/>
            </a:pPr>
            <a:endParaRPr lang="ru-RU" altLang="ru-RU" smtClean="0"/>
          </a:p>
          <a:p>
            <a:pPr>
              <a:buFont typeface="Wingdings 2" panose="05020102010507070707" pitchFamily="18" charset="2"/>
              <a:buNone/>
            </a:pPr>
            <a:r>
              <a:rPr lang="ru-RU" altLang="ru-RU" b="1" smtClean="0">
                <a:solidFill>
                  <a:srgbClr val="0066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Всего:</a:t>
            </a:r>
            <a:endParaRPr lang="ru-RU" altLang="ru-RU" smtClean="0"/>
          </a:p>
          <a:p>
            <a:pPr>
              <a:buFont typeface="Wingdings 2" panose="05020102010507070707" pitchFamily="18" charset="2"/>
              <a:buNone/>
            </a:pPr>
            <a:r>
              <a:rPr lang="ru-RU" altLang="ru-RU" b="1" smtClean="0">
                <a:solidFill>
                  <a:schemeClr val="tx1"/>
                </a:solidFill>
              </a:rPr>
              <a:t>110 семей 137 детей       100% </a:t>
            </a:r>
            <a:r>
              <a:rPr lang="ru-RU" altLang="ru-RU" b="1" smtClean="0">
                <a:solidFill>
                  <a:srgbClr val="006600"/>
                </a:solidFill>
              </a:rPr>
              <a:t>20%</a:t>
            </a:r>
            <a:r>
              <a:rPr lang="ru-RU" altLang="ru-RU" b="1" smtClean="0">
                <a:solidFill>
                  <a:schemeClr val="tx1"/>
                </a:solidFill>
              </a:rPr>
              <a:t> и </a:t>
            </a:r>
            <a:r>
              <a:rPr lang="ru-RU" altLang="ru-RU" b="1" smtClean="0">
                <a:solidFill>
                  <a:srgbClr val="006600"/>
                </a:solidFill>
              </a:rPr>
              <a:t>80%</a:t>
            </a:r>
            <a:r>
              <a:rPr lang="ru-RU" altLang="ru-RU" b="1" smtClean="0">
                <a:solidFill>
                  <a:schemeClr val="tx1"/>
                </a:solidFill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ChangeArrowheads="1"/>
          </p:cNvSpPr>
          <p:nvPr>
            <p:ph type="title" idx="429496729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r>
              <a:rPr lang="ru-RU" altLang="ru-RU" b="1" cap="none" smtClean="0">
                <a:solidFill>
                  <a:srgbClr val="006600"/>
                </a:solidFill>
                <a:effectLst/>
              </a:rPr>
              <a:t>Здоровье приемных детей</a:t>
            </a:r>
          </a:p>
        </p:txBody>
      </p:sp>
      <p:sp>
        <p:nvSpPr>
          <p:cNvPr id="91139" name="Rectangle 3"/>
          <p:cNvSpPr>
            <a:spLocks noGrp="1"/>
          </p:cNvSpPr>
          <p:nvPr>
            <p:ph type="body" idx="4294967295"/>
          </p:nvPr>
        </p:nvSpPr>
        <p:spPr>
          <a:xfrm>
            <a:off x="304800" y="1554163"/>
            <a:ext cx="8686800" cy="4970462"/>
          </a:xfrm>
        </p:spPr>
        <p:txBody>
          <a:bodyPr/>
          <a:lstStyle/>
          <a:p>
            <a:r>
              <a:rPr lang="ru-RU" altLang="ru-RU" b="1" smtClean="0">
                <a:solidFill>
                  <a:schemeClr val="tx1"/>
                </a:solidFill>
              </a:rPr>
              <a:t>10% - условно здоровые детей</a:t>
            </a:r>
          </a:p>
          <a:p>
            <a:pPr>
              <a:buFont typeface="Wingdings 2" panose="05020102010507070707" pitchFamily="18" charset="2"/>
              <a:buNone/>
            </a:pPr>
            <a:endParaRPr lang="ru-RU" altLang="ru-RU" b="1" smtClean="0">
              <a:solidFill>
                <a:schemeClr val="tx1"/>
              </a:solidFill>
            </a:endParaRPr>
          </a:p>
          <a:p>
            <a:r>
              <a:rPr lang="ru-RU" altLang="ru-RU" b="1" smtClean="0">
                <a:solidFill>
                  <a:schemeClr val="tx1"/>
                </a:solidFill>
              </a:rPr>
              <a:t>65% F90—98 расстройства эмоций и поведения в детстве</a:t>
            </a:r>
          </a:p>
          <a:p>
            <a:pPr>
              <a:buFont typeface="Wingdings 2" panose="05020102010507070707" pitchFamily="18" charset="2"/>
              <a:buNone/>
            </a:pPr>
            <a:endParaRPr lang="ru-RU" altLang="ru-RU" b="1" smtClean="0">
              <a:solidFill>
                <a:schemeClr val="tx1"/>
              </a:solidFill>
            </a:endParaRPr>
          </a:p>
          <a:p>
            <a:r>
              <a:rPr lang="ru-RU" altLang="ru-RU" b="1" smtClean="0">
                <a:solidFill>
                  <a:schemeClr val="tx1"/>
                </a:solidFill>
              </a:rPr>
              <a:t>45% - речевые нарушения</a:t>
            </a:r>
          </a:p>
          <a:p>
            <a:endParaRPr lang="ru-RU" altLang="ru-RU" b="1" smtClean="0">
              <a:solidFill>
                <a:schemeClr val="tx1"/>
              </a:solidFill>
            </a:endParaRPr>
          </a:p>
          <a:p>
            <a:r>
              <a:rPr lang="ru-RU" altLang="ru-RU" b="1" smtClean="0">
                <a:solidFill>
                  <a:schemeClr val="tx1"/>
                </a:solidFill>
              </a:rPr>
              <a:t>40% - </a:t>
            </a:r>
            <a:r>
              <a:rPr lang="en-US" altLang="ru-RU" b="1" smtClean="0">
                <a:solidFill>
                  <a:schemeClr val="tx1"/>
                </a:solidFill>
              </a:rPr>
              <a:t>F 83</a:t>
            </a:r>
            <a:r>
              <a:rPr lang="ru-RU" altLang="ru-RU" b="1" smtClean="0">
                <a:solidFill>
                  <a:schemeClr val="tx1"/>
                </a:solidFill>
              </a:rPr>
              <a:t> (ССРПР)</a:t>
            </a:r>
            <a:r>
              <a:rPr lang="en-US" altLang="ru-RU" b="1" smtClean="0">
                <a:solidFill>
                  <a:schemeClr val="tx1"/>
                </a:solidFill>
              </a:rPr>
              <a:t>   F70</a:t>
            </a:r>
            <a:r>
              <a:rPr lang="ru-RU" altLang="ru-RU" b="1" smtClean="0">
                <a:solidFill>
                  <a:schemeClr val="tx1"/>
                </a:solidFill>
              </a:rPr>
              <a:t> (УО)</a:t>
            </a:r>
          </a:p>
          <a:p>
            <a:endParaRPr lang="ru-RU" altLang="ru-RU" b="1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9_Трек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9_Трек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Бумажная">
    <a:dk1>
      <a:sysClr val="windowText" lastClr="000000"/>
    </a:dk1>
    <a:lt1>
      <a:sysClr val="window" lastClr="FFFFFF"/>
    </a:lt1>
    <a:dk2>
      <a:srgbClr val="444D26"/>
    </a:dk2>
    <a:lt2>
      <a:srgbClr val="FEFAC9"/>
    </a:lt2>
    <a:accent1>
      <a:srgbClr val="A5B592"/>
    </a:accent1>
    <a:accent2>
      <a:srgbClr val="F3A447"/>
    </a:accent2>
    <a:accent3>
      <a:srgbClr val="E7BC29"/>
    </a:accent3>
    <a:accent4>
      <a:srgbClr val="D092A7"/>
    </a:accent4>
    <a:accent5>
      <a:srgbClr val="9C85C0"/>
    </a:accent5>
    <a:accent6>
      <a:srgbClr val="809EC2"/>
    </a:accent6>
    <a:hlink>
      <a:srgbClr val="8E58B6"/>
    </a:hlink>
    <a:folHlink>
      <a:srgbClr val="7F6F6F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5754</TotalTime>
  <Words>875</Words>
  <Application>Microsoft Office PowerPoint</Application>
  <PresentationFormat>Экран (4:3)</PresentationFormat>
  <Paragraphs>232</Paragraphs>
  <Slides>13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20" baseType="lpstr">
      <vt:lpstr>Times New Roman</vt:lpstr>
      <vt:lpstr>Arial</vt:lpstr>
      <vt:lpstr>Wingdings 2</vt:lpstr>
      <vt:lpstr>Calibri</vt:lpstr>
      <vt:lpstr>Tahoma</vt:lpstr>
      <vt:lpstr>Wingdings</vt:lpstr>
      <vt:lpstr>9_Трек</vt:lpstr>
      <vt:lpstr>Из опыта работы по сопровождению замещающих семей, с детьми с ОВЗ </vt:lpstr>
      <vt:lpstr>Цели деятельности Службы: </vt:lpstr>
      <vt:lpstr>Задачи службы: </vt:lpstr>
      <vt:lpstr>История службы </vt:lpstr>
      <vt:lpstr>  Структура муниципальной модели ППМС сопровождения ПС</vt:lpstr>
      <vt:lpstr>Содержание деятельности по  психолого-педагогическому   и медико-социальному сопровождению приемной семьи в РМР</vt:lpstr>
      <vt:lpstr>Основные процессы сопровождения:  Органы здравоохранения </vt:lpstr>
      <vt:lpstr>Количество замещающих семей  в Ростовском МР</vt:lpstr>
      <vt:lpstr>Здоровье приемных детей</vt:lpstr>
      <vt:lpstr>Комплексный подход в сопровождении приемного ребёнка</vt:lpstr>
      <vt:lpstr>Основные направления работы  с семьями с детьми с ОВЗ</vt:lpstr>
      <vt:lpstr>Внешние партнеры</vt:lpstr>
      <vt:lpstr>Приоритетные направления в деятельности Службы в 2015 году: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1</dc:creator>
  <cp:lastModifiedBy>Светлана Юрьевна Белянчева</cp:lastModifiedBy>
  <cp:revision>835</cp:revision>
  <dcterms:created xsi:type="dcterms:W3CDTF">2009-03-31T14:38:43Z</dcterms:created>
  <dcterms:modified xsi:type="dcterms:W3CDTF">2016-06-03T13:53:49Z</dcterms:modified>
</cp:coreProperties>
</file>